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5248" r:id="rId2"/>
    <p:sldMasterId id="2147485260" r:id="rId3"/>
  </p:sldMasterIdLst>
  <p:notesMasterIdLst>
    <p:notesMasterId r:id="rId41"/>
  </p:notesMasterIdLst>
  <p:handoutMasterIdLst>
    <p:handoutMasterId r:id="rId42"/>
  </p:handoutMasterIdLst>
  <p:sldIdLst>
    <p:sldId id="952" r:id="rId4"/>
    <p:sldId id="967" r:id="rId5"/>
    <p:sldId id="983" r:id="rId6"/>
    <p:sldId id="984" r:id="rId7"/>
    <p:sldId id="970" r:id="rId8"/>
    <p:sldId id="956" r:id="rId9"/>
    <p:sldId id="985" r:id="rId10"/>
    <p:sldId id="988" r:id="rId11"/>
    <p:sldId id="989" r:id="rId12"/>
    <p:sldId id="987" r:id="rId13"/>
    <p:sldId id="992" r:id="rId14"/>
    <p:sldId id="991" r:id="rId15"/>
    <p:sldId id="971" r:id="rId16"/>
    <p:sldId id="995" r:id="rId17"/>
    <p:sldId id="958" r:id="rId18"/>
    <p:sldId id="993" r:id="rId19"/>
    <p:sldId id="994" r:id="rId20"/>
    <p:sldId id="959" r:id="rId21"/>
    <p:sldId id="996" r:id="rId22"/>
    <p:sldId id="1002" r:id="rId23"/>
    <p:sldId id="941" r:id="rId24"/>
    <p:sldId id="998" r:id="rId25"/>
    <p:sldId id="1000" r:id="rId26"/>
    <p:sldId id="1001" r:id="rId27"/>
    <p:sldId id="997" r:id="rId28"/>
    <p:sldId id="943" r:id="rId29"/>
    <p:sldId id="945" r:id="rId30"/>
    <p:sldId id="933" r:id="rId31"/>
    <p:sldId id="976" r:id="rId32"/>
    <p:sldId id="986" r:id="rId33"/>
    <p:sldId id="939" r:id="rId34"/>
    <p:sldId id="947" r:id="rId35"/>
    <p:sldId id="950" r:id="rId36"/>
    <p:sldId id="820" r:id="rId37"/>
    <p:sldId id="818" r:id="rId38"/>
    <p:sldId id="819" r:id="rId39"/>
    <p:sldId id="824" r:id="rId40"/>
  </p:sldIdLst>
  <p:sldSz cx="9144000" cy="6858000" type="screen4x3"/>
  <p:notesSz cx="7099300" cy="10234613"/>
  <p:embeddedFontLst>
    <p:embeddedFont>
      <p:font typeface="Lucida Console" panose="020B0609040504020204" pitchFamily="49" charset="0"/>
      <p:regular r:id="rId43"/>
    </p:embeddedFont>
    <p:embeddedFont>
      <p:font typeface="MS PGothic" panose="020B0600070205080204" pitchFamily="34" charset="-128"/>
      <p:regular r:id="rId44"/>
    </p:embeddedFont>
    <p:embeddedFont>
      <p:font typeface="Mathematica3" panose="020B0604020202020204" charset="0"/>
      <p:regular r:id="rId45"/>
      <p:bold r:id="rId46"/>
    </p:embeddedFont>
    <p:embeddedFont>
      <p:font typeface="Copperplate Gothic Light" panose="020E0507020206020404" pitchFamily="34" charset="0"/>
      <p:regular r:id="rId47"/>
    </p:embeddedFont>
    <p:embeddedFont>
      <p:font typeface="Corbel" panose="020B0503020204020204" pitchFamily="34" charset="0"/>
      <p:regular r:id="rId48"/>
      <p:bold r:id="rId49"/>
      <p:italic r:id="rId50"/>
      <p:boldItalic r:id="rId51"/>
    </p:embeddedFont>
    <p:embeddedFont>
      <p:font typeface="Arial Narrow" panose="020B0606020202030204" pitchFamily="34" charset="0"/>
      <p:regular r:id="rId52"/>
      <p:bold r:id="rId53"/>
      <p:italic r:id="rId54"/>
      <p:boldItalic r:id="rId55"/>
    </p:embeddedFont>
    <p:embeddedFont>
      <p:font typeface="Freestyle Script" panose="030804020302050B0404" pitchFamily="66" charset="0"/>
      <p:regular r:id="rId56"/>
    </p:embeddedFont>
    <p:embeddedFont>
      <p:font typeface="BankGothic Lt BT" panose="020B0604020202020204" charset="0"/>
      <p:regular r:id="rId57"/>
    </p:embeddedFont>
    <p:embeddedFont>
      <p:font typeface="Lucida Calligraphy" panose="03010101010101010101" pitchFamily="66" charset="0"/>
      <p:regular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MS PGothic" panose="020B0600070205080204" pitchFamily="34" charset="-128"/>
      <p:regular r:id="rId44"/>
    </p:embeddedFont>
    <p:embeddedFont>
      <p:font typeface="French Script MT" panose="03020402040607040605" pitchFamily="66" charset="0"/>
      <p:regular r:id="rId6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89800"/>
    <a:srgbClr val="008000"/>
    <a:srgbClr val="00FF00"/>
    <a:srgbClr val="009900"/>
    <a:srgbClr val="003300"/>
    <a:srgbClr val="FFCC00"/>
    <a:srgbClr val="D60093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0909" autoAdjust="0"/>
  </p:normalViewPr>
  <p:slideViewPr>
    <p:cSldViewPr snapToGrid="0">
      <p:cViewPr varScale="1">
        <p:scale>
          <a:sx n="100" d="100"/>
          <a:sy n="100" d="100"/>
        </p:scale>
        <p:origin x="120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680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19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4EB004-1528-46FF-92FF-B1876DFA1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1" y="4861783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E418A48-983C-457E-A371-558C1E09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1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47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0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76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90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44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30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79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49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1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8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7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07D8-17FB-4E3A-8866-D865C3DE2BCD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E7FE-A650-4449-A8D8-66245D0B7D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17C5-F59D-48D6-AF75-E32520397347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4AE6-3F02-42E9-BB94-F7EE194764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35CB-316C-488E-85AD-51FD426DE41D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DB0A-34F2-424F-B0C8-6FB7AF28F2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1822-F93B-463E-A1E3-612FD61E3655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6B07-7F45-4DEC-B982-98A67B8E92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07D8-17FB-4E3A-8866-D865C3DE2BCD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E7FE-A650-4449-A8D8-66245D0B7D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1822-F93B-463E-A1E3-612FD61E3655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6B07-7F45-4DEC-B982-98A67B8E92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FF0A-AFC3-4A5F-BB3B-33C39CB86B7A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A86A-C673-4BA4-A502-6B9369113B8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487F-FB66-4A23-A88A-0C9DD1415BB8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F3E0-5D0B-4089-BBDE-6D987BD1DBE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B52F-C632-4CDD-9D30-E06F1FA1F419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D2D9-6073-49CC-90EB-B453A0576B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CD3E-ACC9-426E-8BE5-473F42B5B46E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4339-CD5E-4002-BD3F-BDF5B3A65E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A513-B883-4DB4-BD7D-2E557599C4A5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6486-820A-44CA-AB74-0756A02E4D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FF0A-AFC3-4A5F-BB3B-33C39CB86B7A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A86A-C673-4BA4-A502-6B9369113B8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50B7-1405-4D8A-B020-3A82474633C4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F6DA-6AB8-40AA-BC96-900082C1BB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FF46-A522-45B8-842E-97E615E5EB47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1098-293D-4E54-90F0-3958D0B50F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17C5-F59D-48D6-AF75-E32520397347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4AE6-3F02-42E9-BB94-F7EE194764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35CB-316C-488E-85AD-51FD426DE41D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DB0A-34F2-424F-B0C8-6FB7AF28F2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487F-FB66-4A23-A88A-0C9DD1415BB8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F3E0-5D0B-4089-BBDE-6D987BD1DBE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B52F-C632-4CDD-9D30-E06F1FA1F419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D2D9-6073-49CC-90EB-B453A0576B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CD3E-ACC9-426E-8BE5-473F42B5B46E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4339-CD5E-4002-BD3F-BDF5B3A65E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A513-B883-4DB4-BD7D-2E557599C4A5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6486-820A-44CA-AB74-0756A02E4D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50B7-1405-4D8A-B020-3A82474633C4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F6DA-6AB8-40AA-BC96-900082C1BB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FF46-A522-45B8-842E-97E615E5EB47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1098-293D-4E54-90F0-3958D0B50F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6321BB-5DF4-41E6-896A-DE598E10797D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FDB4631-35A4-4097-AF32-BA23DB2A28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0"/>
            <a:ext cx="4603530" cy="664929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BankGothic Lt BT" pitchFamily="34" charset="0"/>
              </a:rPr>
              <a:t>B. Golob, </a:t>
            </a:r>
            <a:r>
              <a:rPr lang="sl-SI" sz="1200" baseline="0" dirty="0" smtClean="0">
                <a:solidFill>
                  <a:schemeClr val="tx1"/>
                </a:solidFill>
                <a:latin typeface="BankGothic Lt BT" pitchFamily="34" charset="0"/>
              </a:rPr>
              <a:t>Belle II</a:t>
            </a:r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 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BankGothic Lt BT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BankGothic Lt BT" pitchFamily="34" charset="0"/>
              </a:rPr>
              <a:t>/19</a:t>
            </a:r>
            <a:endParaRPr lang="en-US" sz="12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err="1" smtClean="0">
                <a:solidFill>
                  <a:schemeClr val="bg1"/>
                </a:solidFill>
                <a:latin typeface="BankGothic Lt BT" pitchFamily="34" charset="0"/>
              </a:rPr>
              <a:t>Obergurgl</a:t>
            </a:r>
            <a:r>
              <a:rPr lang="sl-SI" sz="1200" baseline="0" dirty="0" smtClean="0">
                <a:solidFill>
                  <a:schemeClr val="bg1"/>
                </a:solidFill>
                <a:latin typeface="BankGothic Lt BT" pitchFamily="34" charset="0"/>
              </a:rPr>
              <a:t>, April </a:t>
            </a:r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20</a:t>
            </a:r>
            <a:r>
              <a:rPr lang="sl-SI" sz="1200" dirty="0" smtClean="0">
                <a:solidFill>
                  <a:schemeClr val="bg1"/>
                </a:solidFill>
                <a:latin typeface="BankGothic Lt BT" pitchFamily="34" charset="0"/>
              </a:rPr>
              <a:t>17</a:t>
            </a:r>
            <a:endParaRPr lang="en-US" sz="1200" dirty="0">
              <a:solidFill>
                <a:schemeClr val="bg1"/>
              </a:solidFill>
              <a:latin typeface="BankGothic Lt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6321BB-5DF4-41E6-896A-DE598E10797D}" type="datetimeFigureOut">
              <a:rPr lang="sl-SI"/>
              <a:pPr>
                <a:defRPr/>
              </a:pPr>
              <a:t>20. 04. 2017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FDB4631-35A4-4097-AF32-BA23DB2A28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6.wmf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6" Type="http://schemas.openxmlformats.org/officeDocument/2006/relationships/image" Target="../media/image33.JPG"/><Relationship Id="rId5" Type="http://schemas.openxmlformats.org/officeDocument/2006/relationships/image" Target="../media/image32.wmf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Relationship Id="rId5" Type="http://schemas.openxmlformats.org/officeDocument/2006/relationships/image" Target="../media/image40.JP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5.wmf"/><Relationship Id="rId2" Type="http://schemas.openxmlformats.org/officeDocument/2006/relationships/tags" Target="../tags/tag2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slideLayout" Target="../slideLayouts/slideLayout17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3.wmf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4.JPG"/><Relationship Id="rId10" Type="http://schemas.openxmlformats.org/officeDocument/2006/relationships/image" Target="../media/image52.wmf"/><Relationship Id="rId4" Type="http://schemas.openxmlformats.org/officeDocument/2006/relationships/notesSlide" Target="../notesSlides/notesSlide27.xml"/><Relationship Id="rId9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9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9.xml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0.xml"/><Relationship Id="rId6" Type="http://schemas.openxmlformats.org/officeDocument/2006/relationships/image" Target="../media/image62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3.wmf"/><Relationship Id="rId2" Type="http://schemas.openxmlformats.org/officeDocument/2006/relationships/tags" Target="../tags/tag3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jpe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4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-1"/>
            <a:ext cx="4605867" cy="817581"/>
          </a:xfrm>
          <a:solidFill>
            <a:srgbClr val="669900"/>
          </a:solidFill>
        </p:spPr>
        <p:txBody>
          <a:bodyPr>
            <a:noAutofit/>
          </a:bodyPr>
          <a:lstStyle/>
          <a:p>
            <a:r>
              <a:rPr lang="sl-SI" sz="2400" dirty="0" err="1" smtClean="0">
                <a:latin typeface="BankGothic Lt BT" pitchFamily="34" charset="0"/>
              </a:rPr>
              <a:t>Flavor</a:t>
            </a:r>
            <a:r>
              <a:rPr lang="sl-SI" sz="2400" dirty="0" smtClean="0">
                <a:latin typeface="BankGothic Lt BT" pitchFamily="34" charset="0"/>
              </a:rPr>
              <a:t> </a:t>
            </a:r>
            <a:r>
              <a:rPr lang="sl-SI" sz="2400" dirty="0" err="1" smtClean="0">
                <a:latin typeface="BankGothic Lt BT" pitchFamily="34" charset="0"/>
              </a:rPr>
              <a:t>Physics</a:t>
            </a:r>
            <a:r>
              <a:rPr lang="sl-SI" sz="2400" dirty="0" smtClean="0">
                <a:latin typeface="BankGothic Lt BT" pitchFamily="34" charset="0"/>
              </a:rPr>
              <a:t> at </a:t>
            </a:r>
            <a:r>
              <a:rPr lang="sl-SI" sz="2000" i="1" dirty="0" err="1" smtClean="0">
                <a:latin typeface="+mn-lt"/>
              </a:rPr>
              <a:t>e</a:t>
            </a:r>
            <a:r>
              <a:rPr lang="sl-SI" sz="2400" i="1" baseline="30000" dirty="0" err="1" smtClean="0">
                <a:latin typeface="BankGothic Lt BT" pitchFamily="34" charset="0"/>
              </a:rPr>
              <a:t>+</a:t>
            </a:r>
            <a:r>
              <a:rPr lang="sl-SI" sz="2000" i="1" dirty="0" err="1" smtClean="0">
                <a:latin typeface="+mn-lt"/>
              </a:rPr>
              <a:t>e</a:t>
            </a:r>
            <a:r>
              <a:rPr lang="sl-SI" sz="2400" i="1" baseline="30000" dirty="0" smtClean="0">
                <a:latin typeface="BankGothic Lt BT" pitchFamily="34" charset="0"/>
              </a:rPr>
              <a:t>-</a:t>
            </a:r>
            <a:r>
              <a:rPr lang="sl-SI" sz="2400" i="1" dirty="0" smtClean="0">
                <a:latin typeface="BankGothic Lt BT" pitchFamily="34" charset="0"/>
              </a:rPr>
              <a:t> </a:t>
            </a:r>
            <a:r>
              <a:rPr lang="sl-SI" sz="2400" dirty="0" err="1" smtClean="0">
                <a:latin typeface="BankGothic Lt BT" pitchFamily="34" charset="0"/>
              </a:rPr>
              <a:t>Colliders</a:t>
            </a:r>
            <a:endParaRPr lang="en-US" sz="2400" dirty="0" smtClean="0">
              <a:latin typeface="BankGothic Lt BT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82948"/>
              </p:ext>
            </p:extLst>
          </p:nvPr>
        </p:nvGraphicFramePr>
        <p:xfrm>
          <a:off x="-2" y="0"/>
          <a:ext cx="4549424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607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07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607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3345690" y="2916425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dirty="0"/>
          </a:p>
        </p:txBody>
      </p:sp>
      <p:sp>
        <p:nvSpPr>
          <p:cNvPr id="66" name="Line 11"/>
          <p:cNvSpPr>
            <a:spLocks noChangeShapeType="1"/>
          </p:cNvSpPr>
          <p:nvPr/>
        </p:nvSpPr>
        <p:spPr bwMode="auto">
          <a:xfrm>
            <a:off x="3345690" y="3568887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dirty="0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>
            <a:off x="3501812" y="3839222"/>
            <a:ext cx="0" cy="838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dirty="0"/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96875" y="1327569"/>
            <a:ext cx="4979045" cy="120032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  <a:latin typeface="BankGothic Lt BT" pitchFamily="34" charset="0"/>
              </a:rPr>
              <a:t>Boštjan</a:t>
            </a:r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BankGothic Lt BT" pitchFamily="34" charset="0"/>
              </a:rPr>
              <a:t>Golob</a:t>
            </a:r>
            <a:endParaRPr lang="en-US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University of Ljubljana/</a:t>
            </a:r>
            <a:r>
              <a:rPr lang="en-US" i="1" dirty="0" err="1" smtClean="0">
                <a:solidFill>
                  <a:schemeClr val="tx1"/>
                </a:solidFill>
                <a:latin typeface="BankGothic Lt BT" pitchFamily="34" charset="0"/>
              </a:rPr>
              <a:t>Jožef</a:t>
            </a:r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 Stefan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Institute </a:t>
            </a:r>
            <a:endParaRPr lang="sl-SI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&amp; Belle/Belle II Collaboration</a:t>
            </a:r>
            <a:endParaRPr lang="en-US" i="1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69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232" y="2981974"/>
            <a:ext cx="1106442" cy="85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286936" y="3840842"/>
            <a:ext cx="1285929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University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of Ljubljana</a:t>
            </a:r>
            <a:endParaRPr lang="en-US" sz="12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71" name="Picture 39" descr="ijs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9711" y="2988074"/>
            <a:ext cx="84666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40"/>
          <p:cNvSpPr txBox="1">
            <a:spLocks noChangeArrowheads="1"/>
          </p:cNvSpPr>
          <p:nvPr/>
        </p:nvSpPr>
        <p:spPr bwMode="auto">
          <a:xfrm>
            <a:off x="3272518" y="3840842"/>
            <a:ext cx="1501053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“</a:t>
            </a:r>
            <a:r>
              <a:rPr lang="en-US" sz="1200" dirty="0" err="1" smtClean="0">
                <a:solidFill>
                  <a:schemeClr val="tx1"/>
                </a:solidFill>
                <a:latin typeface="BankGothic Lt BT" pitchFamily="34" charset="0"/>
              </a:rPr>
              <a:t>Jožef</a:t>
            </a:r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 Stefan”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Institute</a:t>
            </a:r>
            <a:endParaRPr lang="en-US" sz="12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73" name="Picture 34" descr="un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96" y="2900284"/>
            <a:ext cx="433004" cy="8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belle2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69821" y="2987592"/>
            <a:ext cx="1028635" cy="8357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2" name="TextBox 1"/>
          <p:cNvSpPr txBox="1"/>
          <p:nvPr/>
        </p:nvSpPr>
        <p:spPr>
          <a:xfrm>
            <a:off x="5075920" y="2623653"/>
            <a:ext cx="400141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  <a:latin typeface="BankGothic Lt BT" panose="020B0607020203060204"/>
              </a:rPr>
              <a:t>Status &amp; </a:t>
            </a:r>
            <a:r>
              <a:rPr lang="sl-SI" sz="2400" dirty="0" err="1" smtClean="0">
                <a:solidFill>
                  <a:schemeClr val="tx1"/>
                </a:solidFill>
                <a:latin typeface="BankGothic Lt BT" panose="020B0607020203060204"/>
              </a:rPr>
              <a:t>Plans</a:t>
            </a:r>
            <a:endParaRPr lang="sl-SI" sz="2400" dirty="0" smtClean="0">
              <a:solidFill>
                <a:schemeClr val="tx1"/>
              </a:solidFill>
              <a:latin typeface="BankGothic Lt BT" panose="020B0607020203060204"/>
            </a:endParaRPr>
          </a:p>
          <a:p>
            <a:endParaRPr lang="sl-SI" sz="2400" dirty="0" smtClean="0">
              <a:solidFill>
                <a:schemeClr val="tx1"/>
              </a:solidFill>
              <a:latin typeface="BankGothic Lt BT" panose="020B0607020203060204"/>
            </a:endParaRPr>
          </a:p>
          <a:p>
            <a:r>
              <a:rPr lang="sl-SI" sz="2400" dirty="0" err="1" smtClean="0">
                <a:solidFill>
                  <a:schemeClr val="tx1"/>
                </a:solidFill>
                <a:latin typeface="BankGothic Lt BT" panose="020B0607020203060204"/>
              </a:rPr>
              <a:t>Examples</a:t>
            </a:r>
            <a:r>
              <a:rPr lang="sl-SI" sz="2400" dirty="0" smtClean="0">
                <a:solidFill>
                  <a:schemeClr val="tx1"/>
                </a:solidFill>
                <a:latin typeface="BankGothic Lt BT" panose="020B0607020203060204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anose="020B0607020203060204"/>
              </a:rPr>
              <a:t>of</a:t>
            </a:r>
            <a:r>
              <a:rPr lang="sl-SI" sz="2400" dirty="0" smtClean="0">
                <a:solidFill>
                  <a:schemeClr val="tx1"/>
                </a:solidFill>
                <a:latin typeface="BankGothic Lt BT" panose="020B0607020203060204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anose="020B0607020203060204"/>
              </a:rPr>
              <a:t>measurements</a:t>
            </a:r>
            <a:endParaRPr lang="sl-SI" sz="2400" dirty="0" smtClean="0">
              <a:solidFill>
                <a:schemeClr val="tx1"/>
              </a:solidFill>
              <a:latin typeface="BankGothic Lt BT" panose="020B0607020203060204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anose="020B0607020203060204"/>
            </a:endParaRPr>
          </a:p>
          <a:p>
            <a:r>
              <a:rPr lang="sl-SI" sz="2400" dirty="0" err="1" smtClean="0">
                <a:solidFill>
                  <a:schemeClr val="tx1"/>
                </a:solidFill>
                <a:latin typeface="BankGothic Lt BT" panose="020B0607020203060204"/>
              </a:rPr>
              <a:t>Summary</a:t>
            </a:r>
            <a:endParaRPr lang="sl-SI" sz="2400" dirty="0" smtClean="0">
              <a:solidFill>
                <a:schemeClr val="tx1"/>
              </a:solidFill>
              <a:latin typeface="BankGothic Lt BT" panose="020B060702020306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232" y="4693335"/>
            <a:ext cx="2840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 err="1" smtClean="0">
                <a:solidFill>
                  <a:schemeClr val="tx1"/>
                </a:solidFill>
                <a:latin typeface="BankGothic Lt BT" pitchFamily="34" charset="0"/>
              </a:rPr>
              <a:t>Alps</a:t>
            </a:r>
            <a:r>
              <a:rPr lang="sl-SI" sz="2400" b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b="1" dirty="0" smtClean="0">
                <a:solidFill>
                  <a:schemeClr val="tx1"/>
                </a:solidFill>
                <a:latin typeface="BankGothic Lt BT" pitchFamily="34" charset="0"/>
              </a:rPr>
              <a:t>2017</a:t>
            </a:r>
            <a:r>
              <a:rPr lang="en-US" sz="2400" b="1" dirty="0" smtClean="0">
                <a:solidFill>
                  <a:schemeClr val="tx1"/>
                </a:solidFill>
                <a:latin typeface="BankGothic Lt BT" pitchFamily="34" charset="0"/>
              </a:rPr>
              <a:t>: </a:t>
            </a:r>
            <a:endParaRPr lang="sl-SI" sz="2400" b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algn="ctr"/>
            <a:r>
              <a:rPr lang="sl-SI" sz="2400" b="1" dirty="0" err="1" smtClean="0">
                <a:solidFill>
                  <a:schemeClr val="tx1"/>
                </a:solidFill>
                <a:latin typeface="BankGothic Lt BT" pitchFamily="34" charset="0"/>
              </a:rPr>
              <a:t>an</a:t>
            </a:r>
            <a:r>
              <a:rPr lang="sl-SI" sz="2400" b="1" dirty="0" smtClean="0">
                <a:solidFill>
                  <a:schemeClr val="tx1"/>
                </a:solidFill>
                <a:latin typeface="BankGothic Lt BT" pitchFamily="34" charset="0"/>
              </a:rPr>
              <a:t> Alpine LHC </a:t>
            </a:r>
          </a:p>
          <a:p>
            <a:pPr algn="ctr"/>
            <a:r>
              <a:rPr lang="sl-SI" sz="2400" b="1" dirty="0" err="1" smtClean="0">
                <a:solidFill>
                  <a:schemeClr val="tx1"/>
                </a:solidFill>
                <a:latin typeface="BankGothic Lt BT" pitchFamily="34" charset="0"/>
              </a:rPr>
              <a:t>Physics</a:t>
            </a:r>
            <a:r>
              <a:rPr lang="sl-SI" sz="2400" b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b="1" dirty="0" err="1" smtClean="0">
                <a:solidFill>
                  <a:schemeClr val="tx1"/>
                </a:solidFill>
                <a:latin typeface="BankGothic Lt BT" pitchFamily="34" charset="0"/>
              </a:rPr>
              <a:t>Summit</a:t>
            </a:r>
            <a:r>
              <a:rPr lang="sl-SI" sz="2400" b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98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Status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9975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7322" y="461964"/>
            <a:ext cx="48798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Properties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of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i="1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sl-SI" sz="2400" i="1" baseline="30000" dirty="0" err="1" smtClean="0">
                <a:solidFill>
                  <a:schemeClr val="tx1"/>
                </a:solidFill>
                <a:latin typeface="BankGothic Lt BT" pitchFamily="34" charset="0"/>
              </a:rPr>
              <a:t>+</a:t>
            </a:r>
            <a:r>
              <a:rPr lang="sl-SI" sz="2000" i="1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sl-SI" sz="2400" i="1" baseline="30000" dirty="0" smtClean="0">
                <a:solidFill>
                  <a:schemeClr val="tx1"/>
                </a:solidFill>
                <a:latin typeface="BankGothic Lt BT" pitchFamily="34" charset="0"/>
              </a:rPr>
              <a:t>-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Colliders</a:t>
            </a:r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(as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compared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to LHC)</a:t>
            </a:r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low energy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731162" y="5314284"/>
            <a:ext cx="1020262" cy="4125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99" y="1242575"/>
            <a:ext cx="4736533" cy="4468886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558809"/>
              </p:ext>
            </p:extLst>
          </p:nvPr>
        </p:nvGraphicFramePr>
        <p:xfrm>
          <a:off x="7922078" y="5505619"/>
          <a:ext cx="1047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46" name="Equation" r:id="rId6" imgW="698400" imgH="215640" progId="Equation.3">
                  <p:embed/>
                </p:oleObj>
              </mc:Choice>
              <mc:Fallback>
                <p:oleObj name="Equation" r:id="rId6" imgW="698400" imgH="21564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22078" y="5505619"/>
                        <a:ext cx="10477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237264" y="1227180"/>
            <a:ext cx="2233304" cy="230832"/>
          </a:xfrm>
          <a:prstGeom prst="rect">
            <a:avLst/>
          </a:prstGeom>
          <a:solidFill>
            <a:srgbClr val="003300">
              <a:alpha val="4078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D. </a:t>
            </a:r>
            <a:r>
              <a:rPr lang="sl-SI" sz="9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Curtin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et al., arXiv:1412.0018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79278" y="5386819"/>
            <a:ext cx="972146" cy="34003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170171" y="1410998"/>
            <a:ext cx="282329" cy="31594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47581" y="6056046"/>
            <a:ext cx="1438165" cy="24933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170121" y="2722112"/>
            <a:ext cx="6402075" cy="3677604"/>
            <a:chOff x="-170121" y="2722112"/>
            <a:chExt cx="6402075" cy="36776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121" y="2722112"/>
              <a:ext cx="6402075" cy="367760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935934" y="5909489"/>
              <a:ext cx="5199051" cy="1802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19743" y="2836648"/>
              <a:ext cx="624536" cy="325313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4704957" y="5999807"/>
            <a:ext cx="1020262" cy="4125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447011" y="2698414"/>
            <a:ext cx="2791149" cy="230832"/>
          </a:xfrm>
          <a:prstGeom prst="rect">
            <a:avLst/>
          </a:prstGeom>
          <a:solidFill>
            <a:srgbClr val="003300">
              <a:alpha val="4078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A. Bondar et al., Belle2-note-ph-2015-003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5486400" y="924808"/>
            <a:ext cx="14684" cy="55673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19743" y="5868342"/>
            <a:ext cx="894965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16109" y="6089784"/>
            <a:ext cx="645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</a:rPr>
              <a:t>10</a:t>
            </a:r>
            <a:r>
              <a:rPr lang="sl-SI" baseline="30000" dirty="0" smtClean="0">
                <a:solidFill>
                  <a:schemeClr val="tx1"/>
                </a:solidFill>
                <a:latin typeface="BankGothic Lt BT" panose="020B0607020203060204"/>
              </a:rPr>
              <a:t>-1</a:t>
            </a:r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</a:rPr>
              <a:t>              1               10                   100</a:t>
            </a:r>
            <a:endParaRPr lang="en-US" dirty="0">
              <a:solidFill>
                <a:schemeClr val="tx1"/>
              </a:solidFill>
              <a:latin typeface="BankGothic Lt BT" panose="020B0607020203060204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490241" y="1741445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e: gA</a:t>
            </a:r>
            <a:r>
              <a:rPr lang="sl-SI" sz="2000" i="1" dirty="0" smtClean="0">
                <a:solidFill>
                  <a:schemeClr val="tx1"/>
                </a:solidFill>
                <a:latin typeface="+mn-lt"/>
              </a:rPr>
              <a:t>‘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coupling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4461" y="1342803"/>
            <a:ext cx="828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</a:rPr>
              <a:t>10</a:t>
            </a:r>
            <a:r>
              <a:rPr lang="sl-SI" baseline="30000" dirty="0" smtClean="0">
                <a:solidFill>
                  <a:schemeClr val="tx1"/>
                </a:solidFill>
                <a:latin typeface="BankGothic Lt BT" panose="020B0607020203060204"/>
              </a:rPr>
              <a:t>-1</a:t>
            </a:r>
          </a:p>
          <a:p>
            <a:endParaRPr lang="sl-SI" baseline="30000" dirty="0">
              <a:solidFill>
                <a:schemeClr val="tx1"/>
              </a:solidFill>
              <a:latin typeface="BankGothic Lt BT" panose="020B0607020203060204"/>
            </a:endParaRPr>
          </a:p>
          <a:p>
            <a:endParaRPr lang="sl-SI" baseline="30000" dirty="0" smtClean="0">
              <a:solidFill>
                <a:schemeClr val="tx1"/>
              </a:solidFill>
              <a:latin typeface="BankGothic Lt BT" panose="020B0607020203060204"/>
            </a:endParaRPr>
          </a:p>
          <a:p>
            <a:endParaRPr lang="sl-SI" baseline="30000" dirty="0">
              <a:solidFill>
                <a:schemeClr val="tx1"/>
              </a:solidFill>
              <a:latin typeface="BankGothic Lt BT" panose="020B0607020203060204"/>
            </a:endParaRPr>
          </a:p>
          <a:p>
            <a:endParaRPr lang="sl-SI" baseline="30000" dirty="0" smtClean="0">
              <a:solidFill>
                <a:schemeClr val="tx1"/>
              </a:solidFill>
              <a:latin typeface="BankGothic Lt BT" panose="020B0607020203060204"/>
            </a:endParaRPr>
          </a:p>
          <a:p>
            <a:endParaRPr lang="sl-SI" baseline="30000" dirty="0">
              <a:solidFill>
                <a:schemeClr val="tx1"/>
              </a:solidFill>
              <a:latin typeface="BankGothic Lt BT" panose="020B0607020203060204"/>
            </a:endParaRPr>
          </a:p>
          <a:p>
            <a:endParaRPr lang="sl-SI" baseline="30000" dirty="0" smtClean="0">
              <a:solidFill>
                <a:schemeClr val="tx1"/>
              </a:solidFill>
              <a:latin typeface="BankGothic Lt BT" panose="020B0607020203060204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</a:rPr>
              <a:t>10</a:t>
            </a:r>
            <a:r>
              <a:rPr lang="sl-SI" baseline="30000" dirty="0" smtClean="0">
                <a:solidFill>
                  <a:schemeClr val="tx1"/>
                </a:solidFill>
                <a:latin typeface="BankGothic Lt BT" panose="020B0607020203060204"/>
              </a:rPr>
              <a:t>-2</a:t>
            </a:r>
          </a:p>
          <a:p>
            <a:endParaRPr lang="sl-SI" dirty="0">
              <a:solidFill>
                <a:schemeClr val="tx1"/>
              </a:solidFill>
              <a:latin typeface="BankGothic Lt BT" panose="020B0607020203060204"/>
            </a:endParaRPr>
          </a:p>
          <a:p>
            <a:endParaRPr lang="sl-SI" dirty="0" smtClean="0">
              <a:solidFill>
                <a:schemeClr val="tx1"/>
              </a:solidFill>
              <a:latin typeface="BankGothic Lt BT" panose="020B0607020203060204"/>
            </a:endParaRPr>
          </a:p>
          <a:p>
            <a:endParaRPr lang="sl-SI" dirty="0">
              <a:solidFill>
                <a:schemeClr val="tx1"/>
              </a:solidFill>
              <a:latin typeface="BankGothic Lt BT" panose="020B0607020203060204"/>
            </a:endParaRPr>
          </a:p>
          <a:p>
            <a:endParaRPr lang="sl-SI" dirty="0" smtClean="0">
              <a:solidFill>
                <a:schemeClr val="tx1"/>
              </a:solidFill>
              <a:latin typeface="BankGothic Lt BT" panose="020B0607020203060204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</a:rPr>
              <a:t>10</a:t>
            </a:r>
            <a:r>
              <a:rPr lang="sl-SI" baseline="30000" dirty="0" smtClean="0">
                <a:solidFill>
                  <a:schemeClr val="tx1"/>
                </a:solidFill>
                <a:latin typeface="BankGothic Lt BT" panose="020B0607020203060204"/>
              </a:rPr>
              <a:t>-3</a:t>
            </a:r>
            <a:endParaRPr lang="sl-SI" baseline="30000" dirty="0">
              <a:solidFill>
                <a:schemeClr val="tx1"/>
              </a:solidFill>
              <a:latin typeface="BankGothic Lt BT" panose="020B0607020203060204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68713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18" grpId="0" animBg="1"/>
      <p:bldP spid="20" grpId="0"/>
      <p:bldP spid="17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Status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09554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7322" y="461964"/>
            <a:ext cx="75087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Properties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of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i="1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sl-SI" sz="2400" i="1" baseline="30000" dirty="0" err="1" smtClean="0">
                <a:solidFill>
                  <a:schemeClr val="tx1"/>
                </a:solidFill>
                <a:latin typeface="BankGothic Lt BT" pitchFamily="34" charset="0"/>
              </a:rPr>
              <a:t>+</a:t>
            </a:r>
            <a:r>
              <a:rPr lang="sl-SI" sz="2000" i="1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sl-SI" sz="2400" i="1" baseline="30000" dirty="0" smtClean="0">
                <a:solidFill>
                  <a:schemeClr val="tx1"/>
                </a:solidFill>
                <a:latin typeface="BankGothic Lt BT" pitchFamily="34" charset="0"/>
              </a:rPr>
              <a:t>-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Colliders</a:t>
            </a:r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(as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compared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to LHC)</a:t>
            </a:r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low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energy</a:t>
            </a:r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low trigger rate / Event size</a:t>
            </a: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(30 kHz 1st level, 5 kHz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high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level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; 300 kB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event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size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low multiplicity (</a:t>
            </a:r>
            <a:r>
              <a:rPr lang="sl-SI" sz="2400" b="1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O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(10))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711988" y="5987143"/>
            <a:ext cx="1020262" cy="4125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31162" y="5314284"/>
            <a:ext cx="1020262" cy="4125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779278" y="5386819"/>
            <a:ext cx="972146" cy="34003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170171" y="1410998"/>
            <a:ext cx="282329" cy="31594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7" y="3093148"/>
            <a:ext cx="4836854" cy="2899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19" y="2767426"/>
            <a:ext cx="3871993" cy="3707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469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Status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5472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7322" y="461964"/>
            <a:ext cx="750878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Properties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of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i="1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sl-SI" sz="2400" i="1" baseline="30000" dirty="0" err="1" smtClean="0">
                <a:solidFill>
                  <a:schemeClr val="tx1"/>
                </a:solidFill>
                <a:latin typeface="BankGothic Lt BT" pitchFamily="34" charset="0"/>
              </a:rPr>
              <a:t>+</a:t>
            </a:r>
            <a:r>
              <a:rPr lang="sl-SI" sz="2000" i="1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sl-SI" sz="2400" i="1" baseline="30000" dirty="0" smtClean="0">
                <a:solidFill>
                  <a:schemeClr val="tx1"/>
                </a:solidFill>
                <a:latin typeface="BankGothic Lt BT" pitchFamily="34" charset="0"/>
              </a:rPr>
              <a:t>-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Colliders</a:t>
            </a:r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(as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compared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to LHC)</a:t>
            </a:r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low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energy</a:t>
            </a:r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low trigger rate / Event size</a:t>
            </a: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(30 kHz 1st level, 5 kHz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high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>
                <a:solidFill>
                  <a:schemeClr val="tx1"/>
                </a:solidFill>
                <a:latin typeface="BankGothic Lt BT" pitchFamily="34" charset="0"/>
              </a:rPr>
              <a:t>level</a:t>
            </a:r>
            <a:r>
              <a:rPr lang="sl-SI" sz="2400" dirty="0">
                <a:solidFill>
                  <a:schemeClr val="tx1"/>
                </a:solidFill>
                <a:latin typeface="BankGothic Lt BT" pitchFamily="34" charset="0"/>
              </a:rPr>
              <a:t>; 300 kB </a:t>
            </a:r>
            <a:r>
              <a:rPr lang="sl-SI" sz="2400" dirty="0" err="1">
                <a:solidFill>
                  <a:schemeClr val="tx1"/>
                </a:solidFill>
                <a:latin typeface="BankGothic Lt BT" pitchFamily="34" charset="0"/>
              </a:rPr>
              <a:t>event</a:t>
            </a:r>
            <a:r>
              <a:rPr lang="sl-SI" sz="2400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size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low multiplicity (</a:t>
            </a:r>
            <a:r>
              <a:rPr lang="sl-SI" sz="2400" b="1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O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(10))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good hermiticity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specific methods for</a:t>
            </a:r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  full event </a:t>
            </a:r>
          </a:p>
          <a:p>
            <a:r>
              <a:rPr lang="sl-SI" sz="2400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  reconstruction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711988" y="5947923"/>
            <a:ext cx="1020262" cy="4125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31162" y="5275064"/>
            <a:ext cx="1020262" cy="4125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779278" y="5347599"/>
            <a:ext cx="972146" cy="34003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170171" y="1410998"/>
            <a:ext cx="282329" cy="31594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10" name="Picture 9" descr="taunu_even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09FF"/>
              </a:clrFrom>
              <a:clrTo>
                <a:srgbClr val="FE0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4060" y="3012815"/>
            <a:ext cx="45212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6873235" y="4179627"/>
            <a:ext cx="415925" cy="604838"/>
          </a:xfrm>
          <a:custGeom>
            <a:avLst/>
            <a:gdLst>
              <a:gd name="connsiteX0" fmla="*/ 53975 w 415925"/>
              <a:gd name="connsiteY0" fmla="*/ 604838 h 604838"/>
              <a:gd name="connsiteX1" fmla="*/ 6350 w 415925"/>
              <a:gd name="connsiteY1" fmla="*/ 471488 h 604838"/>
              <a:gd name="connsiteX2" fmla="*/ 15875 w 415925"/>
              <a:gd name="connsiteY2" fmla="*/ 328613 h 604838"/>
              <a:gd name="connsiteX3" fmla="*/ 73025 w 415925"/>
              <a:gd name="connsiteY3" fmla="*/ 195263 h 604838"/>
              <a:gd name="connsiteX4" fmla="*/ 187325 w 415925"/>
              <a:gd name="connsiteY4" fmla="*/ 90488 h 604838"/>
              <a:gd name="connsiteX5" fmla="*/ 315913 w 415925"/>
              <a:gd name="connsiteY5" fmla="*/ 19050 h 604838"/>
              <a:gd name="connsiteX6" fmla="*/ 415925 w 415925"/>
              <a:gd name="connsiteY6" fmla="*/ 0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925" h="604838">
                <a:moveTo>
                  <a:pt x="53975" y="604838"/>
                </a:moveTo>
                <a:cubicBezTo>
                  <a:pt x="33337" y="561182"/>
                  <a:pt x="12700" y="517526"/>
                  <a:pt x="6350" y="471488"/>
                </a:cubicBezTo>
                <a:cubicBezTo>
                  <a:pt x="0" y="425450"/>
                  <a:pt x="4763" y="374650"/>
                  <a:pt x="15875" y="328613"/>
                </a:cubicBezTo>
                <a:cubicBezTo>
                  <a:pt x="26987" y="282576"/>
                  <a:pt x="44450" y="234951"/>
                  <a:pt x="73025" y="195263"/>
                </a:cubicBezTo>
                <a:cubicBezTo>
                  <a:pt x="101600" y="155576"/>
                  <a:pt x="146844" y="119857"/>
                  <a:pt x="187325" y="90488"/>
                </a:cubicBezTo>
                <a:cubicBezTo>
                  <a:pt x="227806" y="61119"/>
                  <a:pt x="277813" y="34131"/>
                  <a:pt x="315913" y="19050"/>
                </a:cubicBezTo>
                <a:cubicBezTo>
                  <a:pt x="354013" y="3969"/>
                  <a:pt x="384969" y="1984"/>
                  <a:pt x="415925" y="0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6931973" y="4117715"/>
            <a:ext cx="252412" cy="671512"/>
          </a:xfrm>
          <a:custGeom>
            <a:avLst/>
            <a:gdLst>
              <a:gd name="connsiteX0" fmla="*/ 0 w 252412"/>
              <a:gd name="connsiteY0" fmla="*/ 671512 h 671512"/>
              <a:gd name="connsiteX1" fmla="*/ 19050 w 252412"/>
              <a:gd name="connsiteY1" fmla="*/ 476250 h 671512"/>
              <a:gd name="connsiteX2" fmla="*/ 80962 w 252412"/>
              <a:gd name="connsiteY2" fmla="*/ 295275 h 671512"/>
              <a:gd name="connsiteX3" fmla="*/ 157162 w 252412"/>
              <a:gd name="connsiteY3" fmla="*/ 128587 h 671512"/>
              <a:gd name="connsiteX4" fmla="*/ 252412 w 2524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12" h="671512">
                <a:moveTo>
                  <a:pt x="0" y="671512"/>
                </a:moveTo>
                <a:cubicBezTo>
                  <a:pt x="2778" y="605234"/>
                  <a:pt x="5556" y="538956"/>
                  <a:pt x="19050" y="476250"/>
                </a:cubicBezTo>
                <a:cubicBezTo>
                  <a:pt x="32544" y="413544"/>
                  <a:pt x="57943" y="353219"/>
                  <a:pt x="80962" y="295275"/>
                </a:cubicBezTo>
                <a:cubicBezTo>
                  <a:pt x="103981" y="237331"/>
                  <a:pt x="128587" y="177800"/>
                  <a:pt x="157162" y="128587"/>
                </a:cubicBezTo>
                <a:cubicBezTo>
                  <a:pt x="185737" y="79375"/>
                  <a:pt x="219074" y="39687"/>
                  <a:pt x="252412" y="0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312848" y="4803515"/>
            <a:ext cx="609600" cy="371475"/>
          </a:xfrm>
          <a:custGeom>
            <a:avLst/>
            <a:gdLst>
              <a:gd name="connsiteX0" fmla="*/ 609600 w 609600"/>
              <a:gd name="connsiteY0" fmla="*/ 0 h 371475"/>
              <a:gd name="connsiteX1" fmla="*/ 419100 w 609600"/>
              <a:gd name="connsiteY1" fmla="*/ 52387 h 371475"/>
              <a:gd name="connsiteX2" fmla="*/ 238125 w 609600"/>
              <a:gd name="connsiteY2" fmla="*/ 152400 h 371475"/>
              <a:gd name="connsiteX3" fmla="*/ 71437 w 609600"/>
              <a:gd name="connsiteY3" fmla="*/ 280987 h 371475"/>
              <a:gd name="connsiteX4" fmla="*/ 0 w 609600"/>
              <a:gd name="connsiteY4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371475">
                <a:moveTo>
                  <a:pt x="609600" y="0"/>
                </a:moveTo>
                <a:cubicBezTo>
                  <a:pt x="545306" y="13493"/>
                  <a:pt x="481012" y="26987"/>
                  <a:pt x="419100" y="52387"/>
                </a:cubicBezTo>
                <a:cubicBezTo>
                  <a:pt x="357188" y="77787"/>
                  <a:pt x="296069" y="114300"/>
                  <a:pt x="238125" y="152400"/>
                </a:cubicBezTo>
                <a:cubicBezTo>
                  <a:pt x="180181" y="190500"/>
                  <a:pt x="111124" y="244475"/>
                  <a:pt x="71437" y="280987"/>
                </a:cubicBezTo>
                <a:cubicBezTo>
                  <a:pt x="31750" y="317499"/>
                  <a:pt x="15875" y="344487"/>
                  <a:pt x="0" y="371475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6931973" y="4803515"/>
            <a:ext cx="261937" cy="504825"/>
          </a:xfrm>
          <a:custGeom>
            <a:avLst/>
            <a:gdLst>
              <a:gd name="connsiteX0" fmla="*/ 0 w 261937"/>
              <a:gd name="connsiteY0" fmla="*/ 0 h 504825"/>
              <a:gd name="connsiteX1" fmla="*/ 52387 w 261937"/>
              <a:gd name="connsiteY1" fmla="*/ 90487 h 504825"/>
              <a:gd name="connsiteX2" fmla="*/ 176212 w 261937"/>
              <a:gd name="connsiteY2" fmla="*/ 304800 h 504825"/>
              <a:gd name="connsiteX3" fmla="*/ 223837 w 261937"/>
              <a:gd name="connsiteY3" fmla="*/ 414337 h 504825"/>
              <a:gd name="connsiteX4" fmla="*/ 261937 w 261937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937" h="504825">
                <a:moveTo>
                  <a:pt x="0" y="0"/>
                </a:moveTo>
                <a:lnTo>
                  <a:pt x="52387" y="90487"/>
                </a:lnTo>
                <a:cubicBezTo>
                  <a:pt x="81756" y="141287"/>
                  <a:pt x="147637" y="250825"/>
                  <a:pt x="176212" y="304800"/>
                </a:cubicBezTo>
                <a:cubicBezTo>
                  <a:pt x="204787" y="358775"/>
                  <a:pt x="209550" y="381000"/>
                  <a:pt x="223837" y="414337"/>
                </a:cubicBezTo>
                <a:cubicBezTo>
                  <a:pt x="238124" y="447674"/>
                  <a:pt x="250030" y="476249"/>
                  <a:pt x="261937" y="504825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6946260" y="4803515"/>
            <a:ext cx="695325" cy="85725"/>
          </a:xfrm>
          <a:custGeom>
            <a:avLst/>
            <a:gdLst>
              <a:gd name="connsiteX0" fmla="*/ 0 w 695325"/>
              <a:gd name="connsiteY0" fmla="*/ 0 h 85725"/>
              <a:gd name="connsiteX1" fmla="*/ 223838 w 695325"/>
              <a:gd name="connsiteY1" fmla="*/ 38100 h 85725"/>
              <a:gd name="connsiteX2" fmla="*/ 409575 w 695325"/>
              <a:gd name="connsiteY2" fmla="*/ 66675 h 85725"/>
              <a:gd name="connsiteX3" fmla="*/ 695325 w 695325"/>
              <a:gd name="connsiteY3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85725">
                <a:moveTo>
                  <a:pt x="0" y="0"/>
                </a:moveTo>
                <a:lnTo>
                  <a:pt x="223838" y="38100"/>
                </a:lnTo>
                <a:cubicBezTo>
                  <a:pt x="292100" y="49212"/>
                  <a:pt x="330994" y="58738"/>
                  <a:pt x="409575" y="66675"/>
                </a:cubicBezTo>
                <a:cubicBezTo>
                  <a:pt x="488156" y="74612"/>
                  <a:pt x="591740" y="80168"/>
                  <a:pt x="695325" y="8572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 rot="414898">
            <a:off x="7989248" y="4846377"/>
            <a:ext cx="285750" cy="571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414898">
            <a:off x="7981033" y="4902820"/>
            <a:ext cx="11508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20346570">
            <a:off x="7717700" y="4430262"/>
            <a:ext cx="148646" cy="4893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17682373" flipV="1">
            <a:off x="6323966" y="5678499"/>
            <a:ext cx="280814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>
            <a:off x="4993636" y="4212966"/>
            <a:ext cx="1928813" cy="581025"/>
          </a:xfrm>
          <a:prstGeom prst="line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Freeform 24"/>
          <p:cNvSpPr/>
          <p:nvPr/>
        </p:nvSpPr>
        <p:spPr bwMode="auto">
          <a:xfrm>
            <a:off x="6203310" y="4703503"/>
            <a:ext cx="695325" cy="100012"/>
          </a:xfrm>
          <a:custGeom>
            <a:avLst/>
            <a:gdLst>
              <a:gd name="connsiteX0" fmla="*/ 0 w 695325"/>
              <a:gd name="connsiteY0" fmla="*/ 100012 h 100012"/>
              <a:gd name="connsiteX1" fmla="*/ 133350 w 695325"/>
              <a:gd name="connsiteY1" fmla="*/ 33337 h 100012"/>
              <a:gd name="connsiteX2" fmla="*/ 271463 w 695325"/>
              <a:gd name="connsiteY2" fmla="*/ 4762 h 100012"/>
              <a:gd name="connsiteX3" fmla="*/ 404813 w 695325"/>
              <a:gd name="connsiteY3" fmla="*/ 4762 h 100012"/>
              <a:gd name="connsiteX4" fmla="*/ 519113 w 695325"/>
              <a:gd name="connsiteY4" fmla="*/ 14287 h 100012"/>
              <a:gd name="connsiteX5" fmla="*/ 642938 w 695325"/>
              <a:gd name="connsiteY5" fmla="*/ 57149 h 100012"/>
              <a:gd name="connsiteX6" fmla="*/ 695325 w 695325"/>
              <a:gd name="connsiteY6" fmla="*/ 8096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100012">
                <a:moveTo>
                  <a:pt x="0" y="100012"/>
                </a:moveTo>
                <a:cubicBezTo>
                  <a:pt x="44053" y="74612"/>
                  <a:pt x="88106" y="49212"/>
                  <a:pt x="133350" y="33337"/>
                </a:cubicBezTo>
                <a:cubicBezTo>
                  <a:pt x="178594" y="17462"/>
                  <a:pt x="226219" y="9524"/>
                  <a:pt x="271463" y="4762"/>
                </a:cubicBezTo>
                <a:cubicBezTo>
                  <a:pt x="316707" y="0"/>
                  <a:pt x="363538" y="3175"/>
                  <a:pt x="404813" y="4762"/>
                </a:cubicBezTo>
                <a:cubicBezTo>
                  <a:pt x="446088" y="6349"/>
                  <a:pt x="479425" y="5556"/>
                  <a:pt x="519113" y="14287"/>
                </a:cubicBezTo>
                <a:cubicBezTo>
                  <a:pt x="558801" y="23018"/>
                  <a:pt x="613569" y="46037"/>
                  <a:pt x="642938" y="57149"/>
                </a:cubicBezTo>
                <a:cubicBezTo>
                  <a:pt x="672307" y="68261"/>
                  <a:pt x="683816" y="74611"/>
                  <a:pt x="695325" y="80962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30758" y="3439852"/>
            <a:ext cx="13740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BankGothic Lt BT" panose="020B0607020203060204"/>
              </a:rPr>
              <a:t>Missing E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(</a:t>
            </a:r>
            <a:r>
              <a:rPr lang="en-US" sz="2000" b="1" dirty="0" smtClean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006600"/>
                </a:solidFill>
              </a:rPr>
              <a:t>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7" name="Donut 26"/>
          <p:cNvSpPr/>
          <p:nvPr/>
        </p:nvSpPr>
        <p:spPr bwMode="auto">
          <a:xfrm>
            <a:off x="5630223" y="3492240"/>
            <a:ext cx="2603500" cy="2649537"/>
          </a:xfrm>
          <a:prstGeom prst="donut">
            <a:avLst>
              <a:gd name="adj" fmla="val 11826"/>
            </a:avLst>
          </a:prstGeom>
          <a:solidFill>
            <a:srgbClr val="006600">
              <a:alpha val="40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97558" y="5719167"/>
            <a:ext cx="127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BankGothic Lt BT" panose="020B0607020203060204"/>
              </a:rPr>
              <a:t>B</a:t>
            </a:r>
            <a:r>
              <a:rPr lang="sl-SI" sz="1600" i="1" baseline="-25000" dirty="0" smtClean="0">
                <a:solidFill>
                  <a:schemeClr val="tx1"/>
                </a:solidFill>
                <a:latin typeface="BankGothic Lt BT" panose="020B0607020203060204"/>
              </a:rPr>
              <a:t>sig</a:t>
            </a:r>
            <a:r>
              <a:rPr lang="en-US" sz="1600" dirty="0" smtClean="0">
                <a:solidFill>
                  <a:schemeClr val="tx1"/>
                </a:solidFill>
                <a:latin typeface="BankGothic Lt BT" panose="020B0607020203060204"/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→ 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sz="1600" dirty="0" smtClean="0">
                <a:solidFill>
                  <a:schemeClr val="tx1"/>
                </a:solidFill>
                <a:latin typeface="BankGothic Lt BT" panose="020B0607020203060204"/>
              </a:rPr>
              <a:t>candidate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BankGothic Lt BT" panose="020B0607020203060204"/>
              </a:rPr>
              <a:t>event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5944" y="482513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BankGothic Lt BT" panose="020B0607020203060204"/>
              </a:rPr>
              <a:t>B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BankGothic Lt BT" panose="020B0607020203060204"/>
              </a:rPr>
              <a:t>sig</a:t>
            </a:r>
            <a:endParaRPr lang="sl-SI" b="1" dirty="0">
              <a:solidFill>
                <a:srgbClr val="FF0000"/>
              </a:solidFill>
              <a:latin typeface="BankGothic Lt BT" panose="020B060702020306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2500" y="4426545"/>
            <a:ext cx="63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0033CC"/>
                </a:solidFill>
                <a:latin typeface="BankGothic Lt BT" panose="020B0607020203060204"/>
              </a:rPr>
              <a:t>B</a:t>
            </a:r>
            <a:r>
              <a:rPr lang="en-US" b="1" i="1" baseline="-25000" dirty="0" err="1" smtClean="0">
                <a:solidFill>
                  <a:srgbClr val="0033CC"/>
                </a:solidFill>
                <a:latin typeface="BankGothic Lt BT" panose="020B0607020203060204"/>
              </a:rPr>
              <a:t>tag</a:t>
            </a:r>
            <a:endParaRPr lang="sl-SI" b="1" dirty="0">
              <a:solidFill>
                <a:srgbClr val="0033CC"/>
              </a:solidFill>
              <a:latin typeface="BankGothic Lt BT" panose="020B0607020203060204"/>
            </a:endParaRP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0" y="4531492"/>
            <a:ext cx="491346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nkGothic Lt BT" panose="020B0607020203060204"/>
              </a:rPr>
              <a:t>fully (partially) reconstruct </a:t>
            </a:r>
            <a:r>
              <a:rPr lang="en-US" i="1" dirty="0" err="1" smtClean="0">
                <a:solidFill>
                  <a:schemeClr val="tx1"/>
                </a:solidFill>
                <a:latin typeface="BankGothic Lt BT" panose="020B0607020203060204"/>
              </a:rPr>
              <a:t>B</a:t>
            </a:r>
            <a:r>
              <a:rPr lang="en-US" i="1" baseline="-25000" dirty="0" err="1" smtClean="0">
                <a:solidFill>
                  <a:schemeClr val="tx1"/>
                </a:solidFill>
                <a:latin typeface="BankGothic Lt BT" panose="020B0607020203060204"/>
              </a:rPr>
              <a:t>tag</a:t>
            </a:r>
            <a:r>
              <a:rPr lang="en-US" dirty="0" smtClean="0">
                <a:solidFill>
                  <a:schemeClr val="tx1"/>
                </a:solidFill>
                <a:latin typeface="BankGothic Lt BT" panose="020B0607020203060204"/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  <a:latin typeface="BankGothic Lt BT" panose="020B0607020203060204"/>
              </a:rPr>
              <a:t>reconstruct </a:t>
            </a:r>
            <a:r>
              <a:rPr lang="en-US" i="1" dirty="0" smtClean="0">
                <a:solidFill>
                  <a:schemeClr val="tx1"/>
                </a:solidFill>
                <a:latin typeface="BankGothic Lt BT" panose="020B0607020203060204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BankGothic Lt BT" panose="020B0607020203060204"/>
              </a:rPr>
              <a:t> from</a:t>
            </a:r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</a:rPr>
              <a:t> e.g. </a:t>
            </a:r>
            <a:r>
              <a:rPr lang="en-US" dirty="0" smtClean="0">
                <a:solidFill>
                  <a:schemeClr val="tx1"/>
                </a:solidFill>
                <a:latin typeface="BankGothic Lt BT" panose="020B0607020203060204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BankGothic Lt BT" panose="020B0607020203060204"/>
              </a:rPr>
              <a:t>B</a:t>
            </a:r>
            <a:r>
              <a:rPr lang="en-US" i="1" baseline="-25000" dirty="0" err="1" smtClean="0">
                <a:solidFill>
                  <a:schemeClr val="tx1"/>
                </a:solidFill>
                <a:latin typeface="BankGothic Lt BT" panose="020B0607020203060204"/>
              </a:rPr>
              <a:t>sig</a:t>
            </a:r>
            <a:r>
              <a:rPr lang="en-US" i="1" dirty="0" err="1" smtClean="0">
                <a:solidFill>
                  <a:schemeClr val="tx1"/>
                </a:solidFill>
                <a:cs typeface="Arial" charset="0"/>
              </a:rPr>
              <a:t>→</a:t>
            </a:r>
            <a:r>
              <a:rPr lang="en-US" i="1" dirty="0" err="1" smtClean="0">
                <a:solidFill>
                  <a:schemeClr val="tx1"/>
                </a:solidFill>
                <a:latin typeface="BankGothic Lt BT" panose="020B0607020203060204"/>
              </a:rPr>
              <a:t>h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en-US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endParaRPr lang="sl-SI" i="1" dirty="0" smtClean="0">
              <a:solidFill>
                <a:schemeClr val="tx1"/>
              </a:solidFill>
              <a:latin typeface="Symbol" pitchFamily="18" charset="2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</a:rPr>
              <a:t>or</a:t>
            </a:r>
            <a:r>
              <a:rPr lang="sl-SI" i="1" dirty="0" smtClean="0">
                <a:solidFill>
                  <a:schemeClr val="tx1"/>
                </a:solidFill>
                <a:latin typeface="BankGothic Lt BT" panose="020B0607020203060204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BankGothic Lt BT" panose="020B0607020203060204"/>
              </a:rPr>
              <a:t>B</a:t>
            </a:r>
            <a:r>
              <a:rPr lang="en-US" i="1" baseline="-25000" dirty="0" err="1" smtClean="0">
                <a:solidFill>
                  <a:schemeClr val="tx1"/>
                </a:solidFill>
                <a:latin typeface="BankGothic Lt BT" panose="020B0607020203060204"/>
              </a:rPr>
              <a:t>sig</a:t>
            </a:r>
            <a:r>
              <a:rPr lang="en-US" i="1" dirty="0">
                <a:solidFill>
                  <a:schemeClr val="tx1"/>
                </a:solidFill>
                <a:cs typeface="Arial" charset="0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t(</a:t>
            </a:r>
            <a:r>
              <a:rPr lang="en-US" i="1" dirty="0" smtClean="0">
                <a:solidFill>
                  <a:schemeClr val="tx1"/>
                </a:solidFill>
                <a:cs typeface="Arial" charset="0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BankGothic Lt BT" panose="020B0607020203060204"/>
              </a:rPr>
              <a:t>h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n)n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  <a:latin typeface="BankGothic Lt BT" panose="020B0607020203060204"/>
              </a:rPr>
              <a:t>no additional energy in EM </a:t>
            </a:r>
            <a:r>
              <a:rPr lang="en-US" dirty="0" err="1" smtClean="0">
                <a:solidFill>
                  <a:schemeClr val="tx1"/>
                </a:solidFill>
                <a:latin typeface="BankGothic Lt BT" panose="020B0607020203060204"/>
              </a:rPr>
              <a:t>calorim</a:t>
            </a:r>
            <a:r>
              <a:rPr lang="en-US" dirty="0" smtClean="0">
                <a:solidFill>
                  <a:schemeClr val="tx1"/>
                </a:solidFill>
                <a:latin typeface="BankGothic Lt BT" panose="020B0607020203060204"/>
              </a:rPr>
              <a:t>.; </a:t>
            </a:r>
            <a:endParaRPr lang="sl-SI" dirty="0" smtClean="0">
              <a:solidFill>
                <a:schemeClr val="tx1"/>
              </a:solidFill>
              <a:latin typeface="BankGothic Lt BT" panose="020B0607020203060204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nkGothic Lt BT" panose="020B0607020203060204"/>
              </a:rPr>
              <a:t>signal at </a:t>
            </a:r>
            <a:r>
              <a:rPr lang="en-US" i="1" dirty="0" smtClean="0">
                <a:solidFill>
                  <a:schemeClr val="tx1"/>
                </a:solidFill>
                <a:latin typeface="BankGothic Lt BT" panose="020B0607020203060204"/>
              </a:rPr>
              <a:t>E</a:t>
            </a:r>
            <a:r>
              <a:rPr lang="en-US" i="1" baseline="-25000" dirty="0" smtClean="0">
                <a:solidFill>
                  <a:schemeClr val="tx1"/>
                </a:solidFill>
                <a:latin typeface="BankGothic Lt BT" panose="020B0607020203060204"/>
              </a:rPr>
              <a:t>ECL</a:t>
            </a:r>
            <a:r>
              <a:rPr lang="en-US" dirty="0" smtClean="0">
                <a:solidFill>
                  <a:schemeClr val="tx1"/>
                </a:solidFill>
                <a:latin typeface="BankGothic Lt BT" panose="020B0607020203060204"/>
              </a:rPr>
              <a:t>~0;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i="1" dirty="0" err="1" smtClean="0">
                <a:solidFill>
                  <a:schemeClr val="tx1"/>
                </a:solidFill>
                <a:latin typeface="BankGothic Lt BT" panose="020B0607020203060204"/>
              </a:rPr>
              <a:t>B</a:t>
            </a:r>
            <a:r>
              <a:rPr lang="en-US" sz="1600" i="1" baseline="-25000" dirty="0" err="1" smtClean="0">
                <a:solidFill>
                  <a:schemeClr val="tx1"/>
                </a:solidFill>
                <a:latin typeface="BankGothic Lt BT" panose="020B0607020203060204"/>
              </a:rPr>
              <a:t>tag</a:t>
            </a:r>
            <a:r>
              <a:rPr lang="en-US" sz="1600" dirty="0" smtClean="0">
                <a:solidFill>
                  <a:schemeClr val="tx1"/>
                </a:solidFill>
                <a:latin typeface="BankGothic Lt BT" panose="020B0607020203060204"/>
              </a:rPr>
              <a:t> full reconstruction</a:t>
            </a:r>
            <a:r>
              <a:rPr lang="sl-SI" sz="1600" dirty="0" smtClean="0">
                <a:solidFill>
                  <a:schemeClr val="tx1"/>
                </a:solidFill>
                <a:latin typeface="BankGothic Lt BT" panose="020B0607020203060204"/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  <a:latin typeface="BankGothic Lt BT" panose="020B0607020203060204"/>
              </a:rPr>
              <a:t>NeuroBayes</a:t>
            </a:r>
            <a:r>
              <a:rPr lang="sl-SI" sz="1600" dirty="0" smtClean="0">
                <a:solidFill>
                  <a:schemeClr val="tx1"/>
                </a:solidFill>
                <a:latin typeface="BankGothic Lt BT" panose="020B0607020203060204"/>
              </a:rPr>
              <a:t>)</a:t>
            </a:r>
            <a:endParaRPr lang="en-US" sz="1600" dirty="0" smtClean="0">
              <a:solidFill>
                <a:schemeClr val="tx1"/>
              </a:solidFill>
              <a:latin typeface="BankGothic Lt BT" panose="020B060702020306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098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46" y="940511"/>
            <a:ext cx="3875615" cy="2626602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err="1" smtClean="0"/>
              <a:t>Plans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4016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err="1" smtClean="0">
                          <a:solidFill>
                            <a:schemeClr val="bg1"/>
                          </a:solidFill>
                        </a:rPr>
                        <a:t>Plans</a:t>
                      </a:r>
                      <a:endParaRPr lang="sl-SI" sz="1000" b="0" i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2" y="631751"/>
            <a:ext cx="4386693" cy="3531563"/>
            <a:chOff x="-1" y="1221308"/>
            <a:chExt cx="4386693" cy="35315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389273"/>
              <a:ext cx="4386693" cy="3363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6922" y="1221308"/>
              <a:ext cx="31437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1400" dirty="0" smtClean="0">
                  <a:solidFill>
                    <a:schemeClr val="tx1"/>
                  </a:solidFill>
                  <a:latin typeface="BankGothic Lt BT" pitchFamily="34" charset="0"/>
                </a:rPr>
                <a:t>Lumi ratio for same sensitivity</a:t>
              </a:r>
              <a:endParaRPr lang="sl-SI" sz="1400" dirty="0">
                <a:solidFill>
                  <a:schemeClr val="tx1"/>
                </a:solidFill>
                <a:latin typeface="BankGothic Lt BT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273266" y="3458807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+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beam</a:t>
            </a:r>
            <a:endParaRPr lang="sl-SI" sz="2000" baseline="-25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079949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sl-SI" sz="1400" baseline="30000" dirty="0" smtClean="0">
                <a:solidFill>
                  <a:schemeClr val="tx1"/>
                </a:solidFill>
              </a:rPr>
              <a:t>e-</a:t>
            </a:r>
            <a:r>
              <a:rPr lang="sl-SI" sz="1400" baseline="-25000" dirty="0" smtClean="0">
                <a:solidFill>
                  <a:schemeClr val="tx1"/>
                </a:solidFill>
                <a:latin typeface="BankGothic Lt BT" pitchFamily="34" charset="0"/>
              </a:rPr>
              <a:t>beam</a:t>
            </a:r>
            <a:r>
              <a:rPr lang="sl-SI" sz="1400" baseline="-25000" dirty="0" smtClean="0">
                <a:solidFill>
                  <a:schemeClr val="tx1"/>
                </a:solidFill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from </a:t>
            </a:r>
            <a:r>
              <a:rPr lang="sl-SI" sz="1400" dirty="0">
                <a:solidFill>
                  <a:schemeClr val="tx1"/>
                </a:solidFill>
                <a:latin typeface="Symbol" panose="05050102010706020507" pitchFamily="18" charset="2"/>
              </a:rPr>
              <a:t>U</a:t>
            </a:r>
            <a:r>
              <a:rPr lang="sl-SI" sz="1400" dirty="0" smtClean="0">
                <a:solidFill>
                  <a:schemeClr val="tx1"/>
                </a:solidFill>
              </a:rPr>
              <a:t>(4S)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mass</a:t>
            </a:r>
            <a:endParaRPr lang="sl-SI" sz="1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09727" y="2887547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rgbClr val="D60093"/>
                </a:solidFill>
              </a:rPr>
              <a:t>B </a:t>
            </a:r>
            <a:r>
              <a:rPr lang="sl-SI" sz="1400" i="1" dirty="0" smtClean="0">
                <a:solidFill>
                  <a:srgbClr val="D60093"/>
                </a:solidFill>
                <a:latin typeface="Calibri"/>
                <a:cs typeface="Calibri"/>
              </a:rPr>
              <a:t>→ </a:t>
            </a:r>
            <a:r>
              <a:rPr lang="sl-SI" sz="1400" i="1" dirty="0" smtClean="0">
                <a:solidFill>
                  <a:srgbClr val="D60093"/>
                </a:solidFill>
                <a:latin typeface="Symbol" panose="05050102010706020507" pitchFamily="18" charset="2"/>
              </a:rPr>
              <a:t>tn</a:t>
            </a:r>
            <a:endParaRPr lang="sl-SI" sz="1400" i="1" dirty="0">
              <a:solidFill>
                <a:srgbClr val="D60093"/>
              </a:solidFill>
              <a:latin typeface="Symbol" panose="05050102010706020507" pitchFamily="18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88591" y="2097509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accent2"/>
                </a:solidFill>
              </a:rPr>
              <a:t>B </a:t>
            </a:r>
            <a:r>
              <a:rPr lang="sl-SI" sz="1400" i="1" dirty="0" smtClean="0">
                <a:solidFill>
                  <a:schemeClr val="accent2"/>
                </a:solidFill>
                <a:latin typeface="Calibri"/>
                <a:cs typeface="Calibri"/>
              </a:rPr>
              <a:t>→ J/</a:t>
            </a:r>
            <a:r>
              <a:rPr lang="sl-SI" sz="1400" i="1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r>
              <a:rPr lang="sl-SI" sz="1400" i="1" dirty="0" smtClean="0">
                <a:solidFill>
                  <a:schemeClr val="accent2"/>
                </a:solidFill>
                <a:latin typeface="+mn-lt"/>
              </a:rPr>
              <a:t>K</a:t>
            </a:r>
            <a:r>
              <a:rPr lang="sl-SI" sz="1400" i="1" baseline="-25000" dirty="0" smtClean="0">
                <a:solidFill>
                  <a:schemeClr val="accent2"/>
                </a:solidFill>
                <a:latin typeface="+mn-lt"/>
              </a:rPr>
              <a:t>s</a:t>
            </a:r>
            <a:endParaRPr lang="sl-SI" sz="1400" i="1" baseline="-25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54700" y="113454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rgbClr val="FF0000"/>
                </a:solidFill>
              </a:rPr>
              <a:t>B </a:t>
            </a:r>
            <a:r>
              <a:rPr lang="sl-SI" sz="1400" i="1" dirty="0" smtClean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lang="sl-SI" sz="14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sl-SI" sz="1400" i="1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sl-SI" sz="1400" i="1" baseline="-25000" dirty="0" smtClean="0">
                <a:solidFill>
                  <a:srgbClr val="FF0000"/>
                </a:solidFill>
                <a:latin typeface="+mn-lt"/>
              </a:rPr>
              <a:t>s</a:t>
            </a:r>
            <a:endParaRPr lang="sl-SI" sz="1400" i="1" baseline="-25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617820" y="2701278"/>
            <a:ext cx="0" cy="51302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325913" y="3194765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03613" y="3194764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 2</a:t>
            </a:r>
            <a:endParaRPr lang="sl-SI" sz="14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3688597" y="2580698"/>
            <a:ext cx="401082" cy="6336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9654" y="4387726"/>
            <a:ext cx="4087028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BankGothic Lt BT" pitchFamily="34" charset="0"/>
              </a:rPr>
              <a:t>B. Golob, K. Trabelsi, P. Urquijo, Belle2-note-ph-2015-002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54" y="4686300"/>
            <a:ext cx="512672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Belle 2: improved K</a:t>
            </a:r>
            <a:r>
              <a:rPr lang="sl-SI" sz="1400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 reconstr.;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             improved hadr. B tagging;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LHCb: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400" dirty="0" smtClean="0">
                <a:solidFill>
                  <a:schemeClr val="tx1"/>
                </a:solidFill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s;</a:t>
            </a:r>
          </a:p>
          <a:p>
            <a:r>
              <a:rPr lang="sl-SI" sz="1400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sym typeface="Symbol"/>
              </a:rPr>
              <a:t>          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run 2 50% less eff. for hadronic triggers </a:t>
            </a:r>
          </a:p>
          <a:p>
            <a:r>
              <a:rPr lang="sl-SI" sz="1400" dirty="0">
                <a:solidFill>
                  <a:schemeClr val="tx1"/>
                </a:solidFill>
                <a:latin typeface="BankGothic Lt BT" pitchFamily="34" charset="0"/>
                <a:sym typeface="Symbol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        than run 1;</a:t>
            </a:r>
          </a:p>
          <a:p>
            <a:r>
              <a:rPr lang="sl-SI" sz="1400" dirty="0">
                <a:solidFill>
                  <a:schemeClr val="tx1"/>
                </a:solidFill>
                <a:latin typeface="BankGothic Lt BT" pitchFamily="34" charset="0"/>
                <a:sym typeface="Symbol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           run 3 increase eff. for hadr. triggers by </a:t>
            </a:r>
            <a:endParaRPr lang="sl-SI" sz="1400" dirty="0">
              <a:solidFill>
                <a:schemeClr val="tx1"/>
              </a:solidFill>
              <a:latin typeface="BankGothic Lt BT" pitchFamily="34" charset="0"/>
              <a:sym typeface="Symbol"/>
            </a:endParaRPr>
          </a:p>
          <a:p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           2x w.r.t. run 1;</a:t>
            </a:r>
            <a:endParaRPr lang="sl-SI" sz="1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17847" y="6288790"/>
            <a:ext cx="1540806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>
                <a:solidFill>
                  <a:schemeClr val="tx1"/>
                </a:solidFill>
                <a:latin typeface="BankGothic Lt BT" pitchFamily="34" charset="0"/>
              </a:rPr>
              <a:t>LHCb EPJC 73, </a:t>
            </a:r>
            <a:r>
              <a:rPr lang="sl-SI" sz="900" dirty="0" smtClean="0">
                <a:solidFill>
                  <a:schemeClr val="tx1"/>
                </a:solidFill>
                <a:latin typeface="BankGothic Lt BT" pitchFamily="34" charset="0"/>
              </a:rPr>
              <a:t>2373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8121" y="3658314"/>
            <a:ext cx="3217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Relative yield increase 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250884" y="1954900"/>
            <a:ext cx="3224213" cy="1184989"/>
          </a:xfrm>
          <a:custGeom>
            <a:avLst/>
            <a:gdLst>
              <a:gd name="connsiteX0" fmla="*/ 0 w 3224213"/>
              <a:gd name="connsiteY0" fmla="*/ 1184989 h 1184989"/>
              <a:gd name="connsiteX1" fmla="*/ 328613 w 3224213"/>
              <a:gd name="connsiteY1" fmla="*/ 1104026 h 1184989"/>
              <a:gd name="connsiteX2" fmla="*/ 638175 w 3224213"/>
              <a:gd name="connsiteY2" fmla="*/ 975439 h 1184989"/>
              <a:gd name="connsiteX3" fmla="*/ 966788 w 3224213"/>
              <a:gd name="connsiteY3" fmla="*/ 884951 h 1184989"/>
              <a:gd name="connsiteX4" fmla="*/ 1281113 w 3224213"/>
              <a:gd name="connsiteY4" fmla="*/ 799226 h 1184989"/>
              <a:gd name="connsiteX5" fmla="*/ 1614488 w 3224213"/>
              <a:gd name="connsiteY5" fmla="*/ 794464 h 1184989"/>
              <a:gd name="connsiteX6" fmla="*/ 1905000 w 3224213"/>
              <a:gd name="connsiteY6" fmla="*/ 794464 h 1184989"/>
              <a:gd name="connsiteX7" fmla="*/ 2257425 w 3224213"/>
              <a:gd name="connsiteY7" fmla="*/ 384889 h 1184989"/>
              <a:gd name="connsiteX8" fmla="*/ 2595563 w 3224213"/>
              <a:gd name="connsiteY8" fmla="*/ 146764 h 1184989"/>
              <a:gd name="connsiteX9" fmla="*/ 2905125 w 3224213"/>
              <a:gd name="connsiteY9" fmla="*/ 18176 h 1184989"/>
              <a:gd name="connsiteX10" fmla="*/ 3224213 w 3224213"/>
              <a:gd name="connsiteY10" fmla="*/ 3889 h 118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4213" h="1184989">
                <a:moveTo>
                  <a:pt x="0" y="1184989"/>
                </a:moveTo>
                <a:cubicBezTo>
                  <a:pt x="111125" y="1161970"/>
                  <a:pt x="222251" y="1138951"/>
                  <a:pt x="328613" y="1104026"/>
                </a:cubicBezTo>
                <a:cubicBezTo>
                  <a:pt x="434975" y="1069101"/>
                  <a:pt x="531813" y="1011951"/>
                  <a:pt x="638175" y="975439"/>
                </a:cubicBezTo>
                <a:cubicBezTo>
                  <a:pt x="744538" y="938926"/>
                  <a:pt x="966788" y="884951"/>
                  <a:pt x="966788" y="884951"/>
                </a:cubicBezTo>
                <a:cubicBezTo>
                  <a:pt x="1073944" y="855582"/>
                  <a:pt x="1173163" y="814307"/>
                  <a:pt x="1281113" y="799226"/>
                </a:cubicBezTo>
                <a:cubicBezTo>
                  <a:pt x="1389063" y="784145"/>
                  <a:pt x="1614488" y="794464"/>
                  <a:pt x="1614488" y="794464"/>
                </a:cubicBezTo>
                <a:cubicBezTo>
                  <a:pt x="1718469" y="793670"/>
                  <a:pt x="1797844" y="862726"/>
                  <a:pt x="1905000" y="794464"/>
                </a:cubicBezTo>
                <a:cubicBezTo>
                  <a:pt x="2012156" y="726201"/>
                  <a:pt x="2142331" y="492839"/>
                  <a:pt x="2257425" y="384889"/>
                </a:cubicBezTo>
                <a:cubicBezTo>
                  <a:pt x="2372519" y="276939"/>
                  <a:pt x="2487613" y="207883"/>
                  <a:pt x="2595563" y="146764"/>
                </a:cubicBezTo>
                <a:cubicBezTo>
                  <a:pt x="2703513" y="85645"/>
                  <a:pt x="2800350" y="41988"/>
                  <a:pt x="2905125" y="18176"/>
                </a:cubicBezTo>
                <a:cubicBezTo>
                  <a:pt x="3009900" y="-5637"/>
                  <a:pt x="3117056" y="-874"/>
                  <a:pt x="3224213" y="3889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Freeform 16"/>
          <p:cNvSpPr/>
          <p:nvPr/>
        </p:nvSpPr>
        <p:spPr bwMode="auto">
          <a:xfrm>
            <a:off x="5246122" y="1244414"/>
            <a:ext cx="3243262" cy="1910490"/>
          </a:xfrm>
          <a:custGeom>
            <a:avLst/>
            <a:gdLst>
              <a:gd name="connsiteX0" fmla="*/ 0 w 3243262"/>
              <a:gd name="connsiteY0" fmla="*/ 1890712 h 1910490"/>
              <a:gd name="connsiteX1" fmla="*/ 966787 w 3243262"/>
              <a:gd name="connsiteY1" fmla="*/ 1895475 h 1910490"/>
              <a:gd name="connsiteX2" fmla="*/ 1285875 w 3243262"/>
              <a:gd name="connsiteY2" fmla="*/ 1724025 h 1910490"/>
              <a:gd name="connsiteX3" fmla="*/ 1614487 w 3243262"/>
              <a:gd name="connsiteY3" fmla="*/ 1052512 h 1910490"/>
              <a:gd name="connsiteX4" fmla="*/ 1962150 w 3243262"/>
              <a:gd name="connsiteY4" fmla="*/ 666750 h 1910490"/>
              <a:gd name="connsiteX5" fmla="*/ 2262187 w 3243262"/>
              <a:gd name="connsiteY5" fmla="*/ 409575 h 1910490"/>
              <a:gd name="connsiteX6" fmla="*/ 2590800 w 3243262"/>
              <a:gd name="connsiteY6" fmla="*/ 223837 h 1910490"/>
              <a:gd name="connsiteX7" fmla="*/ 2924175 w 3243262"/>
              <a:gd name="connsiteY7" fmla="*/ 109537 h 1910490"/>
              <a:gd name="connsiteX8" fmla="*/ 3243262 w 3243262"/>
              <a:gd name="connsiteY8" fmla="*/ 0 h 19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3262" h="1910490">
                <a:moveTo>
                  <a:pt x="0" y="1890712"/>
                </a:moveTo>
                <a:cubicBezTo>
                  <a:pt x="376237" y="1906984"/>
                  <a:pt x="752475" y="1923256"/>
                  <a:pt x="966787" y="1895475"/>
                </a:cubicBezTo>
                <a:cubicBezTo>
                  <a:pt x="1181100" y="1867694"/>
                  <a:pt x="1177925" y="1864519"/>
                  <a:pt x="1285875" y="1724025"/>
                </a:cubicBezTo>
                <a:cubicBezTo>
                  <a:pt x="1393825" y="1583531"/>
                  <a:pt x="1501775" y="1228724"/>
                  <a:pt x="1614487" y="1052512"/>
                </a:cubicBezTo>
                <a:cubicBezTo>
                  <a:pt x="1727200" y="876299"/>
                  <a:pt x="1854200" y="773906"/>
                  <a:pt x="1962150" y="666750"/>
                </a:cubicBezTo>
                <a:cubicBezTo>
                  <a:pt x="2070100" y="559594"/>
                  <a:pt x="2157412" y="483394"/>
                  <a:pt x="2262187" y="409575"/>
                </a:cubicBezTo>
                <a:cubicBezTo>
                  <a:pt x="2366962" y="335756"/>
                  <a:pt x="2480469" y="273843"/>
                  <a:pt x="2590800" y="223837"/>
                </a:cubicBezTo>
                <a:cubicBezTo>
                  <a:pt x="2701131" y="173831"/>
                  <a:pt x="2924175" y="109537"/>
                  <a:pt x="2924175" y="109537"/>
                </a:cubicBezTo>
                <a:lnTo>
                  <a:pt x="3243262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7594034" y="2367489"/>
            <a:ext cx="1017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1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Belle II </a:t>
            </a:r>
          </a:p>
          <a:p>
            <a:r>
              <a:rPr lang="sl-SI" sz="1200" b="1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B-tagge</a:t>
            </a:r>
            <a:r>
              <a:rPr lang="sl-SI" sz="1200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d</a:t>
            </a:r>
          </a:p>
          <a:p>
            <a:r>
              <a:rPr lang="sl-SI" sz="1200" b="1" dirty="0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LHCb </a:t>
            </a:r>
          </a:p>
          <a:p>
            <a:r>
              <a:rPr lang="sl-SI" sz="1200" b="1" dirty="0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Hadronic </a:t>
            </a:r>
            <a:endParaRPr lang="sl-SI" sz="1200" b="1" dirty="0">
              <a:solidFill>
                <a:srgbClr val="FFC0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30819" y="3781374"/>
            <a:ext cx="1157772" cy="32271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955838" y="3888157"/>
            <a:ext cx="3323963" cy="2291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44366" y="36739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tx1"/>
                </a:solidFill>
              </a:rPr>
              <a:t>boost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735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animBg="1"/>
      <p:bldP spid="10" grpId="0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err="1" smtClean="0"/>
              <a:t>Plans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6142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err="1" smtClean="0">
                          <a:solidFill>
                            <a:schemeClr val="bg1"/>
                          </a:solidFill>
                        </a:rPr>
                        <a:t>Plans</a:t>
                      </a:r>
                      <a:endParaRPr lang="sl-SI" sz="1000" b="0" i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712" y="565553"/>
            <a:ext cx="3775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BEPC-II / BES-III </a:t>
            </a:r>
            <a:r>
              <a:rPr lang="sl-SI" sz="2400" dirty="0" err="1" smtClean="0">
                <a:solidFill>
                  <a:schemeClr val="tx1"/>
                </a:solidFill>
                <a:latin typeface="BankGothic Lt BT" pitchFamily="34" charset="0"/>
              </a:rPr>
              <a:t>planning</a:t>
            </a:r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056" y="2094614"/>
            <a:ext cx="4134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data               </a:t>
            </a:r>
            <a:r>
              <a:rPr lang="sl-SI" dirty="0" err="1" smtClean="0">
                <a:solidFill>
                  <a:schemeClr val="tx1"/>
                </a:solidFill>
              </a:rPr>
              <a:t>lumin</a:t>
            </a:r>
            <a:r>
              <a:rPr lang="sl-SI" dirty="0" smtClean="0">
                <a:solidFill>
                  <a:schemeClr val="tx1"/>
                </a:solidFill>
              </a:rPr>
              <a:t>.[fb-1]            </a:t>
            </a:r>
            <a:r>
              <a:rPr lang="sl-SI" dirty="0" err="1" smtClean="0">
                <a:solidFill>
                  <a:schemeClr val="tx1"/>
                </a:solidFill>
              </a:rPr>
              <a:t>year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sl-SI" dirty="0" smtClean="0">
                <a:solidFill>
                  <a:schemeClr val="tx1"/>
                </a:solidFill>
              </a:rPr>
              <a:t>(3770)            2.9                   2010/11</a:t>
            </a:r>
          </a:p>
          <a:p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sl-SI" dirty="0" smtClean="0">
                <a:solidFill>
                  <a:schemeClr val="tx1"/>
                </a:solidFill>
              </a:rPr>
              <a:t>(4040)            0.5                   2011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4.18 </a:t>
            </a:r>
            <a:r>
              <a:rPr lang="sl-SI" dirty="0" err="1" smtClean="0">
                <a:solidFill>
                  <a:schemeClr val="tx1"/>
                </a:solidFill>
              </a:rPr>
              <a:t>GeV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       3.1                  2016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12" y="1562986"/>
            <a:ext cx="317266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part </a:t>
            </a:r>
            <a:r>
              <a:rPr lang="sl-SI" dirty="0" err="1" smtClean="0">
                <a:solidFill>
                  <a:schemeClr val="tx1"/>
                </a:solidFill>
              </a:rPr>
              <a:t>of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existing</a:t>
            </a:r>
            <a:r>
              <a:rPr lang="sl-SI" dirty="0" smtClean="0">
                <a:solidFill>
                  <a:schemeClr val="tx1"/>
                </a:solidFill>
              </a:rPr>
              <a:t> data </a:t>
            </a:r>
            <a:r>
              <a:rPr lang="sl-SI" dirty="0" err="1" smtClean="0">
                <a:solidFill>
                  <a:schemeClr val="tx1"/>
                </a:solidFill>
              </a:rPr>
              <a:t>sets</a:t>
            </a:r>
            <a:r>
              <a:rPr lang="sl-SI" dirty="0" smtClean="0">
                <a:solidFill>
                  <a:schemeClr val="tx1"/>
                </a:solidFill>
              </a:rPr>
              <a:t>: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err="1" smtClean="0">
                <a:solidFill>
                  <a:schemeClr val="tx1"/>
                </a:solidFill>
              </a:rPr>
              <a:t>proposal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until</a:t>
            </a:r>
            <a:r>
              <a:rPr lang="sl-SI" dirty="0" smtClean="0">
                <a:solidFill>
                  <a:schemeClr val="tx1"/>
                </a:solidFill>
              </a:rPr>
              <a:t> 2020 (3 </a:t>
            </a:r>
            <a:r>
              <a:rPr lang="sl-SI" dirty="0" err="1" smtClean="0">
                <a:solidFill>
                  <a:schemeClr val="tx1"/>
                </a:solidFill>
              </a:rPr>
              <a:t>years</a:t>
            </a:r>
            <a:r>
              <a:rPr lang="sl-SI" dirty="0" smtClean="0">
                <a:solidFill>
                  <a:schemeClr val="tx1"/>
                </a:solidFill>
              </a:rPr>
              <a:t>):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10</a:t>
            </a:r>
            <a:r>
              <a:rPr lang="sl-SI" baseline="30000" dirty="0" smtClean="0">
                <a:solidFill>
                  <a:schemeClr val="tx1"/>
                </a:solidFill>
              </a:rPr>
              <a:t>10 </a:t>
            </a:r>
            <a:r>
              <a:rPr lang="sl-SI" dirty="0" smtClean="0">
                <a:solidFill>
                  <a:schemeClr val="tx1"/>
                </a:solidFill>
              </a:rPr>
              <a:t>J/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3 fb</a:t>
            </a:r>
            <a:r>
              <a:rPr lang="sl-SI" baseline="30000" dirty="0" smtClean="0">
                <a:solidFill>
                  <a:schemeClr val="tx1"/>
                </a:solidFill>
              </a:rPr>
              <a:t>-1</a:t>
            </a:r>
            <a:r>
              <a:rPr lang="sl-SI" dirty="0" smtClean="0">
                <a:solidFill>
                  <a:schemeClr val="tx1"/>
                </a:solidFill>
              </a:rPr>
              <a:t> 4.6-4.65 </a:t>
            </a:r>
            <a:r>
              <a:rPr lang="sl-SI" dirty="0" err="1" smtClean="0">
                <a:solidFill>
                  <a:schemeClr val="tx1"/>
                </a:solidFill>
              </a:rPr>
              <a:t>GeV</a:t>
            </a:r>
            <a:r>
              <a:rPr lang="sl-SI" dirty="0" smtClean="0">
                <a:solidFill>
                  <a:schemeClr val="tx1"/>
                </a:solidFill>
              </a:rPr>
              <a:t> (</a:t>
            </a:r>
            <a:r>
              <a:rPr lang="sl-SI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sl-SI" baseline="-25000" dirty="0" err="1" smtClean="0">
                <a:solidFill>
                  <a:schemeClr val="tx1"/>
                </a:solidFill>
              </a:rPr>
              <a:t>c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5 fb</a:t>
            </a:r>
            <a:r>
              <a:rPr lang="sl-SI" baseline="30000" dirty="0" smtClean="0">
                <a:solidFill>
                  <a:schemeClr val="tx1"/>
                </a:solidFill>
              </a:rPr>
              <a:t>-1</a:t>
            </a:r>
            <a:r>
              <a:rPr lang="sl-SI" dirty="0" smtClean="0">
                <a:solidFill>
                  <a:schemeClr val="tx1"/>
                </a:solidFill>
              </a:rPr>
              <a:t> 4.25-4.6 </a:t>
            </a:r>
            <a:r>
              <a:rPr lang="sl-SI" dirty="0" err="1" smtClean="0">
                <a:solidFill>
                  <a:schemeClr val="tx1"/>
                </a:solidFill>
              </a:rPr>
              <a:t>GeV</a:t>
            </a:r>
            <a:r>
              <a:rPr lang="sl-SI" dirty="0" smtClean="0">
                <a:solidFill>
                  <a:schemeClr val="tx1"/>
                </a:solidFill>
              </a:rPr>
              <a:t> (XYZ)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16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9293" y="3245557"/>
            <a:ext cx="69513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Detailed description of physics program at Belle 2 in: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sz="1600" i="1" dirty="0" err="1" smtClean="0">
                <a:solidFill>
                  <a:schemeClr val="tx1"/>
                </a:solidFill>
              </a:rPr>
              <a:t>Physics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sl-SI" sz="1600" i="1" dirty="0" err="1" smtClean="0">
                <a:solidFill>
                  <a:schemeClr val="tx1"/>
                </a:solidFill>
              </a:rPr>
              <a:t>of</a:t>
            </a:r>
            <a:r>
              <a:rPr lang="sl-SI" sz="1600" i="1" dirty="0" smtClean="0">
                <a:solidFill>
                  <a:schemeClr val="tx1"/>
                </a:solidFill>
              </a:rPr>
              <a:t> B </a:t>
            </a:r>
            <a:r>
              <a:rPr lang="sl-SI" sz="1600" i="1" dirty="0" err="1" smtClean="0">
                <a:solidFill>
                  <a:schemeClr val="tx1"/>
                </a:solidFill>
              </a:rPr>
              <a:t>Factories</a:t>
            </a:r>
            <a:endParaRPr lang="sl-SI" sz="1600" i="1" dirty="0" smtClean="0">
              <a:solidFill>
                <a:schemeClr val="tx1"/>
              </a:solidFill>
            </a:endParaRP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Subjects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99293" y="597878"/>
            <a:ext cx="816742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Methods and processes where Belle 2 can provide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important insight into NP 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complementary to other experiments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 </a:t>
            </a: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i="1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E</a:t>
            </a:r>
            <a:r>
              <a:rPr lang="sl-SI" i="1" baseline="-25000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miss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:</a:t>
            </a:r>
          </a:p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 →</a:t>
            </a:r>
            <a:r>
              <a:rPr lang="sl-SI" i="1" dirty="0" smtClean="0">
                <a:solidFill>
                  <a:schemeClr val="tx1"/>
                </a:solidFill>
              </a:rPr>
              <a:t> X</a:t>
            </a:r>
            <a:r>
              <a:rPr lang="sl-SI" i="1" baseline="-25000" dirty="0" smtClean="0">
                <a:solidFill>
                  <a:schemeClr val="tx1"/>
                </a:solidFill>
              </a:rPr>
              <a:t>c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 →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err="1" smtClean="0">
                <a:solidFill>
                  <a:schemeClr val="tx1"/>
                </a:solidFill>
              </a:rPr>
              <a:t>h</a:t>
            </a:r>
            <a:r>
              <a:rPr lang="sl-SI" i="1" dirty="0" err="1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>
                <a:solidFill>
                  <a:schemeClr val="tx1"/>
                </a:solidFill>
              </a:rPr>
              <a:t>(</a:t>
            </a:r>
            <a:r>
              <a:rPr lang="sl-SI" i="1" dirty="0">
                <a:solidFill>
                  <a:schemeClr val="tx1"/>
                </a:solidFill>
              </a:rPr>
              <a:t>B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 →</a:t>
            </a:r>
            <a:r>
              <a:rPr lang="sl-SI" i="1" dirty="0">
                <a:solidFill>
                  <a:schemeClr val="tx1"/>
                </a:solidFill>
              </a:rPr>
              <a:t> </a:t>
            </a:r>
            <a:r>
              <a:rPr lang="sl-SI" i="1" dirty="0" err="1" smtClean="0">
                <a:solidFill>
                  <a:schemeClr val="tx1"/>
                </a:solidFill>
              </a:rPr>
              <a:t>X</a:t>
            </a:r>
            <a:r>
              <a:rPr lang="sl-SI" i="1" baseline="-25000" dirty="0" err="1" smtClean="0">
                <a:solidFill>
                  <a:schemeClr val="tx1"/>
                </a:solidFill>
              </a:rPr>
              <a:t>u</a:t>
            </a:r>
            <a:r>
              <a:rPr lang="sl-SI" i="1" baseline="-25000" dirty="0" smtClean="0">
                <a:solidFill>
                  <a:schemeClr val="tx1"/>
                </a:solidFill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n)</a:t>
            </a:r>
            <a:r>
              <a:rPr lang="sl-SI" dirty="0" smtClean="0">
                <a:solidFill>
                  <a:schemeClr val="tx1"/>
                </a:solidFill>
              </a:rPr>
              <a:t>... </a:t>
            </a:r>
          </a:p>
          <a:p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(Semi)Inclusive: </a:t>
            </a:r>
          </a:p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i="1" dirty="0" smtClean="0">
                <a:solidFill>
                  <a:schemeClr val="tx1"/>
                </a:solidFill>
              </a:rPr>
              <a:t>A</a:t>
            </a:r>
            <a:r>
              <a:rPr lang="sl-SI" i="1" baseline="-25000" dirty="0" smtClean="0">
                <a:solidFill>
                  <a:schemeClr val="tx1"/>
                </a:solidFill>
              </a:rPr>
              <a:t>CP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ll </a:t>
            </a:r>
            <a:r>
              <a:rPr lang="sl-SI" dirty="0" smtClean="0">
                <a:solidFill>
                  <a:schemeClr val="tx1"/>
                </a:solidFill>
              </a:rPr>
              <a:t>), ...</a:t>
            </a:r>
            <a:endParaRPr lang="sl-SI" baseline="30000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Neutrals:</a:t>
            </a:r>
          </a:p>
          <a:p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i="1" baseline="30000" dirty="0" smtClean="0">
                <a:solidFill>
                  <a:schemeClr val="tx1"/>
                </a:solidFill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sl-SI" i="1" dirty="0" smtClean="0">
                <a:solidFill>
                  <a:schemeClr val="tx1"/>
                </a:solidFill>
              </a:rPr>
              <a:t>’ 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mg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gg</a:t>
            </a:r>
            <a:r>
              <a:rPr lang="sl-SI" dirty="0" smtClean="0">
                <a:solidFill>
                  <a:schemeClr val="tx1"/>
                </a:solidFill>
              </a:rPr>
              <a:t>), ...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  </a:t>
            </a:r>
            <a:endParaRPr lang="sl-SI" dirty="0">
              <a:solidFill>
                <a:schemeClr val="tx1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9304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Box 170"/>
          <p:cNvSpPr txBox="1">
            <a:spLocks noChangeArrowheads="1"/>
          </p:cNvSpPr>
          <p:nvPr/>
        </p:nvSpPr>
        <p:spPr bwMode="auto">
          <a:xfrm>
            <a:off x="279024" y="3601891"/>
            <a:ext cx="2486578" cy="2308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A.G. Akeroyd et al., arXiv: 1002.5012</a:t>
            </a:r>
          </a:p>
        </p:txBody>
      </p:sp>
      <p:pic>
        <p:nvPicPr>
          <p:cNvPr id="17" name="Picture 16" descr="belle2_ph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11" y="3811289"/>
            <a:ext cx="2679192" cy="416052"/>
          </a:xfrm>
          <a:prstGeom prst="rect">
            <a:avLst/>
          </a:prstGeom>
        </p:spPr>
      </p:pic>
      <p:pic>
        <p:nvPicPr>
          <p:cNvPr id="27" name="Picture 26" descr="superb_phy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60661"/>
            <a:ext cx="2230488" cy="1074289"/>
          </a:xfrm>
          <a:prstGeom prst="rect">
            <a:avLst/>
          </a:prstGeom>
        </p:spPr>
      </p:pic>
      <p:sp>
        <p:nvSpPr>
          <p:cNvPr id="28" name="Text Box 170"/>
          <p:cNvSpPr txBox="1">
            <a:spLocks noChangeArrowheads="1"/>
          </p:cNvSpPr>
          <p:nvPr/>
        </p:nvSpPr>
        <p:spPr bwMode="auto">
          <a:xfrm>
            <a:off x="1600058" y="4269273"/>
            <a:ext cx="2331087" cy="230832"/>
          </a:xfrm>
          <a:prstGeom prst="rect">
            <a:avLst/>
          </a:prstGeom>
          <a:solidFill>
            <a:srgbClr val="006600">
              <a:alpha val="5098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O’Leary et al., arXiv: 1008.1541</a:t>
            </a:r>
          </a:p>
        </p:txBody>
      </p:sp>
      <p:sp>
        <p:nvSpPr>
          <p:cNvPr id="29" name="Text Box 170"/>
          <p:cNvSpPr txBox="1">
            <a:spLocks noChangeArrowheads="1"/>
          </p:cNvSpPr>
          <p:nvPr/>
        </p:nvSpPr>
        <p:spPr bwMode="auto">
          <a:xfrm>
            <a:off x="42311" y="5874150"/>
            <a:ext cx="4084773" cy="3693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Ed. A.J. Bevan, B. </a:t>
            </a:r>
            <a:r>
              <a:rPr lang="en-US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Golob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 Th. </a:t>
            </a:r>
            <a:r>
              <a:rPr lang="en-US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Mannel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 S. </a:t>
            </a:r>
            <a:r>
              <a:rPr lang="en-US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Prell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 and B.D. </a:t>
            </a:r>
            <a:r>
              <a:rPr lang="en-US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Yabsley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</a:t>
            </a:r>
          </a:p>
          <a:p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Eur. Phys. J. C74 (2014) 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3026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0" name="Text Box 170"/>
          <p:cNvSpPr txBox="1">
            <a:spLocks noChangeArrowheads="1"/>
          </p:cNvSpPr>
          <p:nvPr/>
        </p:nvSpPr>
        <p:spPr bwMode="auto">
          <a:xfrm>
            <a:off x="5279755" y="3559028"/>
            <a:ext cx="3741730" cy="2308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B.G.,, K, Trabelsi, P.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Urquijo, BE LLE2-NOTE- PH-2015-002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9755" y="3852884"/>
            <a:ext cx="3670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Impact of Belle II on Flavor Physics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2" name="Text Box 170"/>
          <p:cNvSpPr txBox="1">
            <a:spLocks noChangeArrowheads="1"/>
          </p:cNvSpPr>
          <p:nvPr/>
        </p:nvSpPr>
        <p:spPr bwMode="auto">
          <a:xfrm>
            <a:off x="5279755" y="5114464"/>
            <a:ext cx="2658100" cy="2308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P.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Urquijo, BE LLE2-NOTE- PH-2015-002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9755" y="5350930"/>
            <a:ext cx="3024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itchFamily="34" charset="0"/>
              </a:rPr>
              <a:t>Belle </a:t>
            </a:r>
            <a:r>
              <a:rPr lang="en-US" sz="1400" dirty="0">
                <a:solidFill>
                  <a:schemeClr val="tx1"/>
                </a:solidFill>
                <a:latin typeface="Copperplate Gothic Light" pitchFamily="34" charset="0"/>
              </a:rPr>
              <a:t>I </a:t>
            </a:r>
            <a:r>
              <a:rPr lang="en-US" sz="1400" dirty="0" err="1">
                <a:solidFill>
                  <a:schemeClr val="tx1"/>
                </a:solidFill>
                <a:latin typeface="Copperplate Gothic Light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pperplate Gothic Light" pitchFamily="34" charset="0"/>
              </a:rPr>
              <a:t> - </a:t>
            </a:r>
            <a:r>
              <a:rPr lang="en-US" sz="1400" dirty="0" err="1" smtClean="0">
                <a:solidFill>
                  <a:schemeClr val="tx1"/>
                </a:solidFill>
                <a:latin typeface="Copperplate Gothic Light" pitchFamily="34" charset="0"/>
              </a:rPr>
              <a:t>LHCb</a:t>
            </a:r>
            <a:r>
              <a:rPr lang="en-US" sz="1400" dirty="0" smtClean="0">
                <a:solidFill>
                  <a:schemeClr val="tx1"/>
                </a:solidFill>
                <a:latin typeface="Copperplate Gothic Light" pitchFamily="34" charset="0"/>
              </a:rPr>
              <a:t> measurement </a:t>
            </a:r>
            <a:endParaRPr lang="sl-SI" sz="1400" dirty="0" smtClean="0">
              <a:solidFill>
                <a:schemeClr val="tx1"/>
              </a:solidFill>
              <a:latin typeface="Copperplate Gothic Light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opperplate Gothic Light" pitchFamily="34" charset="0"/>
              </a:rPr>
              <a:t>extrapolation comparisons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603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Missing energy</a:t>
            </a:r>
            <a:endParaRPr lang="en-US" sz="2400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6487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1674" y="681048"/>
            <a:ext cx="69893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D*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R(D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*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)=</a:t>
            </a:r>
            <a:r>
              <a:rPr lang="sl-SI" sz="2000" b="1" dirty="0" smtClean="0">
                <a:solidFill>
                  <a:schemeClr val="tx1"/>
                </a:solidFill>
                <a:latin typeface="Freestyle Script" pitchFamily="66" charset="0"/>
              </a:rPr>
              <a:t> </a:t>
            </a:r>
            <a:r>
              <a:rPr lang="sl-SI" sz="2000" b="1" dirty="0">
                <a:solidFill>
                  <a:schemeClr val="tx1"/>
                </a:solidFill>
                <a:latin typeface="Freestyle Script" pitchFamily="66" charset="0"/>
              </a:rPr>
              <a:t>B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BankGothic Lt BT"/>
              </a:rPr>
              <a:t>B</a:t>
            </a:r>
            <a:r>
              <a:rPr lang="en-US" sz="2000" i="1" baseline="-25000" dirty="0">
                <a:solidFill>
                  <a:schemeClr val="tx1"/>
                </a:solidFill>
                <a:latin typeface="BankGothic Lt BT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BankGothic Lt BT"/>
                <a:sym typeface="Symbol"/>
              </a:rPr>
              <a:t></a:t>
            </a:r>
            <a:r>
              <a:rPr lang="sl-SI" sz="2000" i="1" dirty="0">
                <a:solidFill>
                  <a:schemeClr val="tx1"/>
                </a:solidFill>
                <a:latin typeface="BankGothic Lt BT"/>
                <a:sym typeface="Symbol"/>
              </a:rPr>
              <a:t> D*</a:t>
            </a:r>
            <a:r>
              <a:rPr lang="sl-SI" sz="2000" i="1" dirty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) / </a:t>
            </a:r>
            <a:r>
              <a:rPr lang="sl-SI" sz="2000" b="1" dirty="0">
                <a:solidFill>
                  <a:schemeClr val="tx1"/>
                </a:solidFill>
                <a:latin typeface="Freestyle Script" pitchFamily="66" charset="0"/>
              </a:rPr>
              <a:t>B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BankGothic Lt BT"/>
              </a:rPr>
              <a:t>B</a:t>
            </a:r>
            <a:r>
              <a:rPr lang="en-US" sz="2000" i="1" baseline="-25000" dirty="0">
                <a:solidFill>
                  <a:schemeClr val="tx1"/>
                </a:solidFill>
                <a:latin typeface="BankGothic Lt BT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BankGothic Lt BT"/>
                <a:sym typeface="Symbol"/>
              </a:rPr>
              <a:t></a:t>
            </a:r>
            <a:r>
              <a:rPr lang="sl-SI" sz="2000" i="1" dirty="0">
                <a:solidFill>
                  <a:schemeClr val="tx1"/>
                </a:solidFill>
                <a:latin typeface="BankGothic Lt BT"/>
                <a:sym typeface="Symbol"/>
              </a:rPr>
              <a:t> D*</a:t>
            </a:r>
            <a:r>
              <a:rPr lang="sl-SI" sz="2800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l</a:t>
            </a:r>
            <a:r>
              <a:rPr lang="sl-SI" sz="2800" b="1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sz="2000" i="1" dirty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R(D)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SM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=0.300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0.008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R(D*)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SM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 =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0.252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0.003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use NN with M</a:t>
            </a:r>
            <a:r>
              <a:rPr lang="sl-SI" sz="2000" baseline="30000" dirty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miss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,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vis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, cos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B-D*</a:t>
            </a:r>
            <a:r>
              <a:rPr lang="sl-SI" sz="2000" baseline="-25000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l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sig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.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data sample with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low M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miss 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used to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fit the background</a:t>
            </a:r>
          </a:p>
          <a:p>
            <a:r>
              <a:rPr lang="sl-SI" sz="2000" dirty="0" err="1" smtClean="0">
                <a:solidFill>
                  <a:schemeClr val="tx1"/>
                </a:solidFill>
                <a:latin typeface="BankGothic Lt BT" pitchFamily="34" charset="0"/>
              </a:rPr>
              <a:t>contribution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7206" y="1444138"/>
            <a:ext cx="276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</a:t>
            </a:r>
            <a:r>
              <a:rPr lang="sl-SI" sz="2800" b="1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dirty="0">
                <a:solidFill>
                  <a:schemeClr val="tx1"/>
                </a:solidFill>
                <a:sym typeface="Symbol"/>
              </a:rPr>
              <a:t>=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e,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m       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Test of LFU</a:t>
            </a:r>
            <a:endParaRPr lang="sl-SI" dirty="0">
              <a:latin typeface="Copperplate Gothic Light" panose="020E05070202060204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38" y="1966422"/>
            <a:ext cx="4564651" cy="6790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29" y="2645461"/>
            <a:ext cx="5948140" cy="285891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21041" y="5454767"/>
            <a:ext cx="2226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signal is to the 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right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  <a:cs typeface="Arial"/>
              </a:rPr>
              <a:t>→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7875" y="5450413"/>
            <a:ext cx="2751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NN output for data 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with M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baseline="-25000" dirty="0" smtClean="0">
                <a:solidFill>
                  <a:schemeClr val="tx1"/>
                </a:solidFill>
                <a:latin typeface="BankGothic Lt BT" pitchFamily="34" charset="0"/>
              </a:rPr>
              <a:t>miss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 &gt; 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0.85 GeV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endParaRPr lang="sl-SI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2" name="Text Box 170"/>
          <p:cNvSpPr txBox="1">
            <a:spLocks noChangeArrowheads="1"/>
          </p:cNvSpPr>
          <p:nvPr/>
        </p:nvSpPr>
        <p:spPr bwMode="auto">
          <a:xfrm>
            <a:off x="401569" y="1159992"/>
            <a:ext cx="2178802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PRD 94, 072007, 700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sp>
        <p:nvSpPr>
          <p:cNvPr id="33" name="Text Box 170"/>
          <p:cNvSpPr txBox="1">
            <a:spLocks noChangeArrowheads="1"/>
          </p:cNvSpPr>
          <p:nvPr/>
        </p:nvSpPr>
        <p:spPr bwMode="auto">
          <a:xfrm>
            <a:off x="401568" y="2218324"/>
            <a:ext cx="2803973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H. Na et al., </a:t>
            </a:r>
            <a:r>
              <a:rPr lang="fr-FR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Phys.Rev.D</a:t>
            </a:r>
            <a:r>
              <a:rPr lang="fr-FR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92, 054410 (2015</a:t>
            </a:r>
            <a:r>
              <a:rPr lang="fr-FR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</a:t>
            </a:r>
            <a:endParaRPr lang="en-US" sz="9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4" name="Text Box 170"/>
          <p:cNvSpPr txBox="1">
            <a:spLocks noChangeArrowheads="1"/>
          </p:cNvSpPr>
          <p:nvPr/>
        </p:nvSpPr>
        <p:spPr bwMode="auto">
          <a:xfrm>
            <a:off x="311674" y="2876293"/>
            <a:ext cx="3055645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S.Fajfer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et al., </a:t>
            </a:r>
            <a:r>
              <a:rPr lang="fr-FR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fr-FR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Phys.Rev.D85(2012) </a:t>
            </a:r>
            <a:r>
              <a:rPr lang="fr-FR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094025</a:t>
            </a:r>
            <a:endParaRPr lang="en-US" sz="9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067176" y="4391025"/>
            <a:ext cx="870030" cy="2857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032907" y="4134007"/>
            <a:ext cx="10807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2800</a:t>
            </a:r>
            <a:r>
              <a:rPr lang="sl-SI" dirty="0" smtClean="0">
                <a:solidFill>
                  <a:schemeClr val="tx1"/>
                </a:solidFill>
                <a:sym typeface="Symbol" panose="05050102010706020507" pitchFamily="18" charset="2"/>
              </a:rPr>
              <a:t></a:t>
            </a:r>
            <a:r>
              <a:rPr lang="sl-SI" dirty="0" smtClean="0">
                <a:solidFill>
                  <a:schemeClr val="tx1"/>
                </a:solidFill>
              </a:rPr>
              <a:t>57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D* </a:t>
            </a:r>
            <a:r>
              <a:rPr lang="sl-SI" sz="2000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</a:t>
            </a:r>
            <a:r>
              <a:rPr lang="sl-SI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endParaRPr lang="en-US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14074">
            <a:off x="7720934" y="3711004"/>
            <a:ext cx="957155" cy="1585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80613" y="2793828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231</a:t>
            </a:r>
            <a:r>
              <a:rPr lang="sl-SI" dirty="0" smtClean="0">
                <a:solidFill>
                  <a:schemeClr val="tx1"/>
                </a:solidFill>
                <a:sym typeface="Symbol" panose="05050102010706020507" pitchFamily="18" charset="2"/>
              </a:rPr>
              <a:t>23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D* </a:t>
            </a:r>
            <a:r>
              <a:rPr lang="sl-SI" dirty="0" err="1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tn</a:t>
            </a:r>
            <a:endParaRPr lang="en-US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75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3" grpId="0" animBg="1"/>
      <p:bldP spid="34" grpId="0" animBg="1"/>
      <p:bldP spid="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3" y="3606800"/>
            <a:ext cx="4190657" cy="28054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46" y="652208"/>
            <a:ext cx="5644719" cy="4050562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Missing energy</a:t>
            </a:r>
            <a:endParaRPr lang="en-US" sz="2400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5949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0" y="744478"/>
            <a:ext cx="69893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D*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R(D*)=0.302±0.030±0.011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37468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(R(D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*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))/R(D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*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)[%]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2330" y="604288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[ab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]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660400" y="5009506"/>
            <a:ext cx="0" cy="121804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8900" y="4518104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3.5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 @ 5 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917700" y="5372100"/>
            <a:ext cx="0" cy="85544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76481" y="50027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5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 @ 20 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201412" y="3350128"/>
            <a:ext cx="204787" cy="72006"/>
            <a:chOff x="5676900" y="5839556"/>
            <a:chExt cx="204787" cy="72006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5676900" y="5866418"/>
              <a:ext cx="204787" cy="476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5779294" y="5861655"/>
              <a:ext cx="0" cy="47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5779293" y="5839556"/>
              <a:ext cx="88" cy="7200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Oval 24"/>
          <p:cNvSpPr/>
          <p:nvPr/>
        </p:nvSpPr>
        <p:spPr bwMode="auto">
          <a:xfrm rot="653911">
            <a:off x="5886113" y="2397755"/>
            <a:ext cx="1043869" cy="4687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 rot="653911">
            <a:off x="5864458" y="2723652"/>
            <a:ext cx="602664" cy="2788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 rot="653911">
            <a:off x="6039039" y="2779264"/>
            <a:ext cx="253499" cy="16762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18470" y="2497795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BankGothic Lt BT" panose="020B0604020202020204" charset="0"/>
              </a:rPr>
              <a:t>current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  <a:cs typeface="BankGothic Lt BT" panose="020B06040202020202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90975" y="2715663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BankGothic Lt BT" panose="020B0604020202020204" charset="0"/>
              </a:rPr>
              <a:t>Belle II 5 ab-</a:t>
            </a:r>
            <a:r>
              <a:rPr lang="sl-SI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BankGothic Lt BT" panose="020B0604020202020204" charset="0"/>
              </a:rPr>
              <a:t>1</a:t>
            </a:r>
            <a:endParaRPr lang="sl-SI" baseline="30000" dirty="0">
              <a:solidFill>
                <a:schemeClr val="tx1"/>
              </a:solidFill>
              <a:latin typeface="Copperplate Gothic Light" panose="020E0507020206020404" pitchFamily="34" charset="0"/>
              <a:cs typeface="BankGothic Lt BT" panose="020B060402020202020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35672" y="2863077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BankGothic Lt BT" panose="020B0604020202020204" charset="0"/>
              </a:rPr>
              <a:t>Belle II 50 ab-</a:t>
            </a:r>
            <a:r>
              <a:rPr lang="sl-SI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BankGothic Lt BT" panose="020B0604020202020204" charset="0"/>
              </a:rPr>
              <a:t>1</a:t>
            </a:r>
            <a:endParaRPr lang="sl-SI" baseline="30000" dirty="0">
              <a:solidFill>
                <a:schemeClr val="tx1"/>
              </a:solidFill>
              <a:latin typeface="Copperplate Gothic Light" panose="020E0507020206020404" pitchFamily="34" charset="0"/>
              <a:cs typeface="BankGothic Lt BT" panose="020B0604020202020204" charset="0"/>
            </a:endParaRPr>
          </a:p>
        </p:txBody>
      </p:sp>
      <p:sp>
        <p:nvSpPr>
          <p:cNvPr id="24" name="Text Box 170"/>
          <p:cNvSpPr txBox="1">
            <a:spLocks noChangeArrowheads="1"/>
          </p:cNvSpPr>
          <p:nvPr/>
        </p:nvSpPr>
        <p:spPr bwMode="auto">
          <a:xfrm>
            <a:off x="53700" y="1857932"/>
            <a:ext cx="2178802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PRD 94, 072007, 700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14003" y="4572519"/>
            <a:ext cx="32303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tx1"/>
                </a:solidFill>
              </a:rPr>
              <a:t>N</a:t>
            </a:r>
            <a:r>
              <a:rPr lang="sl-SI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sl-SI" dirty="0" smtClean="0">
                <a:solidFill>
                  <a:schemeClr val="tx1"/>
                </a:solidFill>
              </a:rPr>
              <a:t>/N</a:t>
            </a:r>
            <a:r>
              <a:rPr lang="sl-SI" baseline="-25000" dirty="0" smtClean="0">
                <a:solidFill>
                  <a:schemeClr val="tx1"/>
                </a:solidFill>
              </a:rPr>
              <a:t>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sym typeface="Symbol" panose="05050102010706020507" pitchFamily="18" charset="2"/>
              </a:rPr>
              <a:t>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dirty="0" err="1" smtClean="0">
                <a:solidFill>
                  <a:schemeClr val="tx1"/>
                </a:solidFill>
              </a:rPr>
              <a:t>Br</a:t>
            </a:r>
            <a:r>
              <a:rPr lang="sl-SI" baseline="30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sl-SI" dirty="0" smtClean="0">
                <a:solidFill>
                  <a:schemeClr val="tx1"/>
                </a:solidFill>
              </a:rPr>
              <a:t>/</a:t>
            </a:r>
            <a:r>
              <a:rPr lang="sl-SI" dirty="0" err="1" smtClean="0">
                <a:solidFill>
                  <a:schemeClr val="tx1"/>
                </a:solidFill>
              </a:rPr>
              <a:t>Br</a:t>
            </a:r>
            <a:r>
              <a:rPr lang="sl-SI" baseline="30000" dirty="0" err="1" smtClean="0">
                <a:solidFill>
                  <a:schemeClr val="tx1"/>
                </a:solidFill>
              </a:rPr>
              <a:t>e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  <a:r>
              <a:rPr lang="sl-SI" baseline="30000" dirty="0" smtClean="0">
                <a:solidFill>
                  <a:schemeClr val="tx1"/>
                </a:solidFill>
              </a:rPr>
              <a:t>2</a:t>
            </a:r>
            <a:r>
              <a:rPr lang="sl-SI" dirty="0" smtClean="0">
                <a:solidFill>
                  <a:schemeClr val="tx1"/>
                </a:solidFill>
              </a:rPr>
              <a:t>     </a:t>
            </a:r>
            <a:r>
              <a:rPr lang="sl-SI" dirty="0" err="1" smtClean="0">
                <a:solidFill>
                  <a:schemeClr val="tx1"/>
                </a:solidFill>
              </a:rPr>
              <a:t>semil</a:t>
            </a:r>
            <a:r>
              <a:rPr lang="sl-SI" dirty="0" smtClean="0">
                <a:solidFill>
                  <a:schemeClr val="tx1"/>
                </a:solidFill>
              </a:rPr>
              <a:t>. </a:t>
            </a:r>
            <a:r>
              <a:rPr lang="sl-SI" dirty="0" err="1" smtClean="0">
                <a:solidFill>
                  <a:schemeClr val="tx1"/>
                </a:solidFill>
              </a:rPr>
              <a:t>tag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err="1">
                <a:solidFill>
                  <a:schemeClr val="tx1"/>
                </a:solidFill>
              </a:rPr>
              <a:t>N</a:t>
            </a:r>
            <a:r>
              <a:rPr lang="sl-SI" baseline="-25000" dirty="0" err="1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sl-SI" dirty="0">
                <a:solidFill>
                  <a:schemeClr val="tx1"/>
                </a:solidFill>
              </a:rPr>
              <a:t>/N</a:t>
            </a:r>
            <a:r>
              <a:rPr lang="sl-SI" baseline="-25000" dirty="0">
                <a:solidFill>
                  <a:schemeClr val="tx1"/>
                </a:solidFill>
              </a:rPr>
              <a:t>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sym typeface="Symbol" panose="05050102010706020507" pitchFamily="18" charset="2"/>
              </a:rPr>
              <a:t></a:t>
            </a:r>
            <a:r>
              <a:rPr lang="sl-SI" dirty="0" err="1" smtClean="0">
                <a:solidFill>
                  <a:schemeClr val="tx1"/>
                </a:solidFill>
              </a:rPr>
              <a:t>Br</a:t>
            </a:r>
            <a:r>
              <a:rPr lang="sl-SI" baseline="30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sl-SI" dirty="0" smtClean="0">
                <a:solidFill>
                  <a:schemeClr val="tx1"/>
                </a:solidFill>
              </a:rPr>
              <a:t>/</a:t>
            </a:r>
            <a:r>
              <a:rPr lang="sl-SI" dirty="0" err="1" smtClean="0">
                <a:solidFill>
                  <a:schemeClr val="tx1"/>
                </a:solidFill>
              </a:rPr>
              <a:t>Br</a:t>
            </a:r>
            <a:r>
              <a:rPr lang="sl-SI" baseline="30000" dirty="0" err="1" smtClean="0">
                <a:solidFill>
                  <a:schemeClr val="tx1"/>
                </a:solidFill>
              </a:rPr>
              <a:t>e</a:t>
            </a:r>
            <a:r>
              <a:rPr lang="sl-SI" dirty="0" smtClean="0">
                <a:solidFill>
                  <a:schemeClr val="tx1"/>
                </a:solidFill>
              </a:rPr>
              <a:t>           </a:t>
            </a:r>
            <a:r>
              <a:rPr lang="sl-SI" dirty="0" err="1" smtClean="0">
                <a:solidFill>
                  <a:schemeClr val="tx1"/>
                </a:solidFill>
              </a:rPr>
              <a:t>had</a:t>
            </a:r>
            <a:r>
              <a:rPr lang="sl-SI" dirty="0" smtClean="0">
                <a:solidFill>
                  <a:schemeClr val="tx1"/>
                </a:solidFill>
              </a:rPr>
              <a:t>. </a:t>
            </a:r>
            <a:r>
              <a:rPr lang="sl-SI" dirty="0" err="1">
                <a:solidFill>
                  <a:schemeClr val="tx1"/>
                </a:solidFill>
              </a:rPr>
              <a:t>tag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err="1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baseline="-25000" dirty="0" err="1">
                <a:solidFill>
                  <a:schemeClr val="tx1"/>
                </a:solidFill>
                <a:latin typeface="BankGothic Lt BT" pitchFamily="34" charset="0"/>
              </a:rPr>
              <a:t>stat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(e/</a:t>
            </a:r>
            <a:r>
              <a:rPr lang="sl-SI" dirty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) 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  <a:sym typeface="Symbol" panose="05050102010706020507" pitchFamily="18" charset="2"/>
              </a:rPr>
              <a:t> 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5%</a:t>
            </a:r>
          </a:p>
          <a:p>
            <a:r>
              <a:rPr lang="sl-SI" dirty="0" err="1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baseline="-25000" dirty="0" err="1">
                <a:solidFill>
                  <a:schemeClr val="tx1"/>
                </a:solidFill>
                <a:latin typeface="BankGothic Lt BT" pitchFamily="34" charset="0"/>
              </a:rPr>
              <a:t>stat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dirty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/</a:t>
            </a:r>
            <a:r>
              <a:rPr lang="sl-SI" dirty="0" err="1">
                <a:solidFill>
                  <a:schemeClr val="tx1"/>
                </a:solidFill>
                <a:latin typeface="BankGothic Lt BT" pitchFamily="34" charset="0"/>
              </a:rPr>
              <a:t>e,</a:t>
            </a:r>
            <a:r>
              <a:rPr lang="sl-SI" dirty="0" err="1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) 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  <a:sym typeface="Symbol" panose="05050102010706020507" pitchFamily="18" charset="2"/>
              </a:rPr>
              <a:t> 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11%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dirty="0" err="1" smtClean="0">
                <a:solidFill>
                  <a:schemeClr val="tx1"/>
                </a:solidFill>
              </a:rPr>
              <a:t>semil</a:t>
            </a:r>
            <a:r>
              <a:rPr lang="sl-SI" dirty="0" smtClean="0">
                <a:solidFill>
                  <a:schemeClr val="tx1"/>
                </a:solidFill>
              </a:rPr>
              <a:t>. </a:t>
            </a:r>
            <a:r>
              <a:rPr lang="sl-SI" dirty="0" err="1" smtClean="0">
                <a:solidFill>
                  <a:schemeClr val="tx1"/>
                </a:solidFill>
              </a:rPr>
              <a:t>tag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594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5" grpId="0" animBg="1"/>
      <p:bldP spid="25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  <p:bldP spid="4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Neutrals</a:t>
            </a:r>
            <a:endParaRPr lang="en-US" sz="2400" dirty="0" smtClean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514005"/>
            <a:ext cx="5301708" cy="172354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CPV in 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→ sqq</a:t>
            </a:r>
            <a:endParaRPr lang="sl-SI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ome uncertainties cancel in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(vtx reconstr., flavor tag, likelihood fit) ;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better K</a:t>
            </a:r>
            <a:r>
              <a:rPr lang="sl-SI" sz="16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eff. with vtx hits - larger vtx radius, 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30%);</a:t>
            </a: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vtx</a:t>
            </a:r>
            <a:r>
              <a:rPr lang="en-US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reconstr</a:t>
            </a:r>
            <a:r>
              <a:rPr lang="en-US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. improved with better tracking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;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91" y="2637285"/>
            <a:ext cx="2990855" cy="3244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12096" y="402443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0.045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12096" y="447825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0.020</a:t>
            </a:r>
            <a:endParaRPr lang="sl-SI" sz="1400" dirty="0">
              <a:solidFill>
                <a:schemeClr val="tx1"/>
              </a:solidFill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9119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36882" y="227500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20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S=sin2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1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eff </a:t>
            </a:r>
            <a:r>
              <a:rPr lang="sl-SI" sz="20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-sin2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1</a:t>
            </a:r>
            <a:endParaRPr lang="sl-SI" sz="2000" i="1" baseline="-25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0552" y="2078993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41 new phases in MSSM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6" name="Picture 6" descr="bssusy_pr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6057" y="514005"/>
            <a:ext cx="3366246" cy="160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6" y="2143013"/>
            <a:ext cx="3314700" cy="2262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" y="4259444"/>
            <a:ext cx="3395659" cy="2297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9959" y="3576447"/>
            <a:ext cx="749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0.007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8698" y="5954741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0.02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557320" y="5594574"/>
            <a:ext cx="1744388" cy="3693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P. Urquijo, </a:t>
            </a:r>
          </a:p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Belle2-note-ph-2015-004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630726" y="5848490"/>
            <a:ext cx="2256240" cy="3693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K. Trabelsi, P. Urquijo,</a:t>
            </a:r>
          </a:p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Belle2-note-ph-2015-002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8313" y="2206079"/>
            <a:ext cx="181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→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J</a:t>
            </a:r>
            <a:r>
              <a:rPr lang="sl-SI" dirty="0" smtClean="0">
                <a:solidFill>
                  <a:schemeClr val="tx1"/>
                </a:solidFill>
              </a:rPr>
              <a:t>/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sl-SI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</a:p>
          <a:p>
            <a:r>
              <a:rPr lang="sl-SI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for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comparison</a:t>
            </a:r>
            <a:endParaRPr lang="en-US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086" y="4427090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→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sl-SI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1924" y="3406235"/>
            <a:ext cx="1818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→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sl-SI" baseline="-25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sl-SI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sl-SI" baseline="-25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sl-SI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sl-SI" baseline="-25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endParaRPr lang="sl-SI" baseline="-25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baseline="-25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9185" y="3739631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→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sl-SI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05769" y="4418912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→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h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‘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sl-SI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15251" y="479041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0.010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840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0" grpId="0"/>
      <p:bldP spid="5" grpId="0"/>
      <p:bldP spid="20" grpId="0"/>
      <p:bldP spid="21" grpId="0" animBg="1"/>
      <p:bldP spid="22" grpId="0" animBg="1"/>
      <p:bldP spid="4" grpId="0"/>
      <p:bldP spid="18" grpId="0"/>
      <p:bldP spid="19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86" y="2365356"/>
            <a:ext cx="4491317" cy="3354960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Neutrals</a:t>
            </a:r>
            <a:endParaRPr lang="en-US" sz="2400" dirty="0" smtClean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514005"/>
            <a:ext cx="2281074" cy="95410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Exotic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states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Belle II / BES III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9119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5050465" y="1255461"/>
            <a:ext cx="850604" cy="56270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5050465" y="1844341"/>
            <a:ext cx="850604" cy="56270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5475767" y="1010912"/>
            <a:ext cx="1754372" cy="52590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5901069" y="1818168"/>
            <a:ext cx="1733107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655441" y="1536814"/>
            <a:ext cx="350875" cy="2474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655441" y="1818168"/>
            <a:ext cx="350875" cy="2474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8027581" y="1349110"/>
            <a:ext cx="404037" cy="87023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3580" y="6407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 ISR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9716" y="15995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+mn-lt"/>
              </a:rPr>
              <a:t>Y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3798" y="134522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e+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2533" y="190793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e-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42" y="1345226"/>
            <a:ext cx="454483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X(3872) </a:t>
            </a:r>
            <a:r>
              <a:rPr lang="sl-SI" dirty="0" err="1" smtClean="0">
                <a:solidFill>
                  <a:schemeClr val="tx1"/>
                </a:solidFill>
              </a:rPr>
              <a:t>discovery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by</a:t>
            </a:r>
            <a:r>
              <a:rPr lang="sl-SI" dirty="0" smtClean="0">
                <a:solidFill>
                  <a:schemeClr val="tx1"/>
                </a:solidFill>
              </a:rPr>
              <a:t> Belle (2003)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dirty="0" err="1" smtClean="0">
                <a:solidFill>
                  <a:schemeClr val="tx1"/>
                </a:solidFill>
              </a:rPr>
              <a:t>meson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molecule</a:t>
            </a:r>
            <a:r>
              <a:rPr lang="sl-SI" dirty="0" smtClean="0">
                <a:solidFill>
                  <a:schemeClr val="tx1"/>
                </a:solidFill>
              </a:rPr>
              <a:t>?)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err="1" smtClean="0">
                <a:solidFill>
                  <a:schemeClr val="tx1"/>
                </a:solidFill>
              </a:rPr>
              <a:t>clear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that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exotic</a:t>
            </a:r>
            <a:r>
              <a:rPr lang="sl-SI" dirty="0" smtClean="0">
                <a:solidFill>
                  <a:schemeClr val="tx1"/>
                </a:solidFill>
              </a:rPr>
              <a:t> ( ≠ </a:t>
            </a:r>
            <a:r>
              <a:rPr lang="sl-SI" dirty="0" err="1" smtClean="0">
                <a:solidFill>
                  <a:schemeClr val="tx1"/>
                </a:solidFill>
              </a:rPr>
              <a:t>qq</a:t>
            </a:r>
            <a:r>
              <a:rPr lang="sl-SI" dirty="0" smtClean="0">
                <a:solidFill>
                  <a:schemeClr val="tx1"/>
                </a:solidFill>
              </a:rPr>
              <a:t>,  </a:t>
            </a:r>
            <a:r>
              <a:rPr lang="sl-SI" dirty="0" err="1" smtClean="0">
                <a:solidFill>
                  <a:schemeClr val="tx1"/>
                </a:solidFill>
              </a:rPr>
              <a:t>qqq</a:t>
            </a:r>
            <a:r>
              <a:rPr lang="sl-SI" dirty="0" smtClean="0">
                <a:solidFill>
                  <a:schemeClr val="tx1"/>
                </a:solidFill>
              </a:rPr>
              <a:t>)  </a:t>
            </a:r>
            <a:r>
              <a:rPr lang="sl-SI" dirty="0" err="1" smtClean="0">
                <a:solidFill>
                  <a:schemeClr val="tx1"/>
                </a:solidFill>
              </a:rPr>
              <a:t>states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exist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PQ </a:t>
            </a:r>
            <a:r>
              <a:rPr lang="sl-SI" dirty="0" err="1" smtClean="0">
                <a:solidFill>
                  <a:schemeClr val="tx1"/>
                </a:solidFill>
              </a:rPr>
              <a:t>discovery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by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LHCb</a:t>
            </a:r>
            <a:r>
              <a:rPr lang="sl-SI" dirty="0" smtClean="0">
                <a:solidFill>
                  <a:schemeClr val="tx1"/>
                </a:solidFill>
              </a:rPr>
              <a:t> (2015)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Belle II &amp; BES III </a:t>
            </a:r>
            <a:r>
              <a:rPr lang="sl-SI" dirty="0" err="1" smtClean="0">
                <a:solidFill>
                  <a:schemeClr val="tx1"/>
                </a:solidFill>
              </a:rPr>
              <a:t>can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produce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those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err="1" smtClean="0">
                <a:solidFill>
                  <a:schemeClr val="tx1"/>
                </a:solidFill>
              </a:rPr>
              <a:t>clearly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and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abundantly</a:t>
            </a:r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err="1" smtClean="0">
                <a:solidFill>
                  <a:schemeClr val="tx1"/>
                </a:solidFill>
              </a:rPr>
              <a:t>e.g</a:t>
            </a:r>
            <a:r>
              <a:rPr lang="sl-SI" dirty="0" smtClean="0">
                <a:solidFill>
                  <a:schemeClr val="tx1"/>
                </a:solidFill>
              </a:rPr>
              <a:t>. Y </a:t>
            </a:r>
            <a:r>
              <a:rPr lang="sl-SI" dirty="0" err="1" smtClean="0">
                <a:solidFill>
                  <a:schemeClr val="tx1"/>
                </a:solidFill>
              </a:rPr>
              <a:t>states</a:t>
            </a:r>
            <a:r>
              <a:rPr lang="sl-SI" dirty="0" smtClean="0">
                <a:solidFill>
                  <a:schemeClr val="tx1"/>
                </a:solidFill>
              </a:rPr>
              <a:t> in </a:t>
            </a:r>
            <a:r>
              <a:rPr lang="sl-SI" dirty="0" err="1" smtClean="0">
                <a:solidFill>
                  <a:schemeClr val="tx1"/>
                </a:solidFill>
              </a:rPr>
              <a:t>e+e</a:t>
            </a:r>
            <a:r>
              <a:rPr lang="sl-SI" dirty="0" smtClean="0">
                <a:solidFill>
                  <a:schemeClr val="tx1"/>
                </a:solidFill>
              </a:rPr>
              <a:t>-</a:t>
            </a:r>
            <a:endParaRPr lang="sl-SI" dirty="0"/>
          </a:p>
          <a:p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dirty="0" err="1" smtClean="0">
                <a:solidFill>
                  <a:schemeClr val="tx1"/>
                </a:solidFill>
              </a:rPr>
              <a:t>quark</a:t>
            </a:r>
            <a:r>
              <a:rPr lang="sl-SI" dirty="0" smtClean="0">
                <a:solidFill>
                  <a:schemeClr val="tx1"/>
                </a:solidFill>
              </a:rPr>
              <a:t> gluon </a:t>
            </a:r>
            <a:r>
              <a:rPr lang="sl-SI" dirty="0" err="1" smtClean="0">
                <a:solidFill>
                  <a:schemeClr val="tx1"/>
                </a:solidFill>
              </a:rPr>
              <a:t>hybrids</a:t>
            </a:r>
            <a:r>
              <a:rPr lang="sl-SI" dirty="0" smtClean="0">
                <a:solidFill>
                  <a:schemeClr val="tx1"/>
                </a:solidFill>
              </a:rPr>
              <a:t>?)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Y(4260); BESIII 0.8 fb</a:t>
            </a:r>
            <a:r>
              <a:rPr lang="sl-SI" baseline="30000" dirty="0" smtClean="0">
                <a:solidFill>
                  <a:schemeClr val="tx1"/>
                </a:solidFill>
              </a:rPr>
              <a:t>-1</a:t>
            </a:r>
            <a:r>
              <a:rPr lang="sl-SI" dirty="0" smtClean="0">
                <a:solidFill>
                  <a:schemeClr val="tx1"/>
                </a:solidFill>
              </a:rPr>
              <a:t> at </a:t>
            </a:r>
            <a:r>
              <a:rPr lang="sl-SI" dirty="0" err="1" smtClean="0">
                <a:solidFill>
                  <a:schemeClr val="tx1"/>
                </a:solidFill>
              </a:rPr>
              <a:t>E</a:t>
            </a:r>
            <a:r>
              <a:rPr lang="sl-SI" baseline="-25000" dirty="0" err="1" smtClean="0">
                <a:solidFill>
                  <a:schemeClr val="tx1"/>
                </a:solidFill>
              </a:rPr>
              <a:t>cms</a:t>
            </a:r>
            <a:r>
              <a:rPr lang="sl-SI" dirty="0" smtClean="0">
                <a:solidFill>
                  <a:schemeClr val="tx1"/>
                </a:solidFill>
              </a:rPr>
              <a:t>=4.26 </a:t>
            </a:r>
            <a:r>
              <a:rPr lang="sl-SI" dirty="0" err="1" smtClean="0">
                <a:solidFill>
                  <a:schemeClr val="tx1"/>
                </a:solidFill>
              </a:rPr>
              <a:t>GeV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 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dirty="0" smtClean="0">
                <a:solidFill>
                  <a:schemeClr val="tx1"/>
                </a:solidFill>
              </a:rPr>
              <a:t> J/</a:t>
            </a:r>
            <a:r>
              <a:rPr lang="sl-SI" dirty="0" smtClean="0">
                <a:solidFill>
                  <a:schemeClr val="tx1"/>
                </a:solidFill>
                <a:latin typeface="Symbol" panose="05050102010706020507" pitchFamily="18" charset="2"/>
              </a:rPr>
              <a:t>y </a:t>
            </a:r>
            <a:r>
              <a:rPr lang="sl-SI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sl-SI" baseline="30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+</a:t>
            </a:r>
            <a:r>
              <a:rPr lang="sl-SI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sl-SI" baseline="30000" dirty="0" smtClean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</a:p>
          <a:p>
            <a:r>
              <a:rPr lang="sl-SI" dirty="0" err="1" smtClean="0">
                <a:solidFill>
                  <a:schemeClr val="tx1"/>
                </a:solidFill>
                <a:latin typeface="+mn-lt"/>
              </a:rPr>
              <a:t>studies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+mn-lt"/>
              </a:rPr>
              <a:t>properties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sl-SI" dirty="0" err="1" smtClean="0">
                <a:solidFill>
                  <a:schemeClr val="tx1"/>
                </a:solidFill>
                <a:latin typeface="+mn-lt"/>
              </a:rPr>
              <a:t>combined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+mn-lt"/>
              </a:rPr>
              <a:t>with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sl-SI" dirty="0" smtClean="0">
                <a:solidFill>
                  <a:schemeClr val="tx1"/>
                </a:solidFill>
                <a:latin typeface="+mn-lt"/>
              </a:rPr>
              <a:t>LQCD?) </a:t>
            </a:r>
            <a:r>
              <a:rPr lang="sl-SI" dirty="0" err="1" smtClean="0">
                <a:solidFill>
                  <a:schemeClr val="tx1"/>
                </a:solidFill>
                <a:latin typeface="+mn-lt"/>
              </a:rPr>
              <a:t>may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+mn-lt"/>
              </a:rPr>
              <a:t>reveal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nature </a:t>
            </a:r>
            <a:r>
              <a:rPr lang="sl-SI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+mn-lt"/>
              </a:rPr>
              <a:t>exotic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+mn-lt"/>
              </a:rPr>
              <a:t>states</a:t>
            </a:r>
            <a:endParaRPr lang="sl-SI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281074" y="1984453"/>
            <a:ext cx="12610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630726" y="5848490"/>
            <a:ext cx="2256240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BESIII, PRL 110, 252001 (2013)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5368" y="300901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tx1"/>
                </a:solidFill>
              </a:rPr>
              <a:t>Z</a:t>
            </a:r>
            <a:r>
              <a:rPr lang="sl-SI" baseline="-25000" dirty="0" err="1" smtClean="0">
                <a:solidFill>
                  <a:schemeClr val="tx1"/>
                </a:solidFill>
              </a:rPr>
              <a:t>c</a:t>
            </a:r>
            <a:r>
              <a:rPr lang="sl-SI" baseline="30000" dirty="0" smtClean="0">
                <a:solidFill>
                  <a:schemeClr val="tx1"/>
                </a:solidFill>
              </a:rPr>
              <a:t>+</a:t>
            </a:r>
            <a:r>
              <a:rPr lang="sl-SI" dirty="0" smtClean="0">
                <a:solidFill>
                  <a:schemeClr val="tx1"/>
                </a:solidFill>
              </a:rPr>
              <a:t>(3900)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86" y="2493256"/>
            <a:ext cx="3975307" cy="3632608"/>
          </a:xfrm>
          <a:prstGeom prst="rect">
            <a:avLst/>
          </a:prstGeom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572837" y="6157392"/>
            <a:ext cx="2256240" cy="3693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M. </a:t>
            </a:r>
            <a:r>
              <a:rPr lang="sl-SI" sz="9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Padmanath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et </a:t>
            </a:r>
            <a:r>
              <a:rPr lang="sl-SI" sz="9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al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., PRD92, 034501 (2015)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519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4" grpId="0"/>
      <p:bldP spid="20" grpId="0"/>
      <p:bldP spid="26" grpId="0" animBg="1"/>
      <p:bldP spid="26" grpId="1" animBg="1"/>
      <p:bldP spid="23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Status</a:t>
            </a:r>
            <a:endParaRPr lang="en-US" sz="2400" dirty="0" smtClean="0">
              <a:latin typeface="BankGothic Lt BT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6619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514005"/>
            <a:ext cx="3802516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BankGothic Lt BT" pitchFamily="34" charset="0"/>
              </a:rPr>
              <a:t> </a:t>
            </a:r>
            <a:r>
              <a:rPr lang="sl-SI" sz="2000" i="1" dirty="0" err="1">
                <a:solidFill>
                  <a:schemeClr val="tx1"/>
                </a:solidFill>
              </a:rPr>
              <a:t>e</a:t>
            </a:r>
            <a:r>
              <a:rPr lang="sl-SI" sz="2400" i="1" baseline="30000" dirty="0" err="1">
                <a:solidFill>
                  <a:schemeClr val="tx1"/>
                </a:solidFill>
                <a:latin typeface="BankGothic Lt BT" pitchFamily="34" charset="0"/>
              </a:rPr>
              <a:t>+</a:t>
            </a:r>
            <a:r>
              <a:rPr lang="sl-SI" sz="2000" i="1" dirty="0" err="1">
                <a:solidFill>
                  <a:schemeClr val="tx1"/>
                </a:solidFill>
              </a:rPr>
              <a:t>e</a:t>
            </a:r>
            <a:r>
              <a:rPr lang="sl-SI" sz="2400" i="1" baseline="30000" dirty="0">
                <a:solidFill>
                  <a:schemeClr val="tx1"/>
                </a:solidFill>
                <a:latin typeface="BankGothic Lt BT" pitchFamily="34" charset="0"/>
              </a:rPr>
              <a:t>-</a:t>
            </a:r>
            <a:r>
              <a:rPr lang="sl-SI" sz="2400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BankGothic Lt BT" pitchFamily="34" charset="0"/>
              </a:rPr>
              <a:t>Accelerator</a:t>
            </a:r>
            <a:r>
              <a:rPr lang="sl-SI" sz="2800" dirty="0" smtClean="0">
                <a:solidFill>
                  <a:schemeClr val="tx1"/>
                </a:solidFill>
                <a:latin typeface="BankGothic Lt BT" pitchFamily="34" charset="0"/>
              </a:rPr>
              <a:t>s?</a:t>
            </a:r>
            <a:endParaRPr lang="en-US" sz="24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470"/>
            <a:ext cx="9144000" cy="41817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47896" y="1846430"/>
            <a:ext cx="8464896" cy="1544262"/>
            <a:chOff x="747896" y="1846430"/>
            <a:chExt cx="8464896" cy="1544262"/>
          </a:xfrm>
        </p:grpSpPr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8881994" y="2369077"/>
              <a:ext cx="0" cy="652462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endParaRPr lang="en-US" sz="2000" b="1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6662669" y="2369077"/>
              <a:ext cx="1111250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endParaRPr lang="en-US" sz="2000" b="1"/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7858125" y="2818095"/>
              <a:ext cx="128588" cy="61913"/>
            </a:xfrm>
            <a:prstGeom prst="ellipse">
              <a:avLst/>
            </a:prstGeom>
            <a:solidFill>
              <a:srgbClr val="008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8491401" y="2959626"/>
              <a:ext cx="128588" cy="61913"/>
            </a:xfrm>
            <a:prstGeom prst="ellipse">
              <a:avLst/>
            </a:prstGeom>
            <a:solidFill>
              <a:srgbClr val="008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824413" y="2594257"/>
              <a:ext cx="128588" cy="61913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138238" y="2928669"/>
              <a:ext cx="128588" cy="61913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7896" y="2571516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000" b="1" dirty="0" smtClean="0">
                  <a:solidFill>
                    <a:srgbClr val="FF0000"/>
                  </a:solidFill>
                  <a:latin typeface="BankGothic Lt BT" panose="020B0607020203060204"/>
                </a:rPr>
                <a:t>PEP-II</a:t>
              </a:r>
              <a:endParaRPr lang="en-US" sz="2000" b="1" dirty="0">
                <a:solidFill>
                  <a:srgbClr val="FF0000"/>
                </a:solidFill>
                <a:latin typeface="BankGothic Lt BT" panose="020B060702020306020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88637" y="2223735"/>
              <a:ext cx="1103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000" b="1" dirty="0" smtClean="0">
                  <a:solidFill>
                    <a:srgbClr val="FF0000"/>
                  </a:solidFill>
                  <a:latin typeface="BankGothic Lt BT" panose="020B0607020203060204"/>
                </a:rPr>
                <a:t>LEP(2)</a:t>
              </a:r>
              <a:endParaRPr lang="en-US" sz="2000" b="1" dirty="0">
                <a:solidFill>
                  <a:srgbClr val="FF0000"/>
                </a:solidFill>
                <a:latin typeface="BankGothic Lt BT" panose="020B060702020306020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60820" y="2517165"/>
              <a:ext cx="121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000" b="1" dirty="0" smtClean="0">
                  <a:solidFill>
                    <a:srgbClr val="009900"/>
                  </a:solidFill>
                  <a:latin typeface="BankGothic Lt BT" panose="020B0607020203060204"/>
                </a:rPr>
                <a:t>BEPC-II</a:t>
              </a:r>
              <a:endParaRPr lang="en-US" sz="2000" b="1" dirty="0">
                <a:solidFill>
                  <a:srgbClr val="009900"/>
                </a:solidFill>
                <a:latin typeface="BankGothic Lt BT" panose="020B060702020306020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41153" y="2990582"/>
              <a:ext cx="1771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000" b="1" dirty="0" err="1" smtClean="0">
                  <a:solidFill>
                    <a:srgbClr val="009900"/>
                  </a:solidFill>
                  <a:latin typeface="BankGothic Lt BT" panose="020B0607020203060204"/>
                </a:rPr>
                <a:t>SuperKEKB</a:t>
              </a:r>
              <a:endParaRPr lang="en-US" sz="2000" b="1" dirty="0">
                <a:solidFill>
                  <a:srgbClr val="009900"/>
                </a:solidFill>
                <a:latin typeface="BankGothic Lt BT" panose="020B0607020203060204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841066" y="2191080"/>
              <a:ext cx="128588" cy="61913"/>
            </a:xfrm>
            <a:prstGeom prst="ellipse">
              <a:avLst/>
            </a:prstGeom>
            <a:solidFill>
              <a:srgbClr val="008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36380" y="1846430"/>
              <a:ext cx="1428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000" b="1" dirty="0" smtClean="0">
                  <a:solidFill>
                    <a:srgbClr val="009900"/>
                  </a:solidFill>
                  <a:latin typeface="BankGothic Lt BT" panose="020B0607020203060204"/>
                </a:rPr>
                <a:t>VEPP-4M</a:t>
              </a:r>
              <a:endParaRPr lang="en-US" sz="2000" b="1" dirty="0">
                <a:solidFill>
                  <a:srgbClr val="009900"/>
                </a:solidFill>
                <a:latin typeface="BankGothic Lt BT" panose="020B0607020203060204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945822" y="2756182"/>
              <a:ext cx="128588" cy="61913"/>
            </a:xfrm>
            <a:prstGeom prst="ellipse">
              <a:avLst/>
            </a:prstGeom>
            <a:solidFill>
              <a:srgbClr val="008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00953" y="2820476"/>
              <a:ext cx="116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000" b="1" dirty="0" smtClean="0">
                  <a:solidFill>
                    <a:srgbClr val="009900"/>
                  </a:solidFill>
                  <a:latin typeface="BankGothic Lt BT" panose="020B0607020203060204"/>
                </a:rPr>
                <a:t>DA</a:t>
              </a:r>
              <a:r>
                <a:rPr lang="sl-SI" sz="2000" b="1" dirty="0" smtClean="0">
                  <a:solidFill>
                    <a:srgbClr val="009900"/>
                  </a:solidFill>
                  <a:latin typeface="BankGothic Lt BT" panose="020B0607020203060204"/>
                  <a:sym typeface="Symbol" panose="05050102010706020507" pitchFamily="18" charset="2"/>
                </a:rPr>
                <a:t></a:t>
              </a:r>
              <a:r>
                <a:rPr lang="sl-SI" sz="2000" b="1" dirty="0" smtClean="0">
                  <a:solidFill>
                    <a:srgbClr val="009900"/>
                  </a:solidFill>
                  <a:latin typeface="BankGothic Lt BT" panose="020B0607020203060204"/>
                </a:rPr>
                <a:t>NE</a:t>
              </a:r>
              <a:endParaRPr lang="en-US" sz="2000" b="1" dirty="0">
                <a:solidFill>
                  <a:srgbClr val="009900"/>
                </a:solidFill>
                <a:latin typeface="BankGothic Lt BT" panose="020B0607020203060204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424251" y="2743823"/>
              <a:ext cx="128588" cy="61913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3043" y="2695162"/>
              <a:ext cx="1236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000" b="1" dirty="0" smtClean="0">
                  <a:solidFill>
                    <a:srgbClr val="FF0000"/>
                  </a:solidFill>
                  <a:latin typeface="BankGothic Lt BT" panose="020B0607020203060204"/>
                </a:rPr>
                <a:t>CESR-C</a:t>
              </a:r>
              <a:endParaRPr lang="en-US" sz="2000" b="1" dirty="0">
                <a:solidFill>
                  <a:srgbClr val="FF0000"/>
                </a:solidFill>
                <a:latin typeface="BankGothic Lt BT" panose="020B0607020203060204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4945822" y="2753801"/>
            <a:ext cx="128588" cy="61913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0953" y="2820476"/>
            <a:ext cx="116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  <a:latin typeface="BankGothic Lt BT" panose="020B0607020203060204"/>
              </a:rPr>
              <a:t>DA</a:t>
            </a:r>
            <a:r>
              <a:rPr lang="sl-SI" sz="2000" b="1" dirty="0" smtClean="0">
                <a:solidFill>
                  <a:srgbClr val="FF0000"/>
                </a:solidFill>
                <a:latin typeface="BankGothic Lt BT" panose="020B0607020203060204"/>
                <a:sym typeface="Symbol" panose="05050102010706020507" pitchFamily="18" charset="2"/>
              </a:rPr>
              <a:t></a:t>
            </a:r>
            <a:r>
              <a:rPr lang="sl-SI" sz="2000" b="1" dirty="0" smtClean="0">
                <a:solidFill>
                  <a:srgbClr val="FF0000"/>
                </a:solidFill>
                <a:latin typeface="BankGothic Lt BT" panose="020B0607020203060204"/>
              </a:rPr>
              <a:t>NE</a:t>
            </a:r>
            <a:endParaRPr lang="en-US" sz="2000" b="1" dirty="0">
              <a:solidFill>
                <a:srgbClr val="FF0000"/>
              </a:solidFill>
              <a:latin typeface="BankGothic Lt BT" panose="020B0607020203060204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835283" y="2191080"/>
            <a:ext cx="128588" cy="61913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6380" y="1846430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  <a:latin typeface="BankGothic Lt BT" panose="020B0607020203060204"/>
              </a:rPr>
              <a:t>VEPP-4M</a:t>
            </a:r>
            <a:endParaRPr lang="en-US" sz="2000" b="1" dirty="0">
              <a:solidFill>
                <a:srgbClr val="FF0000"/>
              </a:solidFill>
              <a:latin typeface="BankGothic Lt BT" panose="020B060702020306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361" y="5675511"/>
            <a:ext cx="798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>
                <a:solidFill>
                  <a:schemeClr val="tx1"/>
                </a:solidFill>
                <a:latin typeface="BankGothic Lt BT" panose="020B0607020203060204"/>
              </a:rPr>
              <a:t>E</a:t>
            </a:r>
            <a:r>
              <a:rPr lang="sl-SI" dirty="0" err="1" smtClean="0">
                <a:solidFill>
                  <a:schemeClr val="tx1"/>
                </a:solidFill>
                <a:latin typeface="BankGothic Lt BT" panose="020B0607020203060204"/>
              </a:rPr>
              <a:t>astbound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</a:p>
          <a:p>
            <a:r>
              <a:rPr lang="sl-SI" dirty="0" err="1" smtClean="0">
                <a:solidFill>
                  <a:schemeClr val="tx1"/>
                </a:solidFill>
                <a:latin typeface="BankGothic Lt BT" panose="020B0607020203060204"/>
                <a:cs typeface="Calibri" panose="020F0502020204030204" pitchFamily="34" charset="0"/>
              </a:rPr>
              <a:t>considering</a:t>
            </a:r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  <a:cs typeface="Calibri" panose="020F0502020204030204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BankGothic Lt BT" panose="020B0607020203060204"/>
                <a:cs typeface="Calibri" panose="020F0502020204030204" pitchFamily="34" charset="0"/>
              </a:rPr>
              <a:t>acc</a:t>
            </a:r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  <a:cs typeface="Calibri" panose="020F0502020204030204" pitchFamily="34" charset="0"/>
              </a:rPr>
              <a:t>. </a:t>
            </a:r>
            <a:r>
              <a:rPr lang="sl-SI" dirty="0" err="1" smtClean="0">
                <a:solidFill>
                  <a:schemeClr val="tx1"/>
                </a:solidFill>
                <a:latin typeface="BankGothic Lt BT" panose="020B0607020203060204"/>
                <a:cs typeface="Calibri" panose="020F0502020204030204" pitchFamily="34" charset="0"/>
              </a:rPr>
              <a:t>relevant</a:t>
            </a:r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  <a:cs typeface="Calibri" panose="020F0502020204030204" pitchFamily="34" charset="0"/>
              </a:rPr>
              <a:t> (</a:t>
            </a:r>
            <a:r>
              <a:rPr lang="sl-SI" dirty="0" err="1" smtClean="0">
                <a:solidFill>
                  <a:schemeClr val="tx1"/>
                </a:solidFill>
                <a:latin typeface="BankGothic Lt BT" panose="020B0607020203060204"/>
                <a:cs typeface="Calibri" panose="020F0502020204030204" pitchFamily="34" charset="0"/>
              </a:rPr>
              <a:t>subjective</a:t>
            </a:r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  <a:cs typeface="Calibri" panose="020F0502020204030204" pitchFamily="34" charset="0"/>
              </a:rPr>
              <a:t>) to </a:t>
            </a:r>
            <a:r>
              <a:rPr lang="sl-SI" dirty="0" err="1" smtClean="0">
                <a:solidFill>
                  <a:schemeClr val="tx1"/>
                </a:solidFill>
                <a:latin typeface="BankGothic Lt BT" panose="020B0607020203060204"/>
                <a:cs typeface="Calibri" panose="020F0502020204030204" pitchFamily="34" charset="0"/>
              </a:rPr>
              <a:t>this</a:t>
            </a:r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  <a:cs typeface="Calibri" panose="020F0502020204030204" pitchFamily="34" charset="0"/>
              </a:rPr>
              <a:t> talk 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dirty="0" smtClean="0">
                <a:solidFill>
                  <a:schemeClr val="tx1"/>
                </a:solidFill>
                <a:latin typeface="BankGothic Lt BT" panose="020B0607020203060204"/>
              </a:rPr>
              <a:t>Far </a:t>
            </a:r>
            <a:r>
              <a:rPr lang="sl-SI" dirty="0" err="1" smtClean="0">
                <a:solidFill>
                  <a:schemeClr val="tx1"/>
                </a:solidFill>
                <a:latin typeface="BankGothic Lt BT" panose="020B0607020203060204"/>
              </a:rPr>
              <a:t>East</a:t>
            </a:r>
            <a:endParaRPr lang="en-US" dirty="0">
              <a:solidFill>
                <a:schemeClr val="tx1"/>
              </a:solidFill>
              <a:latin typeface="BankGothic Lt BT" panose="020B060702020306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16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8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n-US" sz="2000" dirty="0" smtClean="0">
                <a:latin typeface="BankGothic Lt BT" panose="020B0607020203060204"/>
              </a:rPr>
              <a:t>Summary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1005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00" y="71436"/>
            <a:ext cx="5876925" cy="6715125"/>
          </a:xfrm>
          <a:prstGeom prst="rect">
            <a:avLst/>
          </a:prstGeom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10428" y="6367460"/>
            <a:ext cx="3942752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</a:t>
            </a:r>
            <a:r>
              <a:rPr lang="en-US" sz="9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Golob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K. </a:t>
            </a:r>
            <a:r>
              <a:rPr lang="en-US" sz="9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Trabelsi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P. </a:t>
            </a:r>
            <a:r>
              <a:rPr lang="en-US" sz="9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Belle2-note-ph-2015-002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665518" y="945573"/>
            <a:ext cx="353291" cy="530975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40052" y="944724"/>
            <a:ext cx="353291" cy="5309754"/>
          </a:xfrm>
          <a:prstGeom prst="rect">
            <a:avLst/>
          </a:prstGeom>
          <a:noFill/>
          <a:ln w="1905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72100" y="944724"/>
            <a:ext cx="353291" cy="5309754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75217" y="944724"/>
            <a:ext cx="353291" cy="5309754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8124" y="6328986"/>
            <a:ext cx="3134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20..    </a:t>
            </a:r>
            <a:r>
              <a:rPr lang="en-US" sz="1400" b="1" dirty="0" smtClean="0">
                <a:solidFill>
                  <a:srgbClr val="C00000"/>
                </a:solidFill>
                <a:latin typeface="Copperplate Gothic Light" panose="020E0507020206020404" pitchFamily="34" charset="0"/>
              </a:rPr>
              <a:t>20</a:t>
            </a:r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r>
              <a:rPr lang="en-US" sz="1400" b="1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23</a:t>
            </a:r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r>
              <a:rPr lang="en-US" sz="1400" b="1" dirty="0" smtClean="0">
                <a:solidFill>
                  <a:srgbClr val="0033CC"/>
                </a:solidFill>
                <a:latin typeface="Copperplate Gothic Light" panose="020E0507020206020404" pitchFamily="34" charset="0"/>
              </a:rPr>
              <a:t>18 </a:t>
            </a:r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</a:t>
            </a:r>
            <a:r>
              <a:rPr lang="en-US" sz="1400" b="1" dirty="0" smtClean="0">
                <a:solidFill>
                  <a:srgbClr val="D60093"/>
                </a:solidFill>
                <a:latin typeface="Copperplate Gothic Light" panose="020E0507020206020404" pitchFamily="34" charset="0"/>
              </a:rPr>
              <a:t>27</a:t>
            </a:r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?            </a:t>
            </a:r>
            <a:endParaRPr lang="en-US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582543" y="1301006"/>
            <a:ext cx="696600" cy="186442"/>
          </a:xfrm>
          <a:prstGeom prst="rect">
            <a:avLst/>
          </a:prstGeom>
          <a:solidFill>
            <a:srgbClr val="FFC00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82543" y="1490075"/>
            <a:ext cx="1308230" cy="182327"/>
          </a:xfrm>
          <a:prstGeom prst="rect">
            <a:avLst/>
          </a:prstGeom>
          <a:solidFill>
            <a:srgbClr val="0070C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582543" y="1824306"/>
            <a:ext cx="1308230" cy="237383"/>
          </a:xfrm>
          <a:prstGeom prst="rect">
            <a:avLst/>
          </a:prstGeom>
          <a:solidFill>
            <a:srgbClr val="FFC00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82543" y="2250554"/>
            <a:ext cx="1308230" cy="145367"/>
          </a:xfrm>
          <a:prstGeom prst="rect">
            <a:avLst/>
          </a:prstGeom>
          <a:solidFill>
            <a:srgbClr val="0070C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75180" y="2586699"/>
            <a:ext cx="1308230" cy="390417"/>
          </a:xfrm>
          <a:prstGeom prst="rect">
            <a:avLst/>
          </a:prstGeom>
          <a:solidFill>
            <a:srgbClr val="FFC00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582543" y="4781309"/>
            <a:ext cx="1308230" cy="205362"/>
          </a:xfrm>
          <a:prstGeom prst="rect">
            <a:avLst/>
          </a:prstGeom>
          <a:solidFill>
            <a:srgbClr val="0070C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75180" y="6055567"/>
            <a:ext cx="1308230" cy="198912"/>
          </a:xfrm>
          <a:prstGeom prst="rect">
            <a:avLst/>
          </a:prstGeom>
          <a:solidFill>
            <a:srgbClr val="0070C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575180" y="3516048"/>
            <a:ext cx="1308230" cy="196366"/>
          </a:xfrm>
          <a:prstGeom prst="rect">
            <a:avLst/>
          </a:prstGeom>
          <a:solidFill>
            <a:srgbClr val="FFC00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75180" y="4017308"/>
            <a:ext cx="1308230" cy="196366"/>
          </a:xfrm>
          <a:prstGeom prst="rect">
            <a:avLst/>
          </a:prstGeom>
          <a:solidFill>
            <a:srgbClr val="FFC00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167939" y="1295182"/>
            <a:ext cx="696600" cy="186442"/>
          </a:xfrm>
          <a:prstGeom prst="rect">
            <a:avLst/>
          </a:prstGeom>
          <a:solidFill>
            <a:srgbClr val="0070C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86509" y="962117"/>
            <a:ext cx="696600" cy="186442"/>
          </a:xfrm>
          <a:prstGeom prst="rect">
            <a:avLst/>
          </a:prstGeom>
          <a:solidFill>
            <a:srgbClr val="FFC00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164713" y="960950"/>
            <a:ext cx="696600" cy="186442"/>
          </a:xfrm>
          <a:prstGeom prst="rect">
            <a:avLst/>
          </a:prstGeom>
          <a:solidFill>
            <a:srgbClr val="0070C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582543" y="4393901"/>
            <a:ext cx="1308230" cy="196366"/>
          </a:xfrm>
          <a:prstGeom prst="rect">
            <a:avLst/>
          </a:prstGeom>
          <a:solidFill>
            <a:srgbClr val="FFC00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75180" y="5324753"/>
            <a:ext cx="1308230" cy="196366"/>
          </a:xfrm>
          <a:prstGeom prst="rect">
            <a:avLst/>
          </a:prstGeom>
          <a:solidFill>
            <a:srgbClr val="FFC00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4180" y="1295182"/>
            <a:ext cx="265329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 smtClean="0">
                <a:solidFill>
                  <a:schemeClr val="tx1"/>
                </a:solidFill>
              </a:rPr>
              <a:t>complementarity</a:t>
            </a:r>
            <a:r>
              <a:rPr lang="sl-SI" dirty="0" smtClean="0">
                <a:solidFill>
                  <a:schemeClr val="tx1"/>
                </a:solidFill>
              </a:rPr>
              <a:t> is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   </a:t>
            </a:r>
            <a:r>
              <a:rPr lang="sl-SI" dirty="0" err="1" smtClean="0">
                <a:solidFill>
                  <a:schemeClr val="tx1"/>
                </a:solidFill>
              </a:rPr>
              <a:t>an</a:t>
            </a:r>
            <a:r>
              <a:rPr lang="sl-SI" dirty="0" smtClean="0">
                <a:solidFill>
                  <a:schemeClr val="tx1"/>
                </a:solidFill>
              </a:rPr>
              <a:t> absolute </a:t>
            </a:r>
            <a:r>
              <a:rPr lang="sl-SI" dirty="0" err="1" smtClean="0">
                <a:solidFill>
                  <a:schemeClr val="tx1"/>
                </a:solidFill>
              </a:rPr>
              <a:t>must</a:t>
            </a:r>
            <a:r>
              <a:rPr lang="sl-SI" dirty="0" smtClean="0">
                <a:solidFill>
                  <a:schemeClr val="tx1"/>
                </a:solidFill>
              </a:rPr>
              <a:t> in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   </a:t>
            </a:r>
            <a:r>
              <a:rPr lang="sl-SI" dirty="0" err="1" smtClean="0">
                <a:solidFill>
                  <a:schemeClr val="tx1"/>
                </a:solidFill>
              </a:rPr>
              <a:t>intensity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frontier</a:t>
            </a:r>
            <a:endParaRPr lang="sl-SI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 smtClean="0">
                <a:solidFill>
                  <a:schemeClr val="tx1"/>
                </a:solidFill>
              </a:rPr>
              <a:t>need</a:t>
            </a:r>
            <a:r>
              <a:rPr lang="sl-SI" dirty="0" smtClean="0">
                <a:solidFill>
                  <a:schemeClr val="tx1"/>
                </a:solidFill>
              </a:rPr>
              <a:t> to do some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   (re)</a:t>
            </a:r>
            <a:r>
              <a:rPr lang="sl-SI" dirty="0" err="1" smtClean="0">
                <a:solidFill>
                  <a:schemeClr val="tx1"/>
                </a:solidFill>
              </a:rPr>
              <a:t>analysis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of</a:t>
            </a:r>
            <a:r>
              <a:rPr lang="sl-SI" dirty="0" smtClean="0">
                <a:solidFill>
                  <a:schemeClr val="tx1"/>
                </a:solidFill>
              </a:rPr>
              <a:t> Belle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    data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 smtClean="0">
                <a:solidFill>
                  <a:schemeClr val="tx1"/>
                </a:solidFill>
              </a:rPr>
              <a:t>hardly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waiting</a:t>
            </a:r>
            <a:r>
              <a:rPr lang="sl-SI" dirty="0" smtClean="0">
                <a:solidFill>
                  <a:schemeClr val="tx1"/>
                </a:solidFill>
              </a:rPr>
              <a:t> to start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    </a:t>
            </a:r>
            <a:r>
              <a:rPr lang="sl-SI" dirty="0" err="1" smtClean="0">
                <a:solidFill>
                  <a:schemeClr val="tx1"/>
                </a:solidFill>
              </a:rPr>
              <a:t>datataking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with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    Belle II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497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7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err="1"/>
              <a:t>Beast</a:t>
            </a:r>
            <a:r>
              <a:rPr lang="sl-SI" sz="2400" dirty="0"/>
              <a:t> </a:t>
            </a:r>
            <a:r>
              <a:rPr lang="sl-SI" sz="2400" dirty="0" err="1"/>
              <a:t>phase</a:t>
            </a:r>
            <a:r>
              <a:rPr lang="sl-SI" sz="2400" dirty="0"/>
              <a:t> </a:t>
            </a:r>
            <a:r>
              <a:rPr lang="sl-SI" sz="2400" dirty="0" smtClean="0"/>
              <a:t>1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6173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52" y="2360920"/>
            <a:ext cx="5689748" cy="4014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761"/>
            <a:ext cx="5912847" cy="2624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814" y="65921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tx1"/>
                </a:solidFill>
              </a:rPr>
              <a:t>Beast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phase</a:t>
            </a:r>
            <a:r>
              <a:rPr lang="sl-SI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2847" y="1028551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tx1"/>
                </a:solidFill>
              </a:rPr>
              <a:t>backgrounds</a:t>
            </a:r>
            <a:r>
              <a:rPr lang="sl-SI" dirty="0" smtClean="0">
                <a:solidFill>
                  <a:schemeClr val="tx1"/>
                </a:solidFill>
              </a:rPr>
              <a:t> in ECL</a:t>
            </a:r>
          </a:p>
          <a:p>
            <a:r>
              <a:rPr lang="sl-SI" dirty="0" err="1" smtClean="0">
                <a:solidFill>
                  <a:schemeClr val="tx1"/>
                </a:solidFill>
              </a:rPr>
              <a:t>responding</a:t>
            </a:r>
            <a:r>
              <a:rPr lang="sl-SI" dirty="0" smtClean="0">
                <a:solidFill>
                  <a:schemeClr val="tx1"/>
                </a:solidFill>
              </a:rPr>
              <a:t> to </a:t>
            </a:r>
            <a:r>
              <a:rPr lang="sl-SI" dirty="0" err="1" smtClean="0">
                <a:solidFill>
                  <a:schemeClr val="tx1"/>
                </a:solidFill>
              </a:rPr>
              <a:t>colimator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err="1" smtClean="0">
                <a:solidFill>
                  <a:schemeClr val="tx1"/>
                </a:solidFill>
              </a:rPr>
              <a:t>settings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76731" y="268472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rgbClr val="0070C0"/>
                </a:solidFill>
              </a:rPr>
              <a:t>colimator</a:t>
            </a:r>
            <a:endParaRPr lang="sl-SI" dirty="0" smtClean="0">
              <a:solidFill>
                <a:srgbClr val="0070C0"/>
              </a:solidFill>
            </a:endParaRPr>
          </a:p>
          <a:p>
            <a:r>
              <a:rPr lang="sl-SI" dirty="0" err="1" smtClean="0">
                <a:solidFill>
                  <a:srgbClr val="0070C0"/>
                </a:solidFill>
              </a:rPr>
              <a:t>closing</a:t>
            </a:r>
            <a:endParaRPr lang="sl-SI" dirty="0" smtClean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74710" y="1286540"/>
            <a:ext cx="0" cy="903767"/>
          </a:xfrm>
          <a:prstGeom prst="straightConnector1">
            <a:avLst/>
          </a:prstGeom>
          <a:noFill/>
          <a:ln w="38100" cap="flat" cmpd="sng" algn="ctr">
            <a:solidFill>
              <a:srgbClr val="C898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2956423" y="1171035"/>
            <a:ext cx="0" cy="903767"/>
          </a:xfrm>
          <a:prstGeom prst="straightConnector1">
            <a:avLst/>
          </a:prstGeom>
          <a:noFill/>
          <a:ln w="38100" cap="flat" cmpd="sng" algn="ctr">
            <a:solidFill>
              <a:srgbClr val="C898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1810421" y="1158630"/>
            <a:ext cx="0" cy="903767"/>
          </a:xfrm>
          <a:prstGeom prst="straightConnector1">
            <a:avLst/>
          </a:prstGeom>
          <a:noFill/>
          <a:ln w="38100" cap="flat" cmpd="sng" algn="ctr">
            <a:solidFill>
              <a:srgbClr val="C898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3428785" y="1311030"/>
            <a:ext cx="0" cy="903767"/>
          </a:xfrm>
          <a:prstGeom prst="straightConnector1">
            <a:avLst/>
          </a:prstGeom>
          <a:noFill/>
          <a:ln w="38100" cap="flat" cmpd="sng" algn="ctr">
            <a:solidFill>
              <a:srgbClr val="C898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079133" y="664699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rgbClr val="C89800"/>
                </a:solidFill>
              </a:rPr>
              <a:t>background</a:t>
            </a:r>
            <a:endParaRPr lang="sl-SI" dirty="0" smtClean="0">
              <a:solidFill>
                <a:srgbClr val="C89800"/>
              </a:solidFill>
            </a:endParaRPr>
          </a:p>
          <a:p>
            <a:r>
              <a:rPr lang="sl-SI" dirty="0" err="1" smtClean="0">
                <a:solidFill>
                  <a:srgbClr val="C89800"/>
                </a:solidFill>
              </a:rPr>
              <a:t>drop</a:t>
            </a:r>
            <a:endParaRPr lang="sl-SI" dirty="0" smtClean="0">
              <a:solidFill>
                <a:srgbClr val="C898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5352" y="4542469"/>
            <a:ext cx="2467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tx1"/>
                </a:solidFill>
              </a:rPr>
              <a:t>Touschek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background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( </a:t>
            </a:r>
            <a:r>
              <a:rPr lang="sl-SI" dirty="0" smtClean="0">
                <a:solidFill>
                  <a:schemeClr val="tx1"/>
                </a:solidFill>
                <a:sym typeface="Symbol" panose="05050102010706020507" pitchFamily="18" charset="2"/>
              </a:rPr>
              <a:t> 1/</a:t>
            </a:r>
            <a:r>
              <a:rPr lang="sl-SI" dirty="0" err="1" smtClean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sl-SI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y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</a:p>
          <a:p>
            <a:r>
              <a:rPr lang="sl-SI" dirty="0" err="1" smtClean="0">
                <a:solidFill>
                  <a:schemeClr val="tx1"/>
                </a:solidFill>
              </a:rPr>
              <a:t>reason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for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lower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boost</a:t>
            </a:r>
            <a:endParaRPr lang="sl-SI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974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err="1" smtClean="0"/>
              <a:t>Semil</a:t>
            </a:r>
            <a:r>
              <a:rPr lang="sl-SI" sz="2400" dirty="0" smtClean="0"/>
              <a:t>. </a:t>
            </a:r>
            <a:r>
              <a:rPr lang="sl-SI" sz="2400" dirty="0" err="1" smtClean="0"/>
              <a:t>tagging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6173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311674" y="681048"/>
            <a:ext cx="69893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h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</a:rPr>
              <a:t>, 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charset="0"/>
              </a:rPr>
              <a:t>X</a:t>
            </a:r>
            <a:r>
              <a:rPr lang="sl-SI" sz="2400" i="1" baseline="-25000" dirty="0" smtClean="0">
                <a:solidFill>
                  <a:schemeClr val="tx1"/>
                </a:solidFill>
                <a:latin typeface="Copperplate Gothic Light" charset="0"/>
              </a:rPr>
              <a:t>c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</a:rPr>
              <a:t>tn,...</a:t>
            </a:r>
          </a:p>
          <a:p>
            <a:pPr>
              <a:defRPr/>
            </a:pPr>
            <a:endParaRPr lang="sl-SI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possible to reconstruct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events with </a:t>
            </a:r>
            <a:r>
              <a:rPr lang="sl-SI" sz="20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‘s;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fully (partially) reconstruct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B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tag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; </a:t>
            </a: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reconstruct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h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from B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sig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;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no additional energy in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EM calorim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.; </a:t>
            </a: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signal at E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ECL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~0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;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Partial reconstruction (semileptonic tagging):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tag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~1%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17" name="Picture 16" descr="taunu_even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09FF"/>
              </a:clrFrom>
              <a:clrTo>
                <a:srgbClr val="FE0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1192" y="411173"/>
            <a:ext cx="45212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17"/>
          <p:cNvSpPr/>
          <p:nvPr/>
        </p:nvSpPr>
        <p:spPr bwMode="auto">
          <a:xfrm>
            <a:off x="6880367" y="1577985"/>
            <a:ext cx="415925" cy="604838"/>
          </a:xfrm>
          <a:custGeom>
            <a:avLst/>
            <a:gdLst>
              <a:gd name="connsiteX0" fmla="*/ 53975 w 415925"/>
              <a:gd name="connsiteY0" fmla="*/ 604838 h 604838"/>
              <a:gd name="connsiteX1" fmla="*/ 6350 w 415925"/>
              <a:gd name="connsiteY1" fmla="*/ 471488 h 604838"/>
              <a:gd name="connsiteX2" fmla="*/ 15875 w 415925"/>
              <a:gd name="connsiteY2" fmla="*/ 328613 h 604838"/>
              <a:gd name="connsiteX3" fmla="*/ 73025 w 415925"/>
              <a:gd name="connsiteY3" fmla="*/ 195263 h 604838"/>
              <a:gd name="connsiteX4" fmla="*/ 187325 w 415925"/>
              <a:gd name="connsiteY4" fmla="*/ 90488 h 604838"/>
              <a:gd name="connsiteX5" fmla="*/ 315913 w 415925"/>
              <a:gd name="connsiteY5" fmla="*/ 19050 h 604838"/>
              <a:gd name="connsiteX6" fmla="*/ 415925 w 415925"/>
              <a:gd name="connsiteY6" fmla="*/ 0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925" h="604838">
                <a:moveTo>
                  <a:pt x="53975" y="604838"/>
                </a:moveTo>
                <a:cubicBezTo>
                  <a:pt x="33337" y="561182"/>
                  <a:pt x="12700" y="517526"/>
                  <a:pt x="6350" y="471488"/>
                </a:cubicBezTo>
                <a:cubicBezTo>
                  <a:pt x="0" y="425450"/>
                  <a:pt x="4763" y="374650"/>
                  <a:pt x="15875" y="328613"/>
                </a:cubicBezTo>
                <a:cubicBezTo>
                  <a:pt x="26987" y="282576"/>
                  <a:pt x="44450" y="234951"/>
                  <a:pt x="73025" y="195263"/>
                </a:cubicBezTo>
                <a:cubicBezTo>
                  <a:pt x="101600" y="155576"/>
                  <a:pt x="146844" y="119857"/>
                  <a:pt x="187325" y="90488"/>
                </a:cubicBezTo>
                <a:cubicBezTo>
                  <a:pt x="227806" y="61119"/>
                  <a:pt x="277813" y="34131"/>
                  <a:pt x="315913" y="19050"/>
                </a:cubicBezTo>
                <a:cubicBezTo>
                  <a:pt x="354013" y="3969"/>
                  <a:pt x="384969" y="1984"/>
                  <a:pt x="415925" y="0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6939105" y="1516073"/>
            <a:ext cx="252412" cy="671512"/>
          </a:xfrm>
          <a:custGeom>
            <a:avLst/>
            <a:gdLst>
              <a:gd name="connsiteX0" fmla="*/ 0 w 252412"/>
              <a:gd name="connsiteY0" fmla="*/ 671512 h 671512"/>
              <a:gd name="connsiteX1" fmla="*/ 19050 w 252412"/>
              <a:gd name="connsiteY1" fmla="*/ 476250 h 671512"/>
              <a:gd name="connsiteX2" fmla="*/ 80962 w 252412"/>
              <a:gd name="connsiteY2" fmla="*/ 295275 h 671512"/>
              <a:gd name="connsiteX3" fmla="*/ 157162 w 252412"/>
              <a:gd name="connsiteY3" fmla="*/ 128587 h 671512"/>
              <a:gd name="connsiteX4" fmla="*/ 252412 w 2524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12" h="671512">
                <a:moveTo>
                  <a:pt x="0" y="671512"/>
                </a:moveTo>
                <a:cubicBezTo>
                  <a:pt x="2778" y="605234"/>
                  <a:pt x="5556" y="538956"/>
                  <a:pt x="19050" y="476250"/>
                </a:cubicBezTo>
                <a:cubicBezTo>
                  <a:pt x="32544" y="413544"/>
                  <a:pt x="57943" y="353219"/>
                  <a:pt x="80962" y="295275"/>
                </a:cubicBezTo>
                <a:cubicBezTo>
                  <a:pt x="103981" y="237331"/>
                  <a:pt x="128587" y="177800"/>
                  <a:pt x="157162" y="128587"/>
                </a:cubicBezTo>
                <a:cubicBezTo>
                  <a:pt x="185737" y="79375"/>
                  <a:pt x="219074" y="39687"/>
                  <a:pt x="252412" y="0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6319980" y="2201873"/>
            <a:ext cx="609600" cy="371475"/>
          </a:xfrm>
          <a:custGeom>
            <a:avLst/>
            <a:gdLst>
              <a:gd name="connsiteX0" fmla="*/ 609600 w 609600"/>
              <a:gd name="connsiteY0" fmla="*/ 0 h 371475"/>
              <a:gd name="connsiteX1" fmla="*/ 419100 w 609600"/>
              <a:gd name="connsiteY1" fmla="*/ 52387 h 371475"/>
              <a:gd name="connsiteX2" fmla="*/ 238125 w 609600"/>
              <a:gd name="connsiteY2" fmla="*/ 152400 h 371475"/>
              <a:gd name="connsiteX3" fmla="*/ 71437 w 609600"/>
              <a:gd name="connsiteY3" fmla="*/ 280987 h 371475"/>
              <a:gd name="connsiteX4" fmla="*/ 0 w 609600"/>
              <a:gd name="connsiteY4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371475">
                <a:moveTo>
                  <a:pt x="609600" y="0"/>
                </a:moveTo>
                <a:cubicBezTo>
                  <a:pt x="545306" y="13493"/>
                  <a:pt x="481012" y="26987"/>
                  <a:pt x="419100" y="52387"/>
                </a:cubicBezTo>
                <a:cubicBezTo>
                  <a:pt x="357188" y="77787"/>
                  <a:pt x="296069" y="114300"/>
                  <a:pt x="238125" y="152400"/>
                </a:cubicBezTo>
                <a:cubicBezTo>
                  <a:pt x="180181" y="190500"/>
                  <a:pt x="111124" y="244475"/>
                  <a:pt x="71437" y="280987"/>
                </a:cubicBezTo>
                <a:cubicBezTo>
                  <a:pt x="31750" y="317499"/>
                  <a:pt x="15875" y="344487"/>
                  <a:pt x="0" y="371475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6939105" y="2201873"/>
            <a:ext cx="261937" cy="504825"/>
          </a:xfrm>
          <a:custGeom>
            <a:avLst/>
            <a:gdLst>
              <a:gd name="connsiteX0" fmla="*/ 0 w 261937"/>
              <a:gd name="connsiteY0" fmla="*/ 0 h 504825"/>
              <a:gd name="connsiteX1" fmla="*/ 52387 w 261937"/>
              <a:gd name="connsiteY1" fmla="*/ 90487 h 504825"/>
              <a:gd name="connsiteX2" fmla="*/ 176212 w 261937"/>
              <a:gd name="connsiteY2" fmla="*/ 304800 h 504825"/>
              <a:gd name="connsiteX3" fmla="*/ 223837 w 261937"/>
              <a:gd name="connsiteY3" fmla="*/ 414337 h 504825"/>
              <a:gd name="connsiteX4" fmla="*/ 261937 w 261937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937" h="504825">
                <a:moveTo>
                  <a:pt x="0" y="0"/>
                </a:moveTo>
                <a:lnTo>
                  <a:pt x="52387" y="90487"/>
                </a:lnTo>
                <a:cubicBezTo>
                  <a:pt x="81756" y="141287"/>
                  <a:pt x="147637" y="250825"/>
                  <a:pt x="176212" y="304800"/>
                </a:cubicBezTo>
                <a:cubicBezTo>
                  <a:pt x="204787" y="358775"/>
                  <a:pt x="209550" y="381000"/>
                  <a:pt x="223837" y="414337"/>
                </a:cubicBezTo>
                <a:cubicBezTo>
                  <a:pt x="238124" y="447674"/>
                  <a:pt x="250030" y="476249"/>
                  <a:pt x="261937" y="504825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6953392" y="2201873"/>
            <a:ext cx="695325" cy="85725"/>
          </a:xfrm>
          <a:custGeom>
            <a:avLst/>
            <a:gdLst>
              <a:gd name="connsiteX0" fmla="*/ 0 w 695325"/>
              <a:gd name="connsiteY0" fmla="*/ 0 h 85725"/>
              <a:gd name="connsiteX1" fmla="*/ 223838 w 695325"/>
              <a:gd name="connsiteY1" fmla="*/ 38100 h 85725"/>
              <a:gd name="connsiteX2" fmla="*/ 409575 w 695325"/>
              <a:gd name="connsiteY2" fmla="*/ 66675 h 85725"/>
              <a:gd name="connsiteX3" fmla="*/ 695325 w 695325"/>
              <a:gd name="connsiteY3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85725">
                <a:moveTo>
                  <a:pt x="0" y="0"/>
                </a:moveTo>
                <a:lnTo>
                  <a:pt x="223838" y="38100"/>
                </a:lnTo>
                <a:cubicBezTo>
                  <a:pt x="292100" y="49212"/>
                  <a:pt x="330994" y="58738"/>
                  <a:pt x="409575" y="66675"/>
                </a:cubicBezTo>
                <a:cubicBezTo>
                  <a:pt x="488156" y="74612"/>
                  <a:pt x="591740" y="80168"/>
                  <a:pt x="695325" y="8572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 rot="414898">
            <a:off x="7996380" y="2244735"/>
            <a:ext cx="285750" cy="571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414898">
            <a:off x="7988165" y="2301178"/>
            <a:ext cx="11508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rot="20346570">
            <a:off x="7724832" y="1828620"/>
            <a:ext cx="148646" cy="4893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17682373" flipV="1">
            <a:off x="6331098" y="3076857"/>
            <a:ext cx="280814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10800000">
            <a:off x="5000768" y="1611324"/>
            <a:ext cx="1928813" cy="581025"/>
          </a:xfrm>
          <a:prstGeom prst="line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Freeform 27"/>
          <p:cNvSpPr/>
          <p:nvPr/>
        </p:nvSpPr>
        <p:spPr bwMode="auto">
          <a:xfrm>
            <a:off x="6210442" y="2101861"/>
            <a:ext cx="695325" cy="100012"/>
          </a:xfrm>
          <a:custGeom>
            <a:avLst/>
            <a:gdLst>
              <a:gd name="connsiteX0" fmla="*/ 0 w 695325"/>
              <a:gd name="connsiteY0" fmla="*/ 100012 h 100012"/>
              <a:gd name="connsiteX1" fmla="*/ 133350 w 695325"/>
              <a:gd name="connsiteY1" fmla="*/ 33337 h 100012"/>
              <a:gd name="connsiteX2" fmla="*/ 271463 w 695325"/>
              <a:gd name="connsiteY2" fmla="*/ 4762 h 100012"/>
              <a:gd name="connsiteX3" fmla="*/ 404813 w 695325"/>
              <a:gd name="connsiteY3" fmla="*/ 4762 h 100012"/>
              <a:gd name="connsiteX4" fmla="*/ 519113 w 695325"/>
              <a:gd name="connsiteY4" fmla="*/ 14287 h 100012"/>
              <a:gd name="connsiteX5" fmla="*/ 642938 w 695325"/>
              <a:gd name="connsiteY5" fmla="*/ 57149 h 100012"/>
              <a:gd name="connsiteX6" fmla="*/ 695325 w 695325"/>
              <a:gd name="connsiteY6" fmla="*/ 8096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100012">
                <a:moveTo>
                  <a:pt x="0" y="100012"/>
                </a:moveTo>
                <a:cubicBezTo>
                  <a:pt x="44053" y="74612"/>
                  <a:pt x="88106" y="49212"/>
                  <a:pt x="133350" y="33337"/>
                </a:cubicBezTo>
                <a:cubicBezTo>
                  <a:pt x="178594" y="17462"/>
                  <a:pt x="226219" y="9524"/>
                  <a:pt x="271463" y="4762"/>
                </a:cubicBezTo>
                <a:cubicBezTo>
                  <a:pt x="316707" y="0"/>
                  <a:pt x="363538" y="3175"/>
                  <a:pt x="404813" y="4762"/>
                </a:cubicBezTo>
                <a:cubicBezTo>
                  <a:pt x="446088" y="6349"/>
                  <a:pt x="479425" y="5556"/>
                  <a:pt x="519113" y="14287"/>
                </a:cubicBezTo>
                <a:cubicBezTo>
                  <a:pt x="558801" y="23018"/>
                  <a:pt x="613569" y="46037"/>
                  <a:pt x="642938" y="57149"/>
                </a:cubicBezTo>
                <a:cubicBezTo>
                  <a:pt x="672307" y="68261"/>
                  <a:pt x="683816" y="74611"/>
                  <a:pt x="695325" y="80962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32467" y="838210"/>
            <a:ext cx="118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Missing E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(</a:t>
            </a:r>
            <a:r>
              <a:rPr lang="en-US" sz="2000" b="1" dirty="0" smtClean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006600"/>
                </a:solidFill>
              </a:rPr>
              <a:t>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0" name="Donut 29"/>
          <p:cNvSpPr/>
          <p:nvPr/>
        </p:nvSpPr>
        <p:spPr bwMode="auto">
          <a:xfrm>
            <a:off x="5637355" y="890598"/>
            <a:ext cx="2603500" cy="2649537"/>
          </a:xfrm>
          <a:prstGeom prst="donut">
            <a:avLst>
              <a:gd name="adj" fmla="val 11826"/>
            </a:avLst>
          </a:prstGeom>
          <a:solidFill>
            <a:srgbClr val="006600">
              <a:alpha val="40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4690" y="3117525"/>
            <a:ext cx="1072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B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sig</a:t>
            </a:r>
            <a:r>
              <a:rPr lang="en-US" sz="1600" dirty="0" smtClean="0">
                <a:solidFill>
                  <a:schemeClr val="tx1"/>
                </a:solidFill>
              </a:rPr>
              <a:t> → 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sz="1600" dirty="0" smtClean="0">
                <a:solidFill>
                  <a:schemeClr val="tx1"/>
                </a:solidFill>
              </a:rPr>
              <a:t>candidate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event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23076" y="222348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B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sig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99632" y="182490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33CC"/>
                </a:solidFill>
              </a:rPr>
              <a:t>B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tag</a:t>
            </a:r>
            <a:endParaRPr lang="sl-SI" dirty="0">
              <a:solidFill>
                <a:srgbClr val="0033CC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" y="4887685"/>
            <a:ext cx="4870924" cy="105283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956813" y="4791750"/>
            <a:ext cx="3089092" cy="1622931"/>
            <a:chOff x="5820058" y="3732400"/>
            <a:chExt cx="3089092" cy="1622931"/>
          </a:xfrm>
        </p:grpSpPr>
        <p:sp>
          <p:nvSpPr>
            <p:cNvPr id="36" name="TextBox 35"/>
            <p:cNvSpPr txBox="1"/>
            <p:nvPr/>
          </p:nvSpPr>
          <p:spPr>
            <a:xfrm>
              <a:off x="5820058" y="4394077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French Script MT" pitchFamily="66" charset="0"/>
                </a:rPr>
                <a:t>l</a:t>
              </a:r>
              <a:r>
                <a:rPr lang="en-US" baseline="30000" dirty="0">
                  <a:solidFill>
                    <a:schemeClr val="tx1"/>
                  </a:solidFill>
                  <a:sym typeface="Mathematica3"/>
                </a:rPr>
                <a:t>±</a:t>
              </a:r>
              <a:endParaRPr lang="sl-SI" dirty="0" smtClean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883477" y="3732400"/>
              <a:ext cx="3025673" cy="1622931"/>
              <a:chOff x="5883477" y="3732400"/>
              <a:chExt cx="3025673" cy="1622931"/>
            </a:xfrm>
          </p:grpSpPr>
          <p:cxnSp>
            <p:nvCxnSpPr>
              <p:cNvPr id="38" name="Straight Connector 37"/>
              <p:cNvCxnSpPr/>
              <p:nvPr/>
            </p:nvCxnSpPr>
            <p:spPr bwMode="auto">
              <a:xfrm rot="1314002" flipV="1">
                <a:off x="8031820" y="4195798"/>
                <a:ext cx="877330" cy="34598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alpha val="51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2114002" flipV="1">
                <a:off x="7013413" y="4210226"/>
                <a:ext cx="844378" cy="3418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H="1">
                <a:off x="6591033" y="4354750"/>
                <a:ext cx="386842" cy="68565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8228516" y="3971459"/>
                <a:ext cx="4956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chemeClr val="tx1"/>
                    </a:solidFill>
                  </a:rPr>
                  <a:t>sig</a:t>
                </a: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40551" y="4420662"/>
                <a:ext cx="5100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chemeClr val="tx1"/>
                    </a:solidFill>
                  </a:rPr>
                  <a:t>tag</a:t>
                </a: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 flipH="1" flipV="1">
                <a:off x="6452526" y="3848715"/>
                <a:ext cx="527598" cy="5060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>
                <a:off x="6180383" y="4368792"/>
                <a:ext cx="799742" cy="16775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5" name="TextBox 44"/>
              <p:cNvSpPr txBox="1"/>
              <p:nvPr/>
            </p:nvSpPr>
            <p:spPr>
              <a:xfrm>
                <a:off x="5883477" y="3732400"/>
                <a:ext cx="526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>
                    <a:solidFill>
                      <a:schemeClr val="tx1"/>
                    </a:solidFill>
                  </a:rPr>
                  <a:t>D*</a:t>
                </a:r>
                <a:r>
                  <a:rPr lang="sl-SI" baseline="30000" dirty="0" smtClean="0">
                    <a:solidFill>
                      <a:schemeClr val="tx1"/>
                    </a:solidFill>
                  </a:rPr>
                  <a:t>±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139620" y="4985999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>
                    <a:solidFill>
                      <a:schemeClr val="tx1"/>
                    </a:solidFill>
                    <a:latin typeface="Symbol" pitchFamily="18" charset="2"/>
                  </a:rPr>
                  <a:t>n</a:t>
                </a:r>
                <a:endParaRPr lang="sl-SI" dirty="0" smtClean="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224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79" y="646259"/>
            <a:ext cx="6363143" cy="4633019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>
                <a:latin typeface="BankGothic Lt BT" pitchFamily="34" charset="0"/>
              </a:rPr>
              <a:t/>
            </a:r>
            <a:br>
              <a:rPr lang="sl-SI" sz="2400" dirty="0" smtClean="0">
                <a:latin typeface="BankGothic Lt BT" pitchFamily="34" charset="0"/>
              </a:rPr>
            </a:br>
            <a:r>
              <a:rPr lang="sl-SI" sz="2400" dirty="0" smtClean="0">
                <a:latin typeface="BankGothic Lt BT" pitchFamily="34" charset="0"/>
              </a:rPr>
              <a:t>LFU/B </a:t>
            </a:r>
            <a:r>
              <a:rPr lang="sl-SI" sz="2400" dirty="0">
                <a:cs typeface="Arial"/>
              </a:rPr>
              <a:t>→</a:t>
            </a:r>
            <a:r>
              <a:rPr lang="sl-SI" sz="2400" dirty="0">
                <a:latin typeface="BankGothic Lt BT" pitchFamily="34" charset="0"/>
              </a:rPr>
              <a:t>K*</a:t>
            </a:r>
            <a:r>
              <a:rPr lang="sl-SI" sz="2400" dirty="0">
                <a:latin typeface="Freestyle Script" pitchFamily="66" charset="0"/>
                <a:sym typeface="Symbol"/>
              </a:rPr>
              <a:t> l </a:t>
            </a:r>
            <a:r>
              <a:rPr lang="sl-SI" sz="2400" dirty="0" err="1" smtClean="0">
                <a:latin typeface="Freestyle Script" pitchFamily="66" charset="0"/>
                <a:sym typeface="Symbol"/>
              </a:rPr>
              <a:t>l</a:t>
            </a:r>
            <a:r>
              <a:rPr lang="sl-SI" sz="2400" dirty="0" smtClean="0">
                <a:latin typeface="Freestyle Script" pitchFamily="66" charset="0"/>
                <a:sym typeface="Symbol"/>
              </a:rPr>
              <a:t/>
            </a:r>
            <a:br>
              <a:rPr lang="sl-SI" sz="2400" dirty="0" smtClean="0">
                <a:latin typeface="Freestyle Script" pitchFamily="66" charset="0"/>
                <a:sym typeface="Symbol"/>
              </a:rPr>
            </a:b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6173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TextBox 18"/>
          <p:cNvSpPr txBox="1">
            <a:spLocks noChangeArrowheads="1"/>
          </p:cNvSpPr>
          <p:nvPr/>
        </p:nvSpPr>
        <p:spPr bwMode="auto">
          <a:xfrm>
            <a:off x="338137" y="587871"/>
            <a:ext cx="698938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K*</a:t>
            </a:r>
            <a:r>
              <a:rPr lang="sl-SI" sz="2400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24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R(K*)=</a:t>
            </a: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N(</a:t>
            </a:r>
            <a:r>
              <a:rPr lang="en-US" sz="2000" i="1" dirty="0">
                <a:solidFill>
                  <a:schemeClr val="tx1"/>
                </a:solidFill>
                <a:latin typeface="BankGothic Lt BT" pitchFamily="34" charset="0"/>
              </a:rPr>
              <a:t>B</a:t>
            </a:r>
            <a:r>
              <a:rPr lang="en-US" sz="2000" i="1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000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2000" i="1" dirty="0">
                <a:solidFill>
                  <a:schemeClr val="tx1"/>
                </a:solidFill>
                <a:latin typeface="BankGothic Lt BT" pitchFamily="34" charset="0"/>
                <a:sym typeface="Symbol"/>
              </a:rPr>
              <a:t>K*</a:t>
            </a:r>
            <a:r>
              <a:rPr lang="sl-SI" sz="2000" i="1" dirty="0">
                <a:solidFill>
                  <a:schemeClr val="tx1"/>
                </a:solidFill>
                <a:latin typeface="Symbol" pitchFamily="18" charset="2"/>
                <a:sym typeface="Symbol"/>
              </a:rPr>
              <a:t>mm</a:t>
            </a:r>
            <a:r>
              <a:rPr lang="sl-SI" sz="2000" i="1" dirty="0" smtClean="0">
                <a:solidFill>
                  <a:schemeClr val="tx1"/>
                </a:solidFill>
                <a:sym typeface="Symbol"/>
              </a:rPr>
              <a:t>)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N(</a:t>
            </a:r>
            <a:r>
              <a:rPr lang="en-US" sz="2000" i="1" dirty="0" smtClean="0">
                <a:solidFill>
                  <a:schemeClr val="tx1"/>
                </a:solidFill>
                <a:latin typeface="BankGothic Lt BT" pitchFamily="34" charset="0"/>
              </a:rPr>
              <a:t>B</a:t>
            </a:r>
            <a:r>
              <a:rPr lang="en-US" sz="20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000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K*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ee)</a:t>
            </a:r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approximate stat.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uncertainty on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R(K*), </a:t>
            </a:r>
            <a:r>
              <a:rPr lang="sl-SI" sz="2000" dirty="0" err="1" smtClean="0">
                <a:solidFill>
                  <a:schemeClr val="tx1"/>
                </a:solidFill>
                <a:latin typeface="BankGothic Lt BT" pitchFamily="34" charset="0"/>
              </a:rPr>
              <a:t>very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  <a:latin typeface="BankGothic Lt BT" pitchFamily="34" charset="0"/>
              </a:rPr>
              <a:t>roughly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           Belle, 0.7 ab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           Belle II, 10 ab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50" name="Text Box 170"/>
          <p:cNvSpPr txBox="1">
            <a:spLocks noChangeArrowheads="1"/>
          </p:cNvSpPr>
          <p:nvPr/>
        </p:nvSpPr>
        <p:spPr bwMode="auto">
          <a:xfrm>
            <a:off x="57963" y="1082929"/>
            <a:ext cx="2292615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arXiv:1604.04042,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700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 flipH="1">
            <a:off x="362763" y="1989981"/>
            <a:ext cx="1536614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3411279" y="1943100"/>
            <a:ext cx="1126854" cy="1647825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520855" y="2132856"/>
            <a:ext cx="1126854" cy="1277094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82579" y="2132857"/>
            <a:ext cx="1174611" cy="1277094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422568" y="2543176"/>
            <a:ext cx="1126854" cy="409574"/>
          </a:xfrm>
          <a:prstGeom prst="rect">
            <a:avLst/>
          </a:prstGeom>
          <a:solidFill>
            <a:srgbClr val="66990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538132" y="2600326"/>
            <a:ext cx="1098287" cy="300038"/>
          </a:xfrm>
          <a:prstGeom prst="rect">
            <a:avLst/>
          </a:prstGeom>
          <a:solidFill>
            <a:srgbClr val="66990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182579" y="2600326"/>
            <a:ext cx="1174611" cy="352424"/>
          </a:xfrm>
          <a:prstGeom prst="rect">
            <a:avLst/>
          </a:prstGeom>
          <a:solidFill>
            <a:srgbClr val="66990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01686" y="3868181"/>
            <a:ext cx="738286" cy="363578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01686" y="4516351"/>
            <a:ext cx="718833" cy="350875"/>
          </a:xfrm>
          <a:prstGeom prst="rect">
            <a:avLst/>
          </a:prstGeom>
          <a:solidFill>
            <a:srgbClr val="66990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6068216" y="2782148"/>
            <a:ext cx="214313" cy="337295"/>
          </a:xfrm>
          <a:prstGeom prst="downArrow">
            <a:avLst/>
          </a:prstGeom>
          <a:solidFill>
            <a:srgbClr val="669900">
              <a:alpha val="32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0800000">
            <a:off x="6068216" y="2444517"/>
            <a:ext cx="214313" cy="337295"/>
          </a:xfrm>
          <a:prstGeom prst="downArrow">
            <a:avLst/>
          </a:prstGeom>
          <a:solidFill>
            <a:srgbClr val="669900">
              <a:alpha val="30000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630" y="2643961"/>
            <a:ext cx="298730" cy="1207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418630" y="2764690"/>
            <a:ext cx="298730" cy="121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926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21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>
                <a:latin typeface="BankGothic Lt BT" pitchFamily="34" charset="0"/>
              </a:rPr>
              <a:t/>
            </a:r>
            <a:br>
              <a:rPr lang="sl-SI" sz="2400" dirty="0" smtClean="0">
                <a:latin typeface="BankGothic Lt BT" pitchFamily="34" charset="0"/>
              </a:rPr>
            </a:br>
            <a:r>
              <a:rPr lang="sl-SI" sz="2400" dirty="0" smtClean="0">
                <a:latin typeface="BankGothic Lt BT" pitchFamily="34" charset="0"/>
              </a:rPr>
              <a:t>LFU </a:t>
            </a:r>
            <a:r>
              <a:rPr lang="sl-SI" sz="2400" dirty="0" err="1" smtClean="0">
                <a:latin typeface="BankGothic Lt BT" pitchFamily="34" charset="0"/>
              </a:rPr>
              <a:t>charm</a:t>
            </a:r>
            <a:r>
              <a:rPr lang="sl-SI" sz="2400" dirty="0" smtClean="0">
                <a:latin typeface="BankGothic Lt BT" pitchFamily="34" charset="0"/>
              </a:rPr>
              <a:t/>
            </a:r>
            <a:br>
              <a:rPr lang="sl-SI" sz="2400" dirty="0" smtClean="0">
                <a:latin typeface="BankGothic Lt BT" pitchFamily="34" charset="0"/>
              </a:rPr>
            </a:b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6173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0" y="744478"/>
            <a:ext cx="698938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Lucida Calligraphy" pitchFamily="66" charset="0"/>
                <a:sym typeface="Symbol"/>
              </a:rPr>
              <a:t>l</a:t>
            </a:r>
            <a:r>
              <a:rPr lang="sl-SI" sz="2400" b="1" i="1" dirty="0" smtClean="0">
                <a:solidFill>
                  <a:schemeClr val="tx1"/>
                </a:solidFill>
                <a:latin typeface="Lucida Calligraphy" pitchFamily="66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8" name="Text Box 170"/>
          <p:cNvSpPr txBox="1">
            <a:spLocks noChangeArrowheads="1"/>
          </p:cNvSpPr>
          <p:nvPr/>
        </p:nvSpPr>
        <p:spPr bwMode="auto">
          <a:xfrm>
            <a:off x="101324" y="4143240"/>
            <a:ext cx="2406746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JHEP09, 139 (2013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),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9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971549"/>
            <a:ext cx="5194300" cy="34772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67052" y="559812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(X)/X[%]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730" y="444884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[ab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]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9380" y="2697496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Br(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i="1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mn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9380" y="3085656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Br(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i="1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9380" y="190131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R</a:t>
            </a:r>
            <a:r>
              <a:rPr lang="sl-SI" baseline="30000" dirty="0">
                <a:solidFill>
                  <a:schemeClr val="tx1"/>
                </a:solidFill>
                <a:latin typeface="BankGothic Lt BT" pitchFamily="34" charset="0"/>
              </a:rPr>
              <a:t>Ds</a:t>
            </a:r>
            <a:r>
              <a:rPr lang="sl-SI" baseline="-25000" dirty="0">
                <a:solidFill>
                  <a:schemeClr val="tx1"/>
                </a:solidFill>
                <a:latin typeface="Symbol" pitchFamily="18" charset="2"/>
              </a:rPr>
              <a:t>t/m</a:t>
            </a:r>
            <a:endParaRPr lang="sl-SI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795851" y="2085979"/>
            <a:ext cx="319449" cy="37782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6629400" y="2697496"/>
            <a:ext cx="431824" cy="19924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6629400" y="3266077"/>
            <a:ext cx="378055" cy="37782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0" y="3266077"/>
            <a:ext cx="4139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R</a:t>
            </a:r>
            <a:r>
              <a:rPr lang="sl-SI" baseline="30000" dirty="0">
                <a:solidFill>
                  <a:schemeClr val="tx1"/>
                </a:solidFill>
                <a:latin typeface="BankGothic Lt BT" pitchFamily="34" charset="0"/>
              </a:rPr>
              <a:t>Ds</a:t>
            </a:r>
            <a:r>
              <a:rPr lang="sl-SI" baseline="-25000" dirty="0">
                <a:solidFill>
                  <a:schemeClr val="tx1"/>
                </a:solidFill>
                <a:latin typeface="Symbol" pitchFamily="18" charset="2"/>
              </a:rPr>
              <a:t>t/m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= 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Br(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i="1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 / 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Br(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i="1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mn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R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Ds</a:t>
            </a:r>
            <a:r>
              <a:rPr lang="sl-SI" baseline="-25000" dirty="0" smtClean="0">
                <a:solidFill>
                  <a:schemeClr val="tx1"/>
                </a:solidFill>
                <a:latin typeface="Symbol" pitchFamily="18" charset="2"/>
              </a:rPr>
              <a:t>t/m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=10.73 ± 0.69 ± 0.55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(R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Ds</a:t>
            </a:r>
            <a:r>
              <a:rPr lang="sl-SI" baseline="-25000" dirty="0" smtClean="0">
                <a:solidFill>
                  <a:schemeClr val="tx1"/>
                </a:solidFill>
                <a:latin typeface="Symbol" pitchFamily="18" charset="2"/>
              </a:rPr>
              <a:t>t/m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r>
              <a:rPr lang="sl-SI" baseline="-25000" dirty="0" smtClean="0">
                <a:solidFill>
                  <a:schemeClr val="tx1"/>
                </a:solidFill>
                <a:latin typeface="BankGothic Lt BT" pitchFamily="34" charset="0"/>
              </a:rPr>
              <a:t>SM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= 9.762 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±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0.031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7800" y="5510768"/>
            <a:ext cx="466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n.b.: 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(R(D*))/R(D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*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 ~4% @20 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6" name="Text Box 170"/>
          <p:cNvSpPr txBox="1">
            <a:spLocks noChangeArrowheads="1"/>
          </p:cNvSpPr>
          <p:nvPr/>
        </p:nvSpPr>
        <p:spPr bwMode="auto">
          <a:xfrm>
            <a:off x="4481520" y="1323828"/>
            <a:ext cx="3741730" cy="2308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B.G.,, K, Trabelsi, P.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Urquijo, BE LLE2-NOTE- PH-2015-002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951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35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In</a:t>
            </a:r>
            <a:r>
              <a:rPr lang="sl-SI" sz="2400" dirty="0" smtClean="0"/>
              <a:t>clusive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6173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0534" y="615112"/>
            <a:ext cx="39955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s(+d)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endParaRPr lang="sl-SI" sz="1400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1400" dirty="0">
              <a:solidFill>
                <a:schemeClr val="tx1"/>
              </a:solidFill>
              <a:latin typeface="+mn-lt"/>
            </a:endParaRP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experimental challenge: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huge bkg;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only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reconstructed in the signal side</a:t>
            </a:r>
          </a:p>
          <a:p>
            <a:endParaRPr lang="sl-SI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93" descr="bsgamma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103" y="542273"/>
            <a:ext cx="2848741" cy="287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425540" y="615112"/>
            <a:ext cx="1806919" cy="1046440"/>
            <a:chOff x="5053913" y="4201297"/>
            <a:chExt cx="1806919" cy="104644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053913" y="4238368"/>
              <a:ext cx="395416" cy="197708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053914" y="4646141"/>
              <a:ext cx="444843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082746" y="4860326"/>
              <a:ext cx="444843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5070389" y="5020963"/>
              <a:ext cx="395416" cy="197708"/>
            </a:xfrm>
            <a:prstGeom prst="rect">
              <a:avLst/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47038" y="4201297"/>
              <a:ext cx="121379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Copperplate Gothic Light" panose="020E0507020206020404" pitchFamily="34" charset="0"/>
                </a:rPr>
                <a:t>continuum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r>
                <a:rPr lang="en-US" sz="1600" baseline="30000" dirty="0" smtClean="0">
                  <a:solidFill>
                    <a:schemeClr val="tx1"/>
                  </a:solidFill>
                </a:rPr>
                <a:t>0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  <a:sym typeface="Symbol"/>
                </a:rPr>
                <a:t> </a:t>
              </a:r>
              <a:r>
                <a:rPr lang="en-US" sz="1600" dirty="0" smtClean="0">
                  <a:solidFill>
                    <a:schemeClr val="tx1"/>
                  </a:solidFill>
                  <a:latin typeface="Symbol" pitchFamily="18" charset="2"/>
                </a:rPr>
                <a:t>gg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  <a:latin typeface="Symbol" pitchFamily="18" charset="2"/>
                </a:rPr>
                <a:t>h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  <a:sym typeface="Symbol"/>
                </a:rPr>
                <a:t> </a:t>
              </a:r>
              <a:r>
                <a:rPr lang="en-US" sz="1600" dirty="0" smtClean="0">
                  <a:solidFill>
                    <a:schemeClr val="tx1"/>
                  </a:solidFill>
                  <a:latin typeface="Symbol" pitchFamily="18" charset="2"/>
                </a:rPr>
                <a:t>gg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  <a:latin typeface="Copperplate Gothic Light" panose="020E0507020206020404" pitchFamily="34" charset="0"/>
                </a:rPr>
                <a:t>b </a:t>
              </a:r>
              <a:r>
                <a:rPr lang="en-US" sz="1600" dirty="0" smtClean="0">
                  <a:solidFill>
                    <a:schemeClr val="tx1"/>
                  </a:solidFill>
                  <a:latin typeface="Copperplate Gothic Light" panose="020E0507020206020404" pitchFamily="34" charset="0"/>
                  <a:sym typeface="Symbol"/>
                </a:rPr>
                <a:t> </a:t>
              </a:r>
              <a:r>
                <a:rPr lang="en-US" sz="1600" dirty="0" smtClean="0">
                  <a:solidFill>
                    <a:schemeClr val="tx1"/>
                  </a:solidFill>
                  <a:latin typeface="Copperplate Gothic Light" panose="020E0507020206020404" pitchFamily="34" charset="0"/>
                </a:rPr>
                <a:t>s</a:t>
              </a:r>
              <a:r>
                <a:rPr lang="en-US" sz="1600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21896" y="2965639"/>
            <a:ext cx="2685351" cy="230832"/>
          </a:xfrm>
          <a:prstGeom prst="rect">
            <a:avLst/>
          </a:prstGeom>
          <a:solidFill>
            <a:srgbClr val="003300">
              <a:alpha val="41000"/>
            </a:srgbClr>
          </a:solidFill>
        </p:spPr>
        <p:txBody>
          <a:bodyPr wrap="none" rtlCol="0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Belle, PRL103, 241801, (2008), 605 fb</a:t>
            </a:r>
            <a:r>
              <a:rPr lang="sl-SI" sz="9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  <a:endParaRPr lang="en-US" sz="9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815" y="2734807"/>
            <a:ext cx="2966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en-US" sz="2400" baseline="30000" dirty="0" smtClean="0">
                <a:solidFill>
                  <a:schemeClr val="tx1"/>
                </a:solidFill>
              </a:rPr>
              <a:t>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1.26 </a:t>
            </a:r>
            <a:r>
              <a:rPr lang="en-US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GeV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&lt; E &lt; 2.20 </a:t>
            </a:r>
            <a:r>
              <a:rPr lang="en-US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GeV</a:t>
            </a:r>
            <a:endParaRPr lang="en-US" sz="1600" baseline="-25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314002" flipV="1">
            <a:off x="2133012" y="2217306"/>
            <a:ext cx="877330" cy="345989"/>
          </a:xfrm>
          <a:prstGeom prst="line">
            <a:avLst/>
          </a:prstGeom>
          <a:noFill/>
          <a:ln w="19050" cap="flat" cmpd="sng" algn="ctr">
            <a:solidFill>
              <a:schemeClr val="tx1">
                <a:alpha val="51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2114002" flipV="1">
            <a:off x="1114605" y="2231734"/>
            <a:ext cx="844378" cy="341869"/>
          </a:xfrm>
          <a:prstGeom prst="line">
            <a:avLst/>
          </a:prstGeom>
          <a:noFill/>
          <a:ln w="190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6714002" flipH="1" flipV="1">
            <a:off x="3043486" y="1900544"/>
            <a:ext cx="679626" cy="4201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314002">
            <a:off x="3039142" y="2560777"/>
            <a:ext cx="679622" cy="148281"/>
          </a:xfrm>
          <a:prstGeom prst="line">
            <a:avLst/>
          </a:prstGeom>
          <a:noFill/>
          <a:ln w="19050" cap="flat" cmpd="sng" algn="ctr">
            <a:solidFill>
              <a:schemeClr val="tx1">
                <a:alpha val="49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92225" y="2376258"/>
            <a:ext cx="386842" cy="68565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451726" y="2162244"/>
            <a:ext cx="622619" cy="292021"/>
          </a:xfrm>
          <a:prstGeom prst="line">
            <a:avLst/>
          </a:prstGeom>
          <a:noFill/>
          <a:ln w="19050" cap="flat" cmpd="sng" algn="ctr">
            <a:solidFill>
              <a:schemeClr val="tx1">
                <a:alpha val="49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2114002" flipV="1">
            <a:off x="389484" y="2277522"/>
            <a:ext cx="605482" cy="432487"/>
          </a:xfrm>
          <a:prstGeom prst="line">
            <a:avLst/>
          </a:prstGeom>
          <a:noFill/>
          <a:ln w="19050" cap="flat" cmpd="sng" algn="ctr">
            <a:solidFill>
              <a:schemeClr val="tx1">
                <a:alpha val="49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329708" y="1992967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1600" baseline="-25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sig</a:t>
            </a:r>
            <a:endParaRPr lang="en-US" sz="1600" baseline="-25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1743" y="2442170"/>
            <a:ext cx="592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1600" baseline="-25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tag</a:t>
            </a:r>
            <a:endParaRPr lang="en-US" sz="1600" baseline="-25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5240" y="1901931"/>
            <a:ext cx="48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endParaRPr lang="en-US" baseline="-250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26971" y="2396253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X</a:t>
            </a:r>
            <a:r>
              <a:rPr lang="en-US" sz="1600" baseline="-25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endParaRPr lang="en-US" sz="1600" baseline="-25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521210"/>
              </p:ext>
            </p:extLst>
          </p:nvPr>
        </p:nvGraphicFramePr>
        <p:xfrm>
          <a:off x="84071" y="3196472"/>
          <a:ext cx="61483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41" name="Equation" r:id="rId6" imgW="3377880" imgH="253800" progId="Equation.3">
                  <p:embed/>
                </p:oleObj>
              </mc:Choice>
              <mc:Fallback>
                <p:oleObj name="Equation" r:id="rId6" imgW="3377880" imgH="2538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1" y="3196472"/>
                        <a:ext cx="6148388" cy="463550"/>
                      </a:xfrm>
                      <a:prstGeom prst="rect">
                        <a:avLst/>
                      </a:prstGeom>
                      <a:solidFill>
                        <a:srgbClr val="669900">
                          <a:alpha val="38823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1459" y="3761509"/>
            <a:ext cx="4994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different method: hadronic tagging (= full </a:t>
            </a:r>
            <a:endParaRPr lang="sl-SI" sz="1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reconstruction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of </a:t>
            </a:r>
            <a:r>
              <a:rPr lang="sl-SI" sz="1400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1400" i="1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tag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);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reduction of system.uncertainty on the account </a:t>
            </a:r>
          </a:p>
          <a:p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of lower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efficiency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(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sz="1400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had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~ 0.5%);</a:t>
            </a:r>
            <a:endParaRPr lang="sl-SI" sz="1400" dirty="0"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grpSp>
        <p:nvGrpSpPr>
          <p:cNvPr id="34" name="Group 33"/>
          <p:cNvGrpSpPr/>
          <p:nvPr/>
        </p:nvGrpSpPr>
        <p:grpSpPr>
          <a:xfrm>
            <a:off x="175496" y="4774590"/>
            <a:ext cx="4105591" cy="1626143"/>
            <a:chOff x="5820058" y="3729188"/>
            <a:chExt cx="4105591" cy="1626143"/>
          </a:xfrm>
        </p:grpSpPr>
        <p:sp>
          <p:nvSpPr>
            <p:cNvPr id="35" name="TextBox 34"/>
            <p:cNvSpPr txBox="1"/>
            <p:nvPr/>
          </p:nvSpPr>
          <p:spPr>
            <a:xfrm>
              <a:off x="5820058" y="43940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endParaRPr lang="sl-SI" dirty="0" smtClean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011106" y="3729188"/>
              <a:ext cx="3914543" cy="1626143"/>
              <a:chOff x="6011106" y="3729188"/>
              <a:chExt cx="3914543" cy="1626143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rot="1314002" flipV="1">
                <a:off x="8031820" y="4195798"/>
                <a:ext cx="877330" cy="34598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alpha val="51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2114002" flipV="1">
                <a:off x="7013413" y="4210226"/>
                <a:ext cx="844378" cy="3418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6714002" flipH="1" flipV="1">
                <a:off x="8942294" y="3879036"/>
                <a:ext cx="679626" cy="42012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1314002">
                <a:off x="8937950" y="4539269"/>
                <a:ext cx="679622" cy="14828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alpha val="49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6591033" y="4354750"/>
                <a:ext cx="386842" cy="68565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8228516" y="3971459"/>
                <a:ext cx="4956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chemeClr val="tx1"/>
                    </a:solidFill>
                  </a:rPr>
                  <a:t>sig</a:t>
                </a: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40551" y="4420662"/>
                <a:ext cx="5100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chemeClr val="tx1"/>
                    </a:solidFill>
                  </a:rPr>
                  <a:t>tag</a:t>
                </a: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444048" y="3880423"/>
                <a:ext cx="481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Symbol" pitchFamily="18" charset="2"/>
                  </a:rPr>
                  <a:t>g</a:t>
                </a:r>
                <a:endParaRPr lang="en-US" baseline="-25000" dirty="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425779" y="4374745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en-US" sz="1600" baseline="-25000" dirty="0" err="1" smtClean="0">
                    <a:solidFill>
                      <a:schemeClr val="tx1"/>
                    </a:solidFill>
                  </a:rPr>
                  <a:t>s</a:t>
                </a: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 bwMode="auto">
              <a:xfrm flipH="1" flipV="1">
                <a:off x="6452526" y="3848715"/>
                <a:ext cx="527598" cy="5060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flipH="1">
                <a:off x="6180383" y="4368792"/>
                <a:ext cx="799742" cy="16775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6011106" y="3729188"/>
                <a:ext cx="3385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>
                    <a:solidFill>
                      <a:schemeClr val="tx1"/>
                    </a:solidFill>
                  </a:rPr>
                  <a:t>K</a:t>
                </a:r>
              </a:p>
              <a:p>
                <a:r>
                  <a:rPr lang="sl-SI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39620" y="498599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>
                    <a:solidFill>
                      <a:schemeClr val="tx1"/>
                    </a:solidFill>
                    <a:latin typeface="Symbol" pitchFamily="18" charset="2"/>
                  </a:rPr>
                  <a:t>p</a:t>
                </a:r>
                <a:endParaRPr lang="sl-SI" dirty="0" smtClean="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</p:grp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3588463"/>
            <a:ext cx="3105929" cy="296399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777746" y="5591931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5%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3229900" y="6319352"/>
            <a:ext cx="3971365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K. Trabelsi, P. Urquijo,, Belle2-note-ph-2015-002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9449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51" grpId="0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" y="3611118"/>
            <a:ext cx="3160502" cy="2933551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In</a:t>
            </a:r>
            <a:r>
              <a:rPr lang="sl-SI" sz="2400" dirty="0" smtClean="0"/>
              <a:t>clusive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6342" y="472334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sl-SI" sz="1400" dirty="0" smtClean="0">
              <a:solidFill>
                <a:schemeClr val="tx1"/>
              </a:solidFill>
              <a:latin typeface="+mn-lt"/>
            </a:endParaRPr>
          </a:p>
          <a:p>
            <a:endParaRPr lang="sl-SI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01116" y="858171"/>
            <a:ext cx="8159606" cy="19697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within SM:  </a:t>
            </a: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Br(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→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 / Br(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B → s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=(3.8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  <a:cs typeface="Arial"/>
              </a:rPr>
              <a:t>±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0.5)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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10</a:t>
            </a:r>
            <a:r>
              <a:rPr lang="sl-SI" sz="14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-2</a:t>
            </a:r>
            <a:endParaRPr lang="sl-SI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(ratio can be used to determine |V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td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/V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ts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|)</a:t>
            </a:r>
            <a:endParaRPr lang="sl-SI" i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Br(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sz="1400" dirty="0">
                <a:solidFill>
                  <a:schemeClr val="tx1"/>
                </a:solidFill>
                <a:latin typeface="Calibri"/>
              </a:rPr>
              <a:t>→</a:t>
            </a:r>
            <a:r>
              <a:rPr lang="sl-SI" dirty="0">
                <a:solidFill>
                  <a:schemeClr val="tx1"/>
                </a:solidFill>
                <a:latin typeface="Calibri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= 3.4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10</a:t>
            </a:r>
            <a:r>
              <a:rPr lang="sl-SI" sz="14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-4</a:t>
            </a:r>
            <a:endParaRPr lang="sl-SI" sz="1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Br(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B →</a:t>
            </a:r>
            <a:r>
              <a:rPr lang="sl-SI" dirty="0">
                <a:solidFill>
                  <a:schemeClr val="tx1"/>
                </a:solidFill>
                <a:latin typeface="Calibri"/>
              </a:rPr>
              <a:t>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should be measured with an accuracy of          ~2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10</a:t>
            </a:r>
            <a:r>
              <a:rPr lang="sl-SI" sz="14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-6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endParaRPr lang="sl-SI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sum of exclusive modes:       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(Br(d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i="1" dirty="0">
                <a:solidFill>
                  <a:schemeClr val="tx1"/>
                </a:solidFill>
              </a:rPr>
              <a:t>)) = 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Arial"/>
              </a:rPr>
              <a:t>±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Arial"/>
              </a:rPr>
              <a:t>±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1)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10</a:t>
            </a:r>
            <a:r>
              <a:rPr lang="sl-SI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-7  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low X</a:t>
            </a:r>
            <a:r>
              <a:rPr lang="sl-SI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mass region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                                             s</a:t>
            </a:r>
            <a:r>
              <a:rPr lang="sl-SI" i="1" dirty="0" smtClean="0">
                <a:solidFill>
                  <a:schemeClr val="tx1"/>
                </a:solidFill>
              </a:rPr>
              <a:t>(Br(d</a:t>
            </a:r>
            <a:r>
              <a:rPr lang="sl-SI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sl-SI" i="1" dirty="0">
                <a:solidFill>
                  <a:schemeClr val="tx1"/>
                </a:solidFill>
              </a:rPr>
              <a:t>)) = 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Arial"/>
              </a:rPr>
              <a:t>±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20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Arial"/>
              </a:rPr>
              <a:t>±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22)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10</a:t>
            </a:r>
            <a:r>
              <a:rPr lang="sl-SI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-7  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high 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X</a:t>
            </a:r>
            <a:r>
              <a:rPr lang="sl-SI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 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mass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region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8" name="Text Box 170"/>
          <p:cNvSpPr txBox="1">
            <a:spLocks noChangeArrowheads="1"/>
          </p:cNvSpPr>
          <p:nvPr/>
        </p:nvSpPr>
        <p:spPr bwMode="auto">
          <a:xfrm>
            <a:off x="5280752" y="912616"/>
            <a:ext cx="3082622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accent4"/>
                </a:solidFill>
                <a:latin typeface="Copperplate Gothic Light" panose="020E0507020206020404" pitchFamily="34" charset="0"/>
              </a:rPr>
              <a:t>T. Hurth et al., Nucl.Phys. B704, 56 </a:t>
            </a:r>
            <a:r>
              <a:rPr lang="sl-SI" sz="900" dirty="0">
                <a:solidFill>
                  <a:schemeClr val="accent4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900" dirty="0" smtClean="0">
                <a:solidFill>
                  <a:schemeClr val="accent4"/>
                </a:solidFill>
                <a:latin typeface="Copperplate Gothic Light" panose="020E0507020206020404" pitchFamily="34" charset="0"/>
              </a:rPr>
              <a:t>2005)</a:t>
            </a:r>
            <a:endParaRPr lang="sl-SI" sz="900" dirty="0">
              <a:solidFill>
                <a:schemeClr val="accent4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0" name="Text Box 170"/>
          <p:cNvSpPr txBox="1">
            <a:spLocks noChangeArrowheads="1"/>
          </p:cNvSpPr>
          <p:nvPr/>
        </p:nvSpPr>
        <p:spPr bwMode="auto">
          <a:xfrm>
            <a:off x="212505" y="2516228"/>
            <a:ext cx="2696993" cy="230832"/>
          </a:xfrm>
          <a:prstGeom prst="rect">
            <a:avLst/>
          </a:prstGeom>
          <a:solidFill>
            <a:srgbClr val="003300">
              <a:alpha val="3882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accent4"/>
                </a:solidFill>
                <a:latin typeface="Copperplate Gothic Light" panose="020E0507020206020404" pitchFamily="34" charset="0"/>
              </a:rPr>
              <a:t>BaBar, PRD82,  051101 (2010), 0.4ab-1</a:t>
            </a:r>
            <a:endParaRPr lang="en-US" sz="900" dirty="0">
              <a:solidFill>
                <a:schemeClr val="accent4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58081" y="2775336"/>
            <a:ext cx="3609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accent4"/>
                </a:solidFill>
                <a:latin typeface="Copperplate Gothic Light" panose="020E0507020206020404" pitchFamily="34" charset="0"/>
              </a:rPr>
              <a:t>significant improvement necessary </a:t>
            </a:r>
            <a:endParaRPr lang="sl-SI" sz="1400" dirty="0">
              <a:solidFill>
                <a:schemeClr val="accent4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342" y="2755777"/>
            <a:ext cx="2767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largest syst. uncertainty: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→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 </a:t>
            </a:r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600" dirty="0" smtClean="0">
                <a:solidFill>
                  <a:schemeClr val="tx1"/>
                </a:solidFill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bkg.;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missing (&gt;= 5 body) modes;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2772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30111" y="3202856"/>
            <a:ext cx="3623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Belle/Belle </a:t>
            </a: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2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full simulation: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65" y="3618784"/>
            <a:ext cx="2264928" cy="1935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6" y="3659810"/>
            <a:ext cx="2629659" cy="18531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37479" y="440170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Belle </a:t>
            </a:r>
            <a:r>
              <a:rPr lang="sl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5408" y="5704609"/>
            <a:ext cx="309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B</a:t>
            </a:r>
            <a:r>
              <a:rPr lang="sl-SI" baseline="30000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0</a:t>
            </a:r>
            <a:r>
              <a:rPr lang="sl-SI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>
                <a:solidFill>
                  <a:srgbClr val="FF0000"/>
                </a:solidFill>
                <a:latin typeface="Copperplate Gothic Light" panose="020E0507020206020404" pitchFamily="34" charset="0"/>
                <a:sym typeface="Symbol"/>
              </a:rPr>
              <a:t>K*(K</a:t>
            </a:r>
            <a:r>
              <a:rPr lang="sl-SI" dirty="0">
                <a:solidFill>
                  <a:srgbClr val="FF0000"/>
                </a:solidFill>
                <a:latin typeface="Symbol" pitchFamily="18" charset="2"/>
                <a:sym typeface="Symbol"/>
              </a:rPr>
              <a:t>p</a:t>
            </a:r>
            <a:r>
              <a:rPr lang="sl-SI" dirty="0">
                <a:solidFill>
                  <a:srgbClr val="FF0000"/>
                </a:solidFill>
                <a:latin typeface="Copperplate Gothic Light" panose="020E0507020206020404" pitchFamily="34" charset="0"/>
                <a:sym typeface="Symbol"/>
              </a:rPr>
              <a:t>)</a:t>
            </a:r>
            <a:r>
              <a:rPr lang="sl-SI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r(pp)g</a:t>
            </a:r>
            <a:r>
              <a:rPr lang="sl-SI" dirty="0"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sl-SI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E= E</a:t>
            </a:r>
            <a:r>
              <a:rPr lang="sl-SI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* -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</a:t>
            </a:r>
            <a:r>
              <a:rPr lang="sl-SI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beam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9400" y="5221142"/>
            <a:ext cx="588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15%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278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2" grpId="0"/>
      <p:bldP spid="12" grpId="0"/>
      <p:bldP spid="15" grpId="0"/>
      <p:bldP spid="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40" y="3405358"/>
            <a:ext cx="2836782" cy="2961934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In</a:t>
            </a:r>
            <a:r>
              <a:rPr lang="sl-SI" sz="2400" dirty="0" smtClean="0"/>
              <a:t>clusive</a:t>
            </a:r>
            <a:endParaRPr lang="en-US" sz="2400" dirty="0" smtClean="0"/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0" y="514005"/>
            <a:ext cx="3422732" cy="400109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→ s</a:t>
            </a:r>
            <a:r>
              <a:rPr lang="sl-SI" sz="24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 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direct CPV</a:t>
            </a:r>
            <a:endParaRPr lang="sl-SI" sz="2000" b="1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 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Semi-inclusive, sum of many 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exclusive states:</a:t>
            </a:r>
            <a:endParaRPr lang="sl-SI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Symbol" pitchFamily="18" charset="2"/>
              <a:buChar char=" "/>
              <a:defRPr/>
            </a:pPr>
            <a:r>
              <a:rPr lang="sl-SI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all flavor specific final </a:t>
            </a:r>
          </a:p>
          <a:p>
            <a:pPr>
              <a:buFont typeface="Symbol" pitchFamily="18" charset="2"/>
              <a:buChar char=" "/>
              <a:defRPr/>
            </a:pP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states;   </a:t>
            </a:r>
          </a:p>
          <a:p>
            <a:pPr>
              <a:defRPr/>
            </a:pPr>
            <a:endParaRPr lang="sl-SI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&lt;D&gt;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 average dilution due to </a:t>
            </a: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flavour mistag,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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:  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difference between </a:t>
            </a: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flavour mistag for </a:t>
            </a: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b and b, &lt;&lt; 1</a:t>
            </a:r>
          </a:p>
          <a:p>
            <a:pPr>
              <a:defRPr/>
            </a:pP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</a:t>
            </a:r>
            <a:r>
              <a:rPr lang="sl-SI" sz="1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det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  detector induced </a:t>
            </a: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asymmetry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422731" y="1265880"/>
            <a:ext cx="5640201" cy="2132354"/>
            <a:chOff x="2955072" y="3369381"/>
            <a:chExt cx="6014031" cy="2378276"/>
          </a:xfrm>
        </p:grpSpPr>
        <p:pic>
          <p:nvPicPr>
            <p:cNvPr id="80" name="Picture 79" descr="b2sgamma_Acp_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5072" y="3369381"/>
              <a:ext cx="6014031" cy="2378276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3730171" y="3672114"/>
              <a:ext cx="9509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2000" dirty="0" smtClean="0">
                  <a:solidFill>
                    <a:schemeClr val="tx1"/>
                  </a:solidFill>
                </a:rPr>
                <a:t>b</a:t>
              </a:r>
              <a:r>
                <a:rPr lang="sl-SI" sz="2000" dirty="0" smtClean="0">
                  <a:solidFill>
                    <a:schemeClr val="tx1"/>
                  </a:solidFill>
                  <a:latin typeface="Calibri"/>
                </a:rPr>
                <a:t> →</a:t>
              </a:r>
              <a:r>
                <a:rPr lang="sl-SI" sz="2000" dirty="0" smtClean="0">
                  <a:solidFill>
                    <a:schemeClr val="tx1"/>
                  </a:solidFill>
                </a:rPr>
                <a:t> s</a:t>
              </a:r>
              <a:r>
                <a:rPr lang="sl-SI" sz="2000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sl-SI" sz="2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654800" y="3650342"/>
              <a:ext cx="9509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2000" dirty="0" smtClean="0">
                  <a:solidFill>
                    <a:schemeClr val="tx1"/>
                  </a:solidFill>
                </a:rPr>
                <a:t>b</a:t>
              </a:r>
              <a:r>
                <a:rPr lang="sl-SI" sz="2000" dirty="0" smtClean="0">
                  <a:solidFill>
                    <a:schemeClr val="tx1"/>
                  </a:solidFill>
                  <a:latin typeface="Calibri"/>
                </a:rPr>
                <a:t> →</a:t>
              </a:r>
              <a:r>
                <a:rPr lang="sl-SI" sz="2000" dirty="0" smtClean="0">
                  <a:solidFill>
                    <a:schemeClr val="tx1"/>
                  </a:solidFill>
                </a:rPr>
                <a:t> s</a:t>
              </a:r>
              <a:r>
                <a:rPr lang="sl-SI" sz="2000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sl-SI" sz="2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>
              <a:off x="6763657" y="3715657"/>
              <a:ext cx="11611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7191829" y="3737428"/>
              <a:ext cx="11611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5588000" y="3599543"/>
              <a:ext cx="3018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94862"/>
              </p:ext>
            </p:extLst>
          </p:nvPr>
        </p:nvGraphicFramePr>
        <p:xfrm>
          <a:off x="5661900" y="622917"/>
          <a:ext cx="3061411" cy="74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13" name="Equation" r:id="rId7" imgW="1866600" imgH="457200" progId="Equation.3">
                  <p:embed/>
                </p:oleObj>
              </mc:Choice>
              <mc:Fallback>
                <p:oleObj name="Equation" r:id="rId7" imgW="1866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900" y="622917"/>
                        <a:ext cx="3061411" cy="7497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170"/>
          <p:cNvSpPr txBox="1">
            <a:spLocks noChangeArrowheads="1"/>
          </p:cNvSpPr>
          <p:nvPr/>
        </p:nvSpPr>
        <p:spPr bwMode="auto">
          <a:xfrm>
            <a:off x="2928732" y="877661"/>
            <a:ext cx="2637260" cy="230832"/>
          </a:xfrm>
          <a:prstGeom prst="rect">
            <a:avLst/>
          </a:prstGeom>
          <a:solidFill>
            <a:srgbClr val="003300">
              <a:alpha val="40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aBar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PRL101, 171804(2008)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350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fb</a:t>
            </a:r>
            <a:r>
              <a:rPr lang="en-US" sz="9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  <a:endParaRPr lang="en-US" sz="9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1070721" y="3837620"/>
            <a:ext cx="11611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801944"/>
              </p:ext>
            </p:extLst>
          </p:nvPr>
        </p:nvGraphicFramePr>
        <p:xfrm>
          <a:off x="79973" y="4515101"/>
          <a:ext cx="2133292" cy="38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14" name="Equation" r:id="rId9" imgW="1257120" imgH="228600" progId="Equation.3">
                  <p:embed/>
                </p:oleObj>
              </mc:Choice>
              <mc:Fallback>
                <p:oleObj name="Equation" r:id="rId9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3" y="4515101"/>
                        <a:ext cx="2133292" cy="387602"/>
                      </a:xfrm>
                      <a:prstGeom prst="rect">
                        <a:avLst/>
                      </a:prstGeom>
                      <a:solidFill>
                        <a:srgbClr val="009900">
                          <a:alpha val="50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170"/>
          <p:cNvSpPr txBox="1">
            <a:spLocks noChangeArrowheads="1"/>
          </p:cNvSpPr>
          <p:nvPr/>
        </p:nvSpPr>
        <p:spPr bwMode="auto">
          <a:xfrm>
            <a:off x="2210109" y="4515099"/>
            <a:ext cx="1134734" cy="276999"/>
          </a:xfrm>
          <a:prstGeom prst="rect">
            <a:avLst/>
          </a:prstGeom>
          <a:solidFill>
            <a:srgbClr val="003300">
              <a:alpha val="3882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HFAG, 2014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972" y="4943801"/>
            <a:ext cx="317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SM: A</a:t>
            </a:r>
            <a:r>
              <a:rPr lang="sl-SI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CP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~ 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(0.44±</a:t>
            </a:r>
            <a:r>
              <a:rPr lang="sl-SI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0.24</a:t>
            </a:r>
            <a:r>
              <a:rPr lang="sl-SI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0.14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)%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94" name="Text Box 170"/>
          <p:cNvSpPr txBox="1">
            <a:spLocks noChangeArrowheads="1"/>
          </p:cNvSpPr>
          <p:nvPr/>
        </p:nvSpPr>
        <p:spPr bwMode="auto">
          <a:xfrm>
            <a:off x="87890" y="5313133"/>
            <a:ext cx="2840842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T. Hurth et al., Nucl.Phys. B704, 56 (2005)</a:t>
            </a:r>
            <a:endParaRPr lang="en-GB" sz="9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172027"/>
              </p:ext>
            </p:extLst>
          </p:nvPr>
        </p:nvGraphicFramePr>
        <p:xfrm>
          <a:off x="3221504" y="3060598"/>
          <a:ext cx="2051716" cy="44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15" name="Equation" r:id="rId11" imgW="1473120" imgH="317160" progId="Equation.3">
                  <p:embed/>
                </p:oleObj>
              </mc:Choice>
              <mc:Fallback>
                <p:oleObj name="Equation" r:id="rId11" imgW="1473120" imgH="3171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504" y="3060598"/>
                        <a:ext cx="2051716" cy="44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2772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98306" y="5477172"/>
            <a:ext cx="76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5x10</a:t>
            </a:r>
            <a:r>
              <a:rPr lang="sl-SI" sz="14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-3</a:t>
            </a:r>
            <a:endParaRPr lang="sl-SI" sz="14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505575" y="4682663"/>
            <a:ext cx="2295525" cy="1052513"/>
          </a:xfrm>
          <a:custGeom>
            <a:avLst/>
            <a:gdLst>
              <a:gd name="connsiteX0" fmla="*/ 0 w 2295525"/>
              <a:gd name="connsiteY0" fmla="*/ 0 h 1052513"/>
              <a:gd name="connsiteX1" fmla="*/ 257175 w 2295525"/>
              <a:gd name="connsiteY1" fmla="*/ 157163 h 1052513"/>
              <a:gd name="connsiteX2" fmla="*/ 619125 w 2295525"/>
              <a:gd name="connsiteY2" fmla="*/ 390525 h 1052513"/>
              <a:gd name="connsiteX3" fmla="*/ 1076325 w 2295525"/>
              <a:gd name="connsiteY3" fmla="*/ 652463 h 1052513"/>
              <a:gd name="connsiteX4" fmla="*/ 1381125 w 2295525"/>
              <a:gd name="connsiteY4" fmla="*/ 804863 h 1052513"/>
              <a:gd name="connsiteX5" fmla="*/ 1628775 w 2295525"/>
              <a:gd name="connsiteY5" fmla="*/ 900113 h 1052513"/>
              <a:gd name="connsiteX6" fmla="*/ 1924050 w 2295525"/>
              <a:gd name="connsiteY6" fmla="*/ 990600 h 1052513"/>
              <a:gd name="connsiteX7" fmla="*/ 2157413 w 2295525"/>
              <a:gd name="connsiteY7" fmla="*/ 1038225 h 1052513"/>
              <a:gd name="connsiteX8" fmla="*/ 2295525 w 2295525"/>
              <a:gd name="connsiteY8" fmla="*/ 1052513 h 10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5525" h="1052513">
                <a:moveTo>
                  <a:pt x="0" y="0"/>
                </a:moveTo>
                <a:cubicBezTo>
                  <a:pt x="76994" y="46038"/>
                  <a:pt x="153988" y="92076"/>
                  <a:pt x="257175" y="157163"/>
                </a:cubicBezTo>
                <a:cubicBezTo>
                  <a:pt x="360362" y="222250"/>
                  <a:pt x="482600" y="307975"/>
                  <a:pt x="619125" y="390525"/>
                </a:cubicBezTo>
                <a:cubicBezTo>
                  <a:pt x="755650" y="473075"/>
                  <a:pt x="949325" y="583407"/>
                  <a:pt x="1076325" y="652463"/>
                </a:cubicBezTo>
                <a:cubicBezTo>
                  <a:pt x="1203325" y="721519"/>
                  <a:pt x="1289050" y="763588"/>
                  <a:pt x="1381125" y="804863"/>
                </a:cubicBezTo>
                <a:cubicBezTo>
                  <a:pt x="1473200" y="846138"/>
                  <a:pt x="1538288" y="869157"/>
                  <a:pt x="1628775" y="900113"/>
                </a:cubicBezTo>
                <a:cubicBezTo>
                  <a:pt x="1719263" y="931069"/>
                  <a:pt x="1835944" y="967581"/>
                  <a:pt x="1924050" y="990600"/>
                </a:cubicBezTo>
                <a:cubicBezTo>
                  <a:pt x="2012156" y="1013619"/>
                  <a:pt x="2095500" y="1027906"/>
                  <a:pt x="2157413" y="1038225"/>
                </a:cubicBezTo>
                <a:cubicBezTo>
                  <a:pt x="2219326" y="1048544"/>
                  <a:pt x="2257425" y="1050528"/>
                  <a:pt x="2295525" y="1052513"/>
                </a:cubicBezTo>
              </a:path>
            </a:pathLst>
          </a:cu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3314081" y="3476625"/>
            <a:ext cx="292875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l-SI" sz="1400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A</a:t>
            </a:r>
            <a:r>
              <a:rPr lang="sl-SI" sz="1400" i="1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det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: careful study of </a:t>
            </a:r>
            <a:endParaRPr lang="sl-SI" sz="1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K/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asymmetries in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400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p,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sl-SI" i="1" baseline="-25000" dirty="0">
                <a:solidFill>
                  <a:schemeClr val="tx1"/>
                </a:solidFill>
              </a:rPr>
              <a:t>lab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) </a:t>
            </a:r>
            <a:endParaRPr lang="sl-SI" sz="1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using </a:t>
            </a:r>
            <a:r>
              <a:rPr lang="sl-SI" sz="1400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decays or inclusive </a:t>
            </a:r>
          </a:p>
          <a:p>
            <a:pPr>
              <a:defRPr/>
            </a:pP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tracks from fragmentation;</a:t>
            </a:r>
          </a:p>
          <a:p>
            <a:pPr>
              <a:defRPr/>
            </a:pP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lots of work on system., </a:t>
            </a:r>
            <a:endParaRPr lang="sl-SI" sz="1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few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10</a:t>
            </a:r>
            <a:r>
              <a:rPr lang="sl-SI" sz="14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-3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</a:p>
          <a:p>
            <a:pPr>
              <a:defRPr/>
            </a:pP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exp. sensitivity</a:t>
            </a:r>
          </a:p>
          <a:p>
            <a:endParaRPr lang="sl-SI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690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4" grpId="0" animBg="1"/>
      <p:bldP spid="24" grpId="0"/>
      <p:bldP spid="4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Neutrals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04414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532596"/>
            <a:ext cx="50752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DCPV puzzle:</a:t>
            </a:r>
          </a:p>
          <a:p>
            <a:r>
              <a:rPr lang="en-US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tree+penguin</a:t>
            </a:r>
            <a:r>
              <a:rPr lang="en-US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processes, </a:t>
            </a:r>
            <a:r>
              <a:rPr lang="en-US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+(0)</a:t>
            </a:r>
            <a:r>
              <a:rPr lang="en-US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→K</a:t>
            </a:r>
            <a:r>
              <a:rPr lang="sl-SI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baseline="30000" dirty="0" smtClean="0">
                <a:solidFill>
                  <a:schemeClr val="tx1"/>
                </a:solidFill>
                <a:latin typeface="Symbol" pitchFamily="18" charset="2"/>
              </a:rPr>
              <a:t>0(-)</a:t>
            </a:r>
            <a:endParaRPr lang="en-US" baseline="30000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Char char=" "/>
            </a:pP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  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i="1" dirty="0" err="1" smtClean="0">
                <a:solidFill>
                  <a:schemeClr val="tx1"/>
                </a:solidFill>
              </a:rPr>
              <a:t>A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K</a:t>
            </a:r>
            <a:r>
              <a:rPr lang="en-US" i="1" baseline="-25000" dirty="0" err="1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i="1" dirty="0">
                <a:solidFill>
                  <a:schemeClr val="tx1"/>
                </a:solidFill>
              </a:rPr>
              <a:t>= </a:t>
            </a:r>
            <a:r>
              <a:rPr lang="en-US" i="1" dirty="0" smtClean="0">
                <a:solidFill>
                  <a:schemeClr val="tx1"/>
                </a:solidFill>
              </a:rPr>
              <a:t>A(</a:t>
            </a:r>
            <a:r>
              <a:rPr lang="en-US" i="1" dirty="0" err="1" smtClean="0">
                <a:solidFill>
                  <a:schemeClr val="tx1"/>
                </a:solidFill>
              </a:rPr>
              <a:t>K</a:t>
            </a:r>
            <a:r>
              <a:rPr lang="en-US" i="1" baseline="30000" dirty="0" err="1" smtClean="0">
                <a:solidFill>
                  <a:schemeClr val="tx1"/>
                </a:solidFill>
              </a:rPr>
              <a:t>+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)- A(</a:t>
            </a:r>
            <a:r>
              <a:rPr lang="en-US" i="1" dirty="0" err="1" smtClean="0">
                <a:solidFill>
                  <a:schemeClr val="tx1"/>
                </a:solidFill>
              </a:rPr>
              <a:t>K</a:t>
            </a:r>
            <a:r>
              <a:rPr lang="en-US" i="1" baseline="30000" dirty="0" err="1" smtClean="0">
                <a:solidFill>
                  <a:schemeClr val="tx1"/>
                </a:solidFill>
              </a:rPr>
              <a:t>+</a:t>
            </a:r>
            <a:r>
              <a:rPr lang="en-US" i="1" dirty="0" err="1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i="1" baseline="30000" dirty="0" smtClean="0">
                <a:solidFill>
                  <a:schemeClr val="tx1"/>
                </a:solidFill>
              </a:rPr>
              <a:t>0</a:t>
            </a:r>
            <a:r>
              <a:rPr lang="en-US" i="1" dirty="0">
                <a:solidFill>
                  <a:schemeClr val="tx1"/>
                </a:solidFill>
              </a:rPr>
              <a:t>)= </a:t>
            </a:r>
            <a:r>
              <a:rPr lang="en-US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0.147±0.028</a:t>
            </a:r>
            <a:endParaRPr lang="en-US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4" name="Picture 23" descr="K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4977" y="684213"/>
            <a:ext cx="3467398" cy="158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170"/>
          <p:cNvSpPr txBox="1">
            <a:spLocks noChangeArrowheads="1"/>
          </p:cNvSpPr>
          <p:nvPr/>
        </p:nvSpPr>
        <p:spPr bwMode="auto">
          <a:xfrm>
            <a:off x="242238" y="1408021"/>
            <a:ext cx="2662908" cy="230832"/>
          </a:xfrm>
          <a:prstGeom prst="rect">
            <a:avLst/>
          </a:prstGeom>
          <a:solidFill>
            <a:srgbClr val="003300">
              <a:alpha val="3882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Belle, Nature 452, 332 (2008), 480 fb</a:t>
            </a:r>
            <a:r>
              <a:rPr lang="sl-SI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endParaRPr lang="en-US" sz="9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6764215" y="1137138"/>
            <a:ext cx="168812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6377354" y="457200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16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→K</a:t>
            </a:r>
            <a:r>
              <a:rPr lang="sl-SI" sz="16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1600" baseline="300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endParaRPr lang="sl-SI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8242710" y="240140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M</a:t>
            </a:r>
            <a:r>
              <a:rPr lang="sl-SI" i="1" baseline="-25000" dirty="0" smtClean="0">
                <a:solidFill>
                  <a:schemeClr val="tx1"/>
                </a:solidFill>
              </a:rPr>
              <a:t>bc</a:t>
            </a:r>
            <a:endParaRPr lang="sl-SI" i="1" baseline="-25000" dirty="0">
              <a:solidFill>
                <a:schemeClr val="tx1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" y="1915742"/>
            <a:ext cx="5578912" cy="1172256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42238" y="1746465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</a:rPr>
              <a:t>I</a:t>
            </a:r>
            <a:r>
              <a:rPr lang="sl-SI" sz="1600" i="1" baseline="-25000" dirty="0">
                <a:solidFill>
                  <a:schemeClr val="tx1"/>
                </a:solidFill>
              </a:rPr>
              <a:t>K</a:t>
            </a:r>
            <a:r>
              <a:rPr lang="sl-SI" sz="1600" i="1" baseline="-25000" dirty="0" smtClean="0">
                <a:solidFill>
                  <a:schemeClr val="tx1"/>
                </a:solidFill>
                <a:latin typeface="Symbol" panose="05050102010706020507" pitchFamily="18" charset="2"/>
              </a:rPr>
              <a:t>p </a:t>
            </a:r>
            <a:r>
              <a:rPr lang="sl-SI" sz="1600" i="1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B </a:t>
            </a:r>
            <a:r>
              <a:rPr lang="sl-SI" sz="1600" i="1" dirty="0" smtClean="0">
                <a:solidFill>
                  <a:schemeClr val="tx1"/>
                </a:solidFill>
              </a:rPr>
              <a:t>(B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0</a:t>
            </a:r>
            <a:r>
              <a:rPr lang="sl-SI" sz="1600" i="1" dirty="0" smtClean="0">
                <a:solidFill>
                  <a:schemeClr val="tx1"/>
                </a:solidFill>
              </a:rPr>
              <a:t> </a:t>
            </a:r>
            <a:r>
              <a:rPr lang="sl-SI" sz="1600" i="1" dirty="0" smtClean="0">
                <a:solidFill>
                  <a:schemeClr val="tx1"/>
                </a:solidFill>
                <a:latin typeface="Calibri"/>
                <a:cs typeface="Calibri"/>
              </a:rPr>
              <a:t>→ </a:t>
            </a:r>
            <a:r>
              <a:rPr lang="sl-SI" sz="1600" i="1" dirty="0" smtClean="0">
                <a:solidFill>
                  <a:schemeClr val="tx1"/>
                </a:solidFill>
              </a:rPr>
              <a:t>K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 </a:t>
            </a:r>
            <a:r>
              <a:rPr lang="sl-SI" sz="1600" i="1" baseline="30000" dirty="0" smtClean="0">
                <a:solidFill>
                  <a:schemeClr val="tx1"/>
                </a:solidFill>
              </a:rPr>
              <a:t>-</a:t>
            </a:r>
            <a:r>
              <a:rPr lang="sl-SI" sz="1600" i="1" dirty="0" smtClean="0">
                <a:solidFill>
                  <a:schemeClr val="tx1"/>
                </a:solidFill>
              </a:rPr>
              <a:t>)</a:t>
            </a:r>
            <a:endParaRPr lang="sl-SI" sz="1600" i="1" dirty="0">
              <a:solidFill>
                <a:schemeClr val="tx1"/>
              </a:solidFill>
            </a:endParaRPr>
          </a:p>
        </p:txBody>
      </p:sp>
      <p:sp>
        <p:nvSpPr>
          <p:cNvPr id="20" name="Text Box 170"/>
          <p:cNvSpPr txBox="1">
            <a:spLocks noChangeArrowheads="1"/>
          </p:cNvSpPr>
          <p:nvPr/>
        </p:nvSpPr>
        <p:spPr bwMode="auto">
          <a:xfrm>
            <a:off x="242238" y="2903332"/>
            <a:ext cx="2823209" cy="369332"/>
          </a:xfrm>
          <a:prstGeom prst="rect">
            <a:avLst/>
          </a:prstGeom>
          <a:solidFill>
            <a:srgbClr val="003300">
              <a:alpha val="40392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M. </a:t>
            </a:r>
            <a:r>
              <a:rPr lang="en-US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Gronau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  PLB627, 82 (2005); </a:t>
            </a:r>
          </a:p>
          <a:p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D. Atwood, A. </a:t>
            </a:r>
            <a:r>
              <a:rPr lang="en-US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Soni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 PRD58, 036005 (1998)</a:t>
            </a:r>
            <a:endParaRPr lang="en-US" sz="9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1" y="3315558"/>
            <a:ext cx="4051677" cy="2825512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 bwMode="auto">
          <a:xfrm flipH="1" flipV="1">
            <a:off x="2329711" y="3587415"/>
            <a:ext cx="1" cy="2090059"/>
          </a:xfrm>
          <a:prstGeom prst="line">
            <a:avLst/>
          </a:prstGeom>
          <a:noFill/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 flipV="1">
            <a:off x="2198932" y="3571469"/>
            <a:ext cx="1" cy="2090059"/>
          </a:xfrm>
          <a:prstGeom prst="line">
            <a:avLst/>
          </a:prstGeom>
          <a:noFill/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832977" y="4823373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rgbClr val="008000"/>
                </a:solidFill>
                <a:latin typeface="Copperplate Gothic Light" panose="020E0507020206020404" pitchFamily="34" charset="0"/>
              </a:rPr>
              <a:t>Belle 2 </a:t>
            </a:r>
            <a:r>
              <a:rPr lang="sl-SI" sz="1400" i="1" dirty="0" smtClean="0">
                <a:solidFill>
                  <a:srgbClr val="008000"/>
                </a:solidFill>
                <a:latin typeface="Copperplate Gothic Light" panose="020E0507020206020404" pitchFamily="34" charset="0"/>
              </a:rPr>
              <a:t>K</a:t>
            </a:r>
            <a:r>
              <a:rPr lang="sl-SI" sz="1400" i="1" baseline="30000" dirty="0" smtClean="0">
                <a:solidFill>
                  <a:srgbClr val="008000"/>
                </a:solidFill>
                <a:latin typeface="Copperplate Gothic Light" panose="020E0507020206020404" pitchFamily="34" charset="0"/>
              </a:rPr>
              <a:t>0</a:t>
            </a:r>
            <a:r>
              <a:rPr lang="sl-SI" sz="1400" i="1" dirty="0" smtClean="0">
                <a:solidFill>
                  <a:srgbClr val="008000"/>
                </a:solidFill>
                <a:latin typeface="Symbol" panose="05050102010706020507" pitchFamily="18" charset="2"/>
              </a:rPr>
              <a:t>p</a:t>
            </a:r>
            <a:r>
              <a:rPr lang="sl-SI" sz="1400" i="1" baseline="30000" dirty="0" smtClean="0">
                <a:solidFill>
                  <a:srgbClr val="008000"/>
                </a:solidFill>
              </a:rPr>
              <a:t>0</a:t>
            </a:r>
            <a:r>
              <a:rPr lang="sl-SI" sz="14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sl-SI" sz="1400" dirty="0" smtClean="0">
                <a:solidFill>
                  <a:srgbClr val="008000"/>
                </a:solidFill>
                <a:latin typeface="Copperplate Gothic Light" panose="020E0507020206020404" pitchFamily="34" charset="0"/>
              </a:rPr>
              <a:t>50 ab</a:t>
            </a:r>
            <a:r>
              <a:rPr lang="sl-SI" sz="1400" baseline="30000" dirty="0" smtClean="0">
                <a:solidFill>
                  <a:srgbClr val="008000"/>
                </a:solidFill>
                <a:latin typeface="Copperplate Gothic Light" panose="020E0507020206020404" pitchFamily="34" charset="0"/>
              </a:rPr>
              <a:t>-1</a:t>
            </a:r>
            <a:endParaRPr lang="sl-SI" sz="1400" baseline="30000" dirty="0">
              <a:solidFill>
                <a:srgbClr val="0080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198932" y="3612470"/>
            <a:ext cx="130779" cy="2049058"/>
          </a:xfrm>
          <a:prstGeom prst="rect">
            <a:avLst/>
          </a:prstGeom>
          <a:solidFill>
            <a:srgbClr val="006600">
              <a:alpha val="30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82176" y="4497852"/>
            <a:ext cx="1851410" cy="75739"/>
          </a:xfrm>
          <a:prstGeom prst="rect">
            <a:avLst/>
          </a:prstGeom>
          <a:solidFill>
            <a:srgbClr val="006600">
              <a:alpha val="30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46" y="2556782"/>
            <a:ext cx="3105091" cy="220516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36" y="4509599"/>
            <a:ext cx="2968402" cy="207372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7146032" y="2949975"/>
            <a:ext cx="133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(A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CP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(K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14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+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))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24757" y="4900317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(A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CP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(K</a:t>
            </a:r>
            <a:r>
              <a:rPr lang="sl-SI" sz="14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14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+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))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5" name="Text Box 27"/>
          <p:cNvSpPr txBox="1">
            <a:spLocks noChangeArrowheads="1"/>
          </p:cNvSpPr>
          <p:nvPr/>
        </p:nvSpPr>
        <p:spPr bwMode="auto">
          <a:xfrm>
            <a:off x="344029" y="6090199"/>
            <a:ext cx="3971365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K. Trabelsi, P. Urquijo,, Belle2-note-ph-2015-002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04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0" grpId="0" animBg="1"/>
      <p:bldP spid="76" grpId="0"/>
      <p:bldP spid="78" grpId="0" animBg="1"/>
      <p:bldP spid="80" grpId="0" animBg="1"/>
      <p:bldP spid="83" grpId="0"/>
      <p:bldP spid="84" grpId="0"/>
      <p:bldP spid="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en-US" sz="2000" dirty="0">
                <a:latin typeface="BankGothic Lt BT" panose="020B0607020203060204"/>
              </a:rPr>
              <a:t>Summary (Belle perspective</a:t>
            </a:r>
            <a:r>
              <a:rPr lang="en-US" sz="2000" dirty="0" smtClean="0">
                <a:latin typeface="BankGothic Lt BT" panose="020B0607020203060204"/>
              </a:rPr>
              <a:t>)</a:t>
            </a:r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6467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1114" y="-301337"/>
            <a:ext cx="3838575" cy="6400800"/>
          </a:xfrm>
          <a:prstGeom prst="rect">
            <a:avLst/>
          </a:prstGeom>
        </p:spPr>
      </p:pic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10428" y="6367460"/>
            <a:ext cx="3942752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K. Trabelsi, P. Urquijo, Belle2-note-ph-2015-002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14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Status</a:t>
            </a:r>
            <a:endParaRPr lang="en-US" sz="2400" dirty="0" smtClean="0">
              <a:latin typeface="BankGothic Lt BT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1693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47" y="1365287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514005"/>
            <a:ext cx="3357009" cy="89255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BankGothic Lt BT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BankGothic Lt BT" pitchFamily="34" charset="0"/>
              </a:rPr>
              <a:t>Accelerator</a:t>
            </a:r>
            <a:endParaRPr lang="en-US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ankGothic Lt BT" pitchFamily="34" charset="0"/>
              </a:rPr>
              <a:t>        “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SuperKEK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B”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5554594" y="2732332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5554594" y="2732332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8881994" y="2732332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6662669" y="2732332"/>
            <a:ext cx="1111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5554594" y="3384794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6555547" y="1511544"/>
            <a:ext cx="275894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Super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KEKB:</a:t>
            </a: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en-US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(HER):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7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.0 </a:t>
            </a:r>
            <a:r>
              <a:rPr lang="en-US" sz="2000" dirty="0" err="1" smtClean="0">
                <a:solidFill>
                  <a:schemeClr val="tx1"/>
                </a:solidFill>
                <a:latin typeface="BankGothic Lt BT" pitchFamily="34" charset="0"/>
              </a:rPr>
              <a:t>GeV</a:t>
            </a:r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en-US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+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(LER):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.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ankGothic Lt BT" pitchFamily="34" charset="0"/>
              </a:rPr>
              <a:t>GeV</a:t>
            </a:r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en-US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CMS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=M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en-US" sz="2000" i="1" dirty="0" smtClean="0">
                <a:solidFill>
                  <a:schemeClr val="tx1"/>
                </a:solidFill>
              </a:rPr>
              <a:t>(4S)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c</a:t>
            </a:r>
            <a:r>
              <a:rPr lang="en-US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(→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BB)</a:t>
            </a:r>
          </a:p>
          <a:p>
            <a:pPr>
              <a:defRPr/>
            </a:pP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[</a:t>
            </a: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M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sl-SI" sz="1600" i="1" dirty="0" smtClean="0">
                <a:solidFill>
                  <a:schemeClr val="tx1"/>
                </a:solidFill>
              </a:rPr>
              <a:t>1</a:t>
            </a:r>
            <a:r>
              <a:rPr lang="en-US" sz="1600" i="1" dirty="0" smtClean="0">
                <a:solidFill>
                  <a:schemeClr val="tx1"/>
                </a:solidFill>
              </a:rPr>
              <a:t>S</a:t>
            </a:r>
            <a:r>
              <a:rPr lang="en-US" sz="1600" i="1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c</a:t>
            </a:r>
            <a:r>
              <a:rPr lang="en-US" sz="1600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sz="1600" baseline="30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M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sl-SI" sz="1600" i="1" dirty="0" smtClean="0">
                <a:solidFill>
                  <a:schemeClr val="tx1"/>
                </a:solidFill>
              </a:rPr>
              <a:t>6</a:t>
            </a:r>
            <a:r>
              <a:rPr lang="en-US" sz="1600" i="1" dirty="0" smtClean="0">
                <a:solidFill>
                  <a:schemeClr val="tx1"/>
                </a:solidFill>
              </a:rPr>
              <a:t>S</a:t>
            </a:r>
            <a:r>
              <a:rPr lang="en-US" sz="1600" i="1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c</a:t>
            </a:r>
            <a:r>
              <a:rPr lang="en-US" sz="1600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sz="1600" dirty="0" smtClean="0">
                <a:solidFill>
                  <a:schemeClr val="tx1"/>
                </a:solidFill>
                <a:latin typeface="BankGothic Lt BT" pitchFamily="34" charset="0"/>
              </a:rPr>
              <a:t>]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i="1" dirty="0" err="1" smtClean="0">
                <a:solidFill>
                  <a:schemeClr val="tx1"/>
                </a:solidFill>
                <a:latin typeface="Arial Narrow" pitchFamily="34" charset="0"/>
              </a:rPr>
              <a:t>d</a:t>
            </a:r>
            <a:r>
              <a:rPr lang="en-US" sz="2000" i="1" dirty="0" err="1" smtClean="0">
                <a:solidFill>
                  <a:schemeClr val="tx1"/>
                </a:solidFill>
                <a:latin typeface="BankGothic Lt BT" pitchFamily="34" charset="0"/>
              </a:rPr>
              <a:t>N</a:t>
            </a:r>
            <a:r>
              <a:rPr lang="en-US" sz="2000" i="1" baseline="-25000" dirty="0" err="1" smtClean="0">
                <a:solidFill>
                  <a:schemeClr val="tx1"/>
                </a:solidFill>
                <a:latin typeface="BankGothic Lt BT" pitchFamily="34" charset="0"/>
              </a:rPr>
              <a:t>f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BankGothic Lt BT" pitchFamily="34" charset="0"/>
              </a:rPr>
              <a:t>/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 Narrow" pitchFamily="34" charset="0"/>
              </a:rPr>
              <a:t>dt</a:t>
            </a:r>
            <a:r>
              <a:rPr lang="en-US" sz="2000" i="1" dirty="0" smtClean="0">
                <a:solidFill>
                  <a:schemeClr val="tx1"/>
                </a:solidFill>
                <a:latin typeface="BankGothic Lt BT" pitchFamily="34" charset="0"/>
              </a:rPr>
              <a:t> =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000" i="1" dirty="0" smtClean="0">
                <a:solidFill>
                  <a:schemeClr val="tx1"/>
                </a:solidFill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en-US" sz="2000" i="1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2000" i="1" dirty="0" err="1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-</a:t>
            </a:r>
            <a:r>
              <a:rPr lang="en-US" sz="2000" i="1" dirty="0" smtClean="0">
                <a:solidFill>
                  <a:schemeClr val="tx1"/>
                </a:solidFill>
              </a:rPr>
              <a:t>→</a:t>
            </a:r>
            <a:r>
              <a:rPr lang="en-US" sz="2000" i="1" dirty="0" smtClean="0">
                <a:solidFill>
                  <a:schemeClr val="tx1"/>
                </a:solidFill>
                <a:latin typeface="Arial Narrow" pitchFamily="34" charset="0"/>
              </a:rPr>
              <a:t>f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r>
              <a:rPr lang="en-US" sz="2000" b="1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endParaRPr lang="sl-SI" sz="2000" b="1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>
              <a:defRPr/>
            </a:pPr>
            <a:endParaRPr lang="sl-SI" sz="2000" b="1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Lucida Calligraphy" pitchFamily="66" charset="0"/>
              </a:rPr>
              <a:t>L </a:t>
            </a:r>
            <a:r>
              <a:rPr lang="sl-SI" sz="2000" dirty="0" smtClean="0">
                <a:solidFill>
                  <a:schemeClr val="tx1"/>
                </a:solidFill>
                <a:latin typeface="Arial Narrow" pitchFamily="34" charset="0"/>
              </a:rPr>
              <a:t>=8x10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  <a:r>
              <a:rPr lang="sl-SI" sz="2000" dirty="0" smtClean="0">
                <a:solidFill>
                  <a:schemeClr val="tx1"/>
                </a:solidFill>
                <a:latin typeface="Arial Narrow" pitchFamily="34" charset="0"/>
              </a:rPr>
              <a:t> cm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-2</a:t>
            </a:r>
            <a:r>
              <a:rPr lang="sl-SI" sz="2000" dirty="0" smtClean="0">
                <a:solidFill>
                  <a:schemeClr val="tx1"/>
                </a:solidFill>
                <a:latin typeface="Arial Narrow" pitchFamily="34" charset="0"/>
              </a:rPr>
              <a:t> s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-1</a:t>
            </a:r>
            <a:endParaRPr lang="en-US" sz="20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19795887" flipV="1">
            <a:off x="1092358" y="2126588"/>
            <a:ext cx="493485" cy="1045028"/>
          </a:xfrm>
          <a:prstGeom prst="downArrow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9199993" lon="2099985" rev="18300000"/>
            </a:camera>
            <a:lightRig rig="threePt" dir="t"/>
          </a:scene3d>
          <a:sp3d extrusionH="76200" contourW="12700">
            <a:bevelT prst="angle"/>
            <a:extrusionClr>
              <a:schemeClr val="bg1"/>
            </a:extrusionClr>
            <a:contourClr>
              <a:srgbClr val="FFC000"/>
            </a:contourClr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468244" y="1546469"/>
            <a:ext cx="3732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Tokyo (40 </a:t>
            </a:r>
            <a:r>
              <a:rPr lang="en-US" dirty="0" err="1" smtClean="0">
                <a:solidFill>
                  <a:schemeClr val="bg1"/>
                </a:solidFill>
              </a:rPr>
              <a:t>mins</a:t>
            </a:r>
            <a:r>
              <a:rPr lang="en-US" dirty="0" smtClean="0">
                <a:solidFill>
                  <a:schemeClr val="bg1"/>
                </a:solidFill>
              </a:rPr>
              <a:t> by Tsukuba </a:t>
            </a:r>
            <a:r>
              <a:rPr lang="en-US" dirty="0" err="1" smtClean="0">
                <a:solidFill>
                  <a:schemeClr val="bg1"/>
                </a:solidFill>
              </a:rPr>
              <a:t>Exps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6873" y="4898815"/>
            <a:ext cx="1127232" cy="461665"/>
          </a:xfrm>
          <a:prstGeom prst="rect">
            <a:avLst/>
          </a:prstGeom>
          <a:noFill/>
          <a:scene3d>
            <a:camera prst="orthographicFront">
              <a:rot lat="19432261" lon="857816" rev="18805761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Belle</a:t>
            </a:r>
            <a:r>
              <a:rPr lang="sl-SI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0800000" flipV="1">
            <a:off x="2369616" y="4637558"/>
            <a:ext cx="671979" cy="369332"/>
          </a:xfrm>
          <a:prstGeom prst="rect">
            <a:avLst/>
          </a:prstGeom>
          <a:noFill/>
          <a:scene3d>
            <a:camera prst="orthographicFront">
              <a:rot lat="20282831" lon="21519955" rev="195385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HER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0" name="Straight Arrow Connector 19"/>
          <p:cNvCxnSpPr>
            <a:cxnSpLocks noChangeShapeType="1"/>
          </p:cNvCxnSpPr>
          <p:nvPr/>
        </p:nvCxnSpPr>
        <p:spPr bwMode="auto">
          <a:xfrm rot="10800000">
            <a:off x="2270057" y="5015157"/>
            <a:ext cx="447675" cy="217487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51" name="Straight Arrow Connector 20"/>
          <p:cNvCxnSpPr>
            <a:cxnSpLocks noChangeShapeType="1"/>
          </p:cNvCxnSpPr>
          <p:nvPr/>
        </p:nvCxnSpPr>
        <p:spPr bwMode="auto">
          <a:xfrm>
            <a:off x="1549332" y="4456357"/>
            <a:ext cx="384175" cy="28257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 rot="10800000" flipV="1">
            <a:off x="1655880" y="4179450"/>
            <a:ext cx="633507" cy="369332"/>
          </a:xfrm>
          <a:prstGeom prst="rect">
            <a:avLst/>
          </a:prstGeom>
          <a:noFill/>
          <a:scene3d>
            <a:camera prst="orthographicFront">
              <a:rot lat="20282831" lon="21519955" rev="195385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LER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81819" y="460957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e</a:t>
            </a:r>
            <a:r>
              <a:rPr lang="en-US" sz="2400" baseline="30000" smtClean="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33178" y="5463436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CC00"/>
                </a:solidFill>
              </a:rPr>
              <a:t>e</a:t>
            </a:r>
            <a:r>
              <a:rPr lang="en-US" sz="2400" baseline="30000" smtClean="0">
                <a:solidFill>
                  <a:srgbClr val="00CC00"/>
                </a:solidFill>
              </a:rPr>
              <a:t>+</a:t>
            </a:r>
            <a:endParaRPr lang="en-US" sz="2400">
              <a:solidFill>
                <a:srgbClr val="00CC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3384115" y="5756901"/>
            <a:ext cx="298537" cy="17598"/>
          </a:xfrm>
          <a:prstGeom prst="line">
            <a:avLst/>
          </a:prstGeom>
          <a:noFill/>
          <a:ln w="19050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0800000">
            <a:off x="3093928" y="4872626"/>
            <a:ext cx="267222" cy="954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7" y="475246"/>
            <a:ext cx="2191459" cy="108258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>
            <a:off x="7102548" y="3699895"/>
            <a:ext cx="17012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94600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/>
      <p:bldP spid="48" grpId="0"/>
      <p:bldP spid="49" grpId="0"/>
      <p:bldP spid="52" grpId="0"/>
      <p:bldP spid="60" grpId="0"/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37" y="3263210"/>
            <a:ext cx="3875615" cy="2626602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en-US" sz="2400" smtClean="0"/>
              <a:t>Introduction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26234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2" y="631751"/>
            <a:ext cx="4386693" cy="3531563"/>
            <a:chOff x="-1" y="1221308"/>
            <a:chExt cx="4386693" cy="35315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389273"/>
              <a:ext cx="4386693" cy="3363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6922" y="1221308"/>
              <a:ext cx="31437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1400" dirty="0" smtClean="0">
                  <a:solidFill>
                    <a:schemeClr val="tx1"/>
                  </a:solidFill>
                  <a:latin typeface="BankGothic Lt BT" pitchFamily="34" charset="0"/>
                </a:rPr>
                <a:t>Lumi ratio for same sensitivity</a:t>
              </a:r>
              <a:endParaRPr lang="sl-SI" sz="1400" dirty="0">
                <a:solidFill>
                  <a:schemeClr val="tx1"/>
                </a:solidFill>
                <a:latin typeface="BankGothic Lt BT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309038" y="3703976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+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beam</a:t>
            </a:r>
            <a:endParaRPr lang="sl-SI" sz="2000" baseline="-25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079949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sl-SI" sz="1400" baseline="30000" dirty="0" smtClean="0">
                <a:solidFill>
                  <a:schemeClr val="tx1"/>
                </a:solidFill>
              </a:rPr>
              <a:t>e-</a:t>
            </a:r>
            <a:r>
              <a:rPr lang="sl-SI" sz="1400" baseline="-25000" dirty="0" smtClean="0">
                <a:solidFill>
                  <a:schemeClr val="tx1"/>
                </a:solidFill>
                <a:latin typeface="BankGothic Lt BT" pitchFamily="34" charset="0"/>
              </a:rPr>
              <a:t>beam</a:t>
            </a:r>
            <a:r>
              <a:rPr lang="sl-SI" sz="1400" baseline="-25000" dirty="0" smtClean="0">
                <a:solidFill>
                  <a:schemeClr val="tx1"/>
                </a:solidFill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from </a:t>
            </a:r>
            <a:r>
              <a:rPr lang="sl-SI" sz="1400" dirty="0">
                <a:solidFill>
                  <a:schemeClr val="tx1"/>
                </a:solidFill>
                <a:latin typeface="Symbol" panose="05050102010706020507" pitchFamily="18" charset="2"/>
              </a:rPr>
              <a:t>U</a:t>
            </a:r>
            <a:r>
              <a:rPr lang="sl-SI" sz="1400" dirty="0" smtClean="0">
                <a:solidFill>
                  <a:schemeClr val="tx1"/>
                </a:solidFill>
              </a:rPr>
              <a:t>(4S)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mass</a:t>
            </a:r>
            <a:endParaRPr lang="sl-SI" sz="1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09727" y="2887547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rgbClr val="D60093"/>
                </a:solidFill>
              </a:rPr>
              <a:t>B </a:t>
            </a:r>
            <a:r>
              <a:rPr lang="sl-SI" sz="1400" i="1" dirty="0" smtClean="0">
                <a:solidFill>
                  <a:srgbClr val="D60093"/>
                </a:solidFill>
                <a:latin typeface="Calibri"/>
                <a:cs typeface="Calibri"/>
              </a:rPr>
              <a:t>→ </a:t>
            </a:r>
            <a:r>
              <a:rPr lang="sl-SI" sz="1400" i="1" dirty="0" smtClean="0">
                <a:solidFill>
                  <a:srgbClr val="D60093"/>
                </a:solidFill>
                <a:latin typeface="Symbol" panose="05050102010706020507" pitchFamily="18" charset="2"/>
              </a:rPr>
              <a:t>tn</a:t>
            </a:r>
            <a:endParaRPr lang="sl-SI" sz="1400" i="1" dirty="0">
              <a:solidFill>
                <a:srgbClr val="D60093"/>
              </a:solidFill>
              <a:latin typeface="Symbol" panose="05050102010706020507" pitchFamily="18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88591" y="2097509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accent2"/>
                </a:solidFill>
              </a:rPr>
              <a:t>B </a:t>
            </a:r>
            <a:r>
              <a:rPr lang="sl-SI" sz="1400" i="1" dirty="0" smtClean="0">
                <a:solidFill>
                  <a:schemeClr val="accent2"/>
                </a:solidFill>
                <a:latin typeface="Calibri"/>
                <a:cs typeface="Calibri"/>
              </a:rPr>
              <a:t>→ J/</a:t>
            </a:r>
            <a:r>
              <a:rPr lang="sl-SI" sz="1400" i="1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r>
              <a:rPr lang="sl-SI" sz="1400" i="1" dirty="0" smtClean="0">
                <a:solidFill>
                  <a:schemeClr val="accent2"/>
                </a:solidFill>
                <a:latin typeface="+mn-lt"/>
              </a:rPr>
              <a:t>K</a:t>
            </a:r>
            <a:r>
              <a:rPr lang="sl-SI" sz="1400" i="1" baseline="-25000" dirty="0" smtClean="0">
                <a:solidFill>
                  <a:schemeClr val="accent2"/>
                </a:solidFill>
                <a:latin typeface="+mn-lt"/>
              </a:rPr>
              <a:t>s</a:t>
            </a:r>
            <a:endParaRPr lang="sl-SI" sz="1400" i="1" baseline="-25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54700" y="113454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rgbClr val="FF0000"/>
                </a:solidFill>
              </a:rPr>
              <a:t>B </a:t>
            </a:r>
            <a:r>
              <a:rPr lang="sl-SI" sz="1400" i="1" dirty="0" smtClean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lang="sl-SI" sz="14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sl-SI" sz="1400" i="1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sl-SI" sz="1400" i="1" baseline="-25000" dirty="0" smtClean="0">
                <a:solidFill>
                  <a:srgbClr val="FF0000"/>
                </a:solidFill>
                <a:latin typeface="+mn-lt"/>
              </a:rPr>
              <a:t>s</a:t>
            </a:r>
            <a:endParaRPr lang="sl-SI" sz="1400" i="1" baseline="-25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617820" y="2701278"/>
            <a:ext cx="0" cy="51302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325913" y="3194765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03613" y="3194764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 2</a:t>
            </a:r>
            <a:endParaRPr lang="sl-SI" sz="14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3688597" y="2580698"/>
            <a:ext cx="401082" cy="6336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9654" y="4387726"/>
            <a:ext cx="4087028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BankGothic Lt BT" pitchFamily="34" charset="0"/>
              </a:rPr>
              <a:t>B. Golob, K. Trabelsi, P. Urquijo, Belle2-note-ph-2015-002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54" y="4686300"/>
            <a:ext cx="512672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Belle 2: improved K</a:t>
            </a:r>
            <a:r>
              <a:rPr lang="sl-SI" sz="1400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 reconstr.;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             improved hadr. B tagging;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</a:rPr>
              <a:t>LHCb: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400" dirty="0" smtClean="0">
                <a:solidFill>
                  <a:schemeClr val="tx1"/>
                </a:solidFill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s;</a:t>
            </a:r>
          </a:p>
          <a:p>
            <a:r>
              <a:rPr lang="sl-SI" sz="1400" dirty="0">
                <a:solidFill>
                  <a:schemeClr val="tx1"/>
                </a:solidFill>
                <a:sym typeface="Symbol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sym typeface="Symbol"/>
              </a:rPr>
              <a:t>          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run 2 50% less eff. for hadronic triggers </a:t>
            </a:r>
          </a:p>
          <a:p>
            <a:r>
              <a:rPr lang="sl-SI" sz="1400" dirty="0">
                <a:solidFill>
                  <a:schemeClr val="tx1"/>
                </a:solidFill>
                <a:latin typeface="BankGothic Lt BT" pitchFamily="34" charset="0"/>
                <a:sym typeface="Symbol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        than run 1;</a:t>
            </a:r>
          </a:p>
          <a:p>
            <a:r>
              <a:rPr lang="sl-SI" sz="1400" dirty="0">
                <a:solidFill>
                  <a:schemeClr val="tx1"/>
                </a:solidFill>
                <a:latin typeface="BankGothic Lt BT" pitchFamily="34" charset="0"/>
                <a:sym typeface="Symbol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           run 3 increase eff. for hadr. triggers by </a:t>
            </a:r>
            <a:endParaRPr lang="sl-SI" sz="1400" dirty="0">
              <a:solidFill>
                <a:schemeClr val="tx1"/>
              </a:solidFill>
              <a:latin typeface="BankGothic Lt BT" pitchFamily="34" charset="0"/>
              <a:sym typeface="Symbol"/>
            </a:endParaRPr>
          </a:p>
          <a:p>
            <a:r>
              <a:rPr lang="sl-SI" sz="14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           2x w.r.t. run 1;</a:t>
            </a:r>
            <a:endParaRPr lang="sl-SI" sz="1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17847" y="6288790"/>
            <a:ext cx="1540806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>
                <a:solidFill>
                  <a:schemeClr val="tx1"/>
                </a:solidFill>
                <a:latin typeface="BankGothic Lt BT" pitchFamily="34" charset="0"/>
              </a:rPr>
              <a:t>LHCb EPJC 73, </a:t>
            </a:r>
            <a:r>
              <a:rPr lang="sl-SI" sz="900" dirty="0" smtClean="0">
                <a:solidFill>
                  <a:schemeClr val="tx1"/>
                </a:solidFill>
                <a:latin typeface="BankGothic Lt BT" pitchFamily="34" charset="0"/>
              </a:rPr>
              <a:t>2373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6012" y="5981013"/>
            <a:ext cx="3217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Relative yield increase 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1" y="606113"/>
            <a:ext cx="3831291" cy="2657097"/>
          </a:xfrm>
          <a:prstGeom prst="rect">
            <a:avLst/>
          </a:prstGeom>
        </p:spPr>
      </p:pic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6758879" y="2369061"/>
            <a:ext cx="1816523" cy="3693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BankGothic Lt BT" pitchFamily="34" charset="0"/>
              </a:rPr>
              <a:t>P. Urquijo, </a:t>
            </a:r>
          </a:p>
          <a:p>
            <a:r>
              <a:rPr lang="sl-SI" sz="900" dirty="0" smtClean="0">
                <a:solidFill>
                  <a:schemeClr val="tx1"/>
                </a:solidFill>
                <a:latin typeface="BankGothic Lt BT" pitchFamily="34" charset="0"/>
              </a:rPr>
              <a:t>Belle2-note-ph-2015-004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5438775" y="4277599"/>
            <a:ext cx="3224213" cy="1184989"/>
          </a:xfrm>
          <a:custGeom>
            <a:avLst/>
            <a:gdLst>
              <a:gd name="connsiteX0" fmla="*/ 0 w 3224213"/>
              <a:gd name="connsiteY0" fmla="*/ 1184989 h 1184989"/>
              <a:gd name="connsiteX1" fmla="*/ 328613 w 3224213"/>
              <a:gd name="connsiteY1" fmla="*/ 1104026 h 1184989"/>
              <a:gd name="connsiteX2" fmla="*/ 638175 w 3224213"/>
              <a:gd name="connsiteY2" fmla="*/ 975439 h 1184989"/>
              <a:gd name="connsiteX3" fmla="*/ 966788 w 3224213"/>
              <a:gd name="connsiteY3" fmla="*/ 884951 h 1184989"/>
              <a:gd name="connsiteX4" fmla="*/ 1281113 w 3224213"/>
              <a:gd name="connsiteY4" fmla="*/ 799226 h 1184989"/>
              <a:gd name="connsiteX5" fmla="*/ 1614488 w 3224213"/>
              <a:gd name="connsiteY5" fmla="*/ 794464 h 1184989"/>
              <a:gd name="connsiteX6" fmla="*/ 1905000 w 3224213"/>
              <a:gd name="connsiteY6" fmla="*/ 794464 h 1184989"/>
              <a:gd name="connsiteX7" fmla="*/ 2257425 w 3224213"/>
              <a:gd name="connsiteY7" fmla="*/ 384889 h 1184989"/>
              <a:gd name="connsiteX8" fmla="*/ 2595563 w 3224213"/>
              <a:gd name="connsiteY8" fmla="*/ 146764 h 1184989"/>
              <a:gd name="connsiteX9" fmla="*/ 2905125 w 3224213"/>
              <a:gd name="connsiteY9" fmla="*/ 18176 h 1184989"/>
              <a:gd name="connsiteX10" fmla="*/ 3224213 w 3224213"/>
              <a:gd name="connsiteY10" fmla="*/ 3889 h 118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4213" h="1184989">
                <a:moveTo>
                  <a:pt x="0" y="1184989"/>
                </a:moveTo>
                <a:cubicBezTo>
                  <a:pt x="111125" y="1161970"/>
                  <a:pt x="222251" y="1138951"/>
                  <a:pt x="328613" y="1104026"/>
                </a:cubicBezTo>
                <a:cubicBezTo>
                  <a:pt x="434975" y="1069101"/>
                  <a:pt x="531813" y="1011951"/>
                  <a:pt x="638175" y="975439"/>
                </a:cubicBezTo>
                <a:cubicBezTo>
                  <a:pt x="744538" y="938926"/>
                  <a:pt x="966788" y="884951"/>
                  <a:pt x="966788" y="884951"/>
                </a:cubicBezTo>
                <a:cubicBezTo>
                  <a:pt x="1073944" y="855582"/>
                  <a:pt x="1173163" y="814307"/>
                  <a:pt x="1281113" y="799226"/>
                </a:cubicBezTo>
                <a:cubicBezTo>
                  <a:pt x="1389063" y="784145"/>
                  <a:pt x="1614488" y="794464"/>
                  <a:pt x="1614488" y="794464"/>
                </a:cubicBezTo>
                <a:cubicBezTo>
                  <a:pt x="1718469" y="793670"/>
                  <a:pt x="1797844" y="862726"/>
                  <a:pt x="1905000" y="794464"/>
                </a:cubicBezTo>
                <a:cubicBezTo>
                  <a:pt x="2012156" y="726201"/>
                  <a:pt x="2142331" y="492839"/>
                  <a:pt x="2257425" y="384889"/>
                </a:cubicBezTo>
                <a:cubicBezTo>
                  <a:pt x="2372519" y="276939"/>
                  <a:pt x="2487613" y="207883"/>
                  <a:pt x="2595563" y="146764"/>
                </a:cubicBezTo>
                <a:cubicBezTo>
                  <a:pt x="2703513" y="85645"/>
                  <a:pt x="2800350" y="41988"/>
                  <a:pt x="2905125" y="18176"/>
                </a:cubicBezTo>
                <a:cubicBezTo>
                  <a:pt x="3009900" y="-5637"/>
                  <a:pt x="3117056" y="-874"/>
                  <a:pt x="3224213" y="3889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Freeform 16"/>
          <p:cNvSpPr/>
          <p:nvPr/>
        </p:nvSpPr>
        <p:spPr bwMode="auto">
          <a:xfrm>
            <a:off x="5434013" y="3567113"/>
            <a:ext cx="3243262" cy="1910490"/>
          </a:xfrm>
          <a:custGeom>
            <a:avLst/>
            <a:gdLst>
              <a:gd name="connsiteX0" fmla="*/ 0 w 3243262"/>
              <a:gd name="connsiteY0" fmla="*/ 1890712 h 1910490"/>
              <a:gd name="connsiteX1" fmla="*/ 966787 w 3243262"/>
              <a:gd name="connsiteY1" fmla="*/ 1895475 h 1910490"/>
              <a:gd name="connsiteX2" fmla="*/ 1285875 w 3243262"/>
              <a:gd name="connsiteY2" fmla="*/ 1724025 h 1910490"/>
              <a:gd name="connsiteX3" fmla="*/ 1614487 w 3243262"/>
              <a:gd name="connsiteY3" fmla="*/ 1052512 h 1910490"/>
              <a:gd name="connsiteX4" fmla="*/ 1962150 w 3243262"/>
              <a:gd name="connsiteY4" fmla="*/ 666750 h 1910490"/>
              <a:gd name="connsiteX5" fmla="*/ 2262187 w 3243262"/>
              <a:gd name="connsiteY5" fmla="*/ 409575 h 1910490"/>
              <a:gd name="connsiteX6" fmla="*/ 2590800 w 3243262"/>
              <a:gd name="connsiteY6" fmla="*/ 223837 h 1910490"/>
              <a:gd name="connsiteX7" fmla="*/ 2924175 w 3243262"/>
              <a:gd name="connsiteY7" fmla="*/ 109537 h 1910490"/>
              <a:gd name="connsiteX8" fmla="*/ 3243262 w 3243262"/>
              <a:gd name="connsiteY8" fmla="*/ 0 h 19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3262" h="1910490">
                <a:moveTo>
                  <a:pt x="0" y="1890712"/>
                </a:moveTo>
                <a:cubicBezTo>
                  <a:pt x="376237" y="1906984"/>
                  <a:pt x="752475" y="1923256"/>
                  <a:pt x="966787" y="1895475"/>
                </a:cubicBezTo>
                <a:cubicBezTo>
                  <a:pt x="1181100" y="1867694"/>
                  <a:pt x="1177925" y="1864519"/>
                  <a:pt x="1285875" y="1724025"/>
                </a:cubicBezTo>
                <a:cubicBezTo>
                  <a:pt x="1393825" y="1583531"/>
                  <a:pt x="1501775" y="1228724"/>
                  <a:pt x="1614487" y="1052512"/>
                </a:cubicBezTo>
                <a:cubicBezTo>
                  <a:pt x="1727200" y="876299"/>
                  <a:pt x="1854200" y="773906"/>
                  <a:pt x="1962150" y="666750"/>
                </a:cubicBezTo>
                <a:cubicBezTo>
                  <a:pt x="2070100" y="559594"/>
                  <a:pt x="2157412" y="483394"/>
                  <a:pt x="2262187" y="409575"/>
                </a:cubicBezTo>
                <a:cubicBezTo>
                  <a:pt x="2366962" y="335756"/>
                  <a:pt x="2480469" y="273843"/>
                  <a:pt x="2590800" y="223837"/>
                </a:cubicBezTo>
                <a:cubicBezTo>
                  <a:pt x="2701131" y="173831"/>
                  <a:pt x="2924175" y="109537"/>
                  <a:pt x="2924175" y="109537"/>
                </a:cubicBezTo>
                <a:lnTo>
                  <a:pt x="3243262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7781925" y="4690188"/>
            <a:ext cx="1017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1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Belle II </a:t>
            </a:r>
          </a:p>
          <a:p>
            <a:r>
              <a:rPr lang="sl-SI" sz="1200" b="1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B-tagge</a:t>
            </a:r>
            <a:r>
              <a:rPr lang="sl-SI" sz="1200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d</a:t>
            </a:r>
          </a:p>
          <a:p>
            <a:r>
              <a:rPr lang="sl-SI" sz="1200" b="1" dirty="0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LHCb </a:t>
            </a:r>
          </a:p>
          <a:p>
            <a:r>
              <a:rPr lang="sl-SI" sz="1200" b="1" dirty="0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Hadronic </a:t>
            </a:r>
            <a:endParaRPr lang="sl-SI" sz="1200" b="1" dirty="0">
              <a:solidFill>
                <a:srgbClr val="FFC000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98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animBg="1"/>
      <p:bldP spid="10" grpId="0"/>
      <p:bldP spid="43" grpId="0" animBg="1"/>
      <p:bldP spid="15" grpId="0" animBg="1"/>
      <p:bldP spid="17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Early running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65504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771" y="2521573"/>
            <a:ext cx="281288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Dark matter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sz="1400" i="1" dirty="0" smtClean="0">
                <a:solidFill>
                  <a:schemeClr val="tx1"/>
                </a:solidFill>
              </a:rPr>
              <a:t>e</a:t>
            </a:r>
            <a:r>
              <a:rPr lang="sl-SI" sz="14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400" i="1" dirty="0" smtClean="0">
                <a:solidFill>
                  <a:schemeClr val="tx1"/>
                </a:solidFill>
              </a:rPr>
              <a:t>e</a:t>
            </a:r>
            <a:r>
              <a:rPr lang="sl-SI" sz="1400" i="1" baseline="30000" dirty="0" smtClean="0">
                <a:solidFill>
                  <a:schemeClr val="tx1"/>
                </a:solidFill>
              </a:rPr>
              <a:t>-</a:t>
            </a:r>
            <a:r>
              <a:rPr lang="sl-SI" sz="1400" i="1" dirty="0" smtClean="0">
                <a:solidFill>
                  <a:schemeClr val="tx1"/>
                </a:solidFill>
              </a:rPr>
              <a:t> </a:t>
            </a:r>
            <a:r>
              <a:rPr lang="sl-SI" sz="1400" i="1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400" i="1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sl-SI" sz="1400" i="1" dirty="0" smtClean="0">
                <a:solidFill>
                  <a:schemeClr val="tx1"/>
                </a:solidFill>
              </a:rPr>
              <a:t>A‘</a:t>
            </a:r>
            <a:r>
              <a:rPr lang="sl-SI" sz="1400" i="1" dirty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400" i="1" dirty="0" smtClean="0">
                <a:solidFill>
                  <a:schemeClr val="tx1"/>
                </a:solidFill>
                <a:latin typeface="Symbol" pitchFamily="18" charset="2"/>
              </a:rPr>
              <a:t>g cc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</a:t>
            </a:r>
            <a:r>
              <a:rPr lang="sl-SI" sz="1400" baseline="-25000" dirty="0" smtClean="0">
                <a:solidFill>
                  <a:schemeClr val="tx1"/>
                </a:solidFill>
                <a:latin typeface="Symbol" pitchFamily="18" charset="2"/>
              </a:rPr>
              <a:t>c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 &lt;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</a:t>
            </a:r>
            <a:r>
              <a:rPr lang="sl-SI" sz="1400" baseline="-25000" dirty="0" smtClean="0">
                <a:solidFill>
                  <a:schemeClr val="tx1"/>
                </a:solidFill>
                <a:latin typeface="+mn-lt"/>
              </a:rPr>
              <a:t>A‘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/2)</a:t>
            </a:r>
          </a:p>
          <a:p>
            <a:endParaRPr lang="sl-SI" sz="1400" dirty="0">
              <a:solidFill>
                <a:schemeClr val="tx1"/>
              </a:solidFill>
              <a:latin typeface="+mn-lt"/>
            </a:endParaRP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single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trigger required;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simplified: single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</a:t>
            </a:r>
            <a:r>
              <a:rPr lang="sl-SI" sz="1400" baseline="-2500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&gt; E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cut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;</a:t>
            </a:r>
          </a:p>
          <a:p>
            <a:endParaRPr lang="sl-SI" sz="1400" dirty="0" smtClean="0">
              <a:solidFill>
                <a:schemeClr val="tx1"/>
              </a:solidFill>
              <a:latin typeface="+mn-lt"/>
            </a:endParaRPr>
          </a:p>
          <a:p>
            <a:endParaRPr lang="sl-SI" sz="1400" dirty="0">
              <a:solidFill>
                <a:schemeClr val="tx1"/>
              </a:solidFill>
              <a:latin typeface="+mn-lt"/>
            </a:endParaRP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high bkg,                         low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high trigger rate</a:t>
            </a:r>
          </a:p>
          <a:p>
            <a:endParaRPr lang="sl-SI" sz="1400" dirty="0">
              <a:solidFill>
                <a:schemeClr val="tx1"/>
              </a:solidFill>
              <a:latin typeface="+mn-lt"/>
            </a:endParaRPr>
          </a:p>
          <a:p>
            <a:r>
              <a:rPr lang="sl-SI" sz="1400" dirty="0" smtClean="0">
                <a:solidFill>
                  <a:schemeClr val="tx1"/>
                </a:solidFill>
                <a:sym typeface="Symbol"/>
              </a:rPr>
              <a:t>                                          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E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cut</a:t>
            </a:r>
          </a:p>
          <a:p>
            <a:endParaRPr lang="sl-SI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main backgrounds: </a:t>
            </a:r>
          </a:p>
          <a:p>
            <a:r>
              <a:rPr lang="sl-SI" sz="1400" i="1" dirty="0" smtClean="0">
                <a:solidFill>
                  <a:schemeClr val="tx1"/>
                </a:solidFill>
              </a:rPr>
              <a:t>e</a:t>
            </a:r>
            <a:r>
              <a:rPr lang="sl-SI" sz="14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400" i="1" dirty="0" smtClean="0">
                <a:solidFill>
                  <a:schemeClr val="tx1"/>
                </a:solidFill>
              </a:rPr>
              <a:t>e</a:t>
            </a:r>
            <a:r>
              <a:rPr lang="sl-SI" sz="1400" i="1" baseline="30000" dirty="0" smtClean="0">
                <a:solidFill>
                  <a:schemeClr val="tx1"/>
                </a:solidFill>
              </a:rPr>
              <a:t>-</a:t>
            </a:r>
            <a:r>
              <a:rPr lang="sl-SI" sz="1400" i="1" dirty="0" smtClean="0">
                <a:solidFill>
                  <a:schemeClr val="tx1"/>
                </a:solidFill>
              </a:rPr>
              <a:t> </a:t>
            </a:r>
            <a:r>
              <a:rPr lang="sl-SI" sz="1400" i="1" dirty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400" i="1" dirty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sl-SI" sz="1400" i="1" dirty="0" smtClean="0">
                <a:solidFill>
                  <a:schemeClr val="tx1"/>
                </a:solidFill>
              </a:rPr>
              <a:t>e</a:t>
            </a:r>
            <a:r>
              <a:rPr lang="sl-SI" sz="1400" i="1" baseline="30000" dirty="0" smtClean="0">
                <a:solidFill>
                  <a:schemeClr val="tx1"/>
                </a:solidFill>
              </a:rPr>
              <a:t>+</a:t>
            </a:r>
            <a:r>
              <a:rPr lang="sl-SI" sz="1400" i="1" dirty="0" smtClean="0">
                <a:solidFill>
                  <a:schemeClr val="tx1"/>
                </a:solidFill>
              </a:rPr>
              <a:t>e</a:t>
            </a:r>
            <a:r>
              <a:rPr lang="sl-SI" sz="1400" i="1" baseline="30000" dirty="0" smtClean="0">
                <a:solidFill>
                  <a:schemeClr val="tx1"/>
                </a:solidFill>
              </a:rPr>
              <a:t>-</a:t>
            </a:r>
            <a:endParaRPr lang="sl-SI" sz="1400" i="1" dirty="0" smtClean="0">
              <a:solidFill>
                <a:schemeClr val="tx1"/>
              </a:solidFill>
              <a:sym typeface="Symbol"/>
            </a:endParaRPr>
          </a:p>
          <a:p>
            <a:r>
              <a:rPr lang="sl-SI" sz="1400" i="1" dirty="0">
                <a:solidFill>
                  <a:schemeClr val="tx1"/>
                </a:solidFill>
              </a:rPr>
              <a:t>e</a:t>
            </a:r>
            <a:r>
              <a:rPr lang="sl-SI" sz="1400" i="1" baseline="30000" dirty="0">
                <a:solidFill>
                  <a:schemeClr val="tx1"/>
                </a:solidFill>
              </a:rPr>
              <a:t>+</a:t>
            </a:r>
            <a:r>
              <a:rPr lang="sl-SI" sz="1400" i="1" dirty="0">
                <a:solidFill>
                  <a:schemeClr val="tx1"/>
                </a:solidFill>
              </a:rPr>
              <a:t>e</a:t>
            </a:r>
            <a:r>
              <a:rPr lang="sl-SI" sz="1400" i="1" baseline="30000" dirty="0">
                <a:solidFill>
                  <a:schemeClr val="tx1"/>
                </a:solidFill>
              </a:rPr>
              <a:t>-</a:t>
            </a:r>
            <a:r>
              <a:rPr lang="sl-SI" sz="1400" i="1" dirty="0">
                <a:solidFill>
                  <a:schemeClr val="tx1"/>
                </a:solidFill>
              </a:rPr>
              <a:t> </a:t>
            </a:r>
            <a:r>
              <a:rPr lang="sl-SI" sz="1400" i="1" dirty="0">
                <a:solidFill>
                  <a:schemeClr val="tx1"/>
                </a:solidFill>
                <a:sym typeface="Symbol"/>
              </a:rPr>
              <a:t> </a:t>
            </a:r>
            <a:r>
              <a:rPr lang="sl-SI" sz="1400" i="1" dirty="0" smtClean="0">
                <a:solidFill>
                  <a:schemeClr val="tx1"/>
                </a:solidFill>
                <a:latin typeface="Symbol" pitchFamily="18" charset="2"/>
              </a:rPr>
              <a:t>gg</a:t>
            </a:r>
            <a:endParaRPr lang="sl-SI" sz="1400" i="1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75710" y="5127172"/>
            <a:ext cx="3181758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14453" y="697065"/>
            <a:ext cx="46769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Early running</a:t>
            </a:r>
          </a:p>
          <a:p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need time for calibration of detectors </a:t>
            </a:r>
          </a:p>
          <a:p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at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(4S);</a:t>
            </a:r>
          </a:p>
          <a:p>
            <a:pPr marL="285750" indent="-285750">
              <a:buFontTx/>
              <a:buChar char="-"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measurements not requiring sophisticated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PID and/or vertex determination;</a:t>
            </a:r>
          </a:p>
          <a:p>
            <a:pPr marL="285750" indent="-285750">
              <a:buFontTx/>
              <a:buChar char="-"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maximize impact on existing data samples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(e.g.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sl-SI" sz="1400" dirty="0" smtClean="0">
                <a:solidFill>
                  <a:schemeClr val="tx1"/>
                </a:solidFill>
                <a:latin typeface="+mn-lt"/>
              </a:rPr>
              <a:t>(3S));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45" y="1840280"/>
            <a:ext cx="4638344" cy="3138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5854" y="4815827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tx1"/>
                </a:solidFill>
                <a:latin typeface="Symbol" pitchFamily="18" charset="2"/>
              </a:rPr>
              <a:t>e: gA</a:t>
            </a:r>
            <a:r>
              <a:rPr lang="sl-SI" sz="1400" i="1" dirty="0" smtClean="0">
                <a:solidFill>
                  <a:schemeClr val="tx1"/>
                </a:solidFill>
                <a:latin typeface="+mn-lt"/>
              </a:rPr>
              <a:t>‘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coupling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103072" y="1609916"/>
            <a:ext cx="2791149" cy="230832"/>
          </a:xfrm>
          <a:prstGeom prst="rect">
            <a:avLst/>
          </a:prstGeom>
          <a:solidFill>
            <a:srgbClr val="003300">
              <a:alpha val="4078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A. Bondar et al., Belle2-note-ph-2015-003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8749215" y="4724537"/>
            <a:ext cx="0" cy="5715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44822"/>
              </p:ext>
            </p:extLst>
          </p:nvPr>
        </p:nvGraphicFramePr>
        <p:xfrm>
          <a:off x="7602191" y="5360278"/>
          <a:ext cx="1502265" cy="371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50" name="Equation" r:id="rId6" imgW="1231560" imgH="304560" progId="Equation.3">
                  <p:embed/>
                </p:oleObj>
              </mc:Choice>
              <mc:Fallback>
                <p:oleObj name="Equation" r:id="rId6" imgW="123156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02191" y="5360278"/>
                        <a:ext cx="1502265" cy="371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20067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63" y="675546"/>
            <a:ext cx="3911600" cy="2584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24" y="3550919"/>
            <a:ext cx="3766415" cy="2689221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Missing energy</a:t>
            </a:r>
            <a:endParaRPr lang="en-US" sz="2400" dirty="0" smtClean="0"/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109373" y="2325540"/>
            <a:ext cx="491346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en-US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main syst. is reducible: bkg. ECL shape,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tag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</a:t>
            </a:r>
          </a:p>
        </p:txBody>
      </p:sp>
      <p:sp>
        <p:nvSpPr>
          <p:cNvPr id="47" name="TextBox 45"/>
          <p:cNvSpPr txBox="1">
            <a:spLocks noChangeArrowheads="1"/>
          </p:cNvSpPr>
          <p:nvPr/>
        </p:nvSpPr>
        <p:spPr bwMode="auto">
          <a:xfrm>
            <a:off x="6140451" y="987326"/>
            <a:ext cx="162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</a:t>
            </a:r>
            <a:r>
              <a:rPr lang="sl-SI" sz="16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sig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=62 </a:t>
            </a: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± 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24 </a:t>
            </a:r>
            <a:endParaRPr lang="sl-SI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39874" y="2140874"/>
            <a:ext cx="181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hadronic tag</a:t>
            </a:r>
            <a:endParaRPr lang="en-US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201" y="2851958"/>
            <a:ext cx="4013150" cy="369332"/>
          </a:xfrm>
          <a:prstGeom prst="rect">
            <a:avLst/>
          </a:prstGeom>
          <a:solidFill>
            <a:srgbClr val="669900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(B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baseline="30000" dirty="0" smtClean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=(0.72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0.26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0.11) ∙10</a:t>
            </a:r>
            <a:r>
              <a:rPr lang="sl-SI" baseline="30000" dirty="0" smtClean="0">
                <a:solidFill>
                  <a:schemeClr val="tx1"/>
                </a:solidFill>
              </a:rPr>
              <a:t>-4</a:t>
            </a:r>
            <a:endParaRPr lang="sl-SI" baseline="30000" dirty="0">
              <a:solidFill>
                <a:schemeClr val="tx1"/>
              </a:solidFill>
            </a:endParaRPr>
          </a:p>
        </p:txBody>
      </p:sp>
      <p:sp>
        <p:nvSpPr>
          <p:cNvPr id="52" name="Text Box 170"/>
          <p:cNvSpPr txBox="1">
            <a:spLocks noChangeArrowheads="1"/>
          </p:cNvSpPr>
          <p:nvPr/>
        </p:nvSpPr>
        <p:spPr bwMode="auto">
          <a:xfrm>
            <a:off x="1003483" y="4177969"/>
            <a:ext cx="2292615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Belle,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arXiv:1503.05613, 700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sp>
        <p:nvSpPr>
          <p:cNvPr id="53" name="Text Box 170"/>
          <p:cNvSpPr txBox="1">
            <a:spLocks noChangeArrowheads="1"/>
          </p:cNvSpPr>
          <p:nvPr/>
        </p:nvSpPr>
        <p:spPr bwMode="auto">
          <a:xfrm>
            <a:off x="1332322" y="3243159"/>
            <a:ext cx="2653290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PRL110, 131801 (2013)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700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5972" y="3759101"/>
            <a:ext cx="4030270" cy="369332"/>
          </a:xfrm>
          <a:prstGeom prst="rect">
            <a:avLst/>
          </a:prstGeom>
          <a:solidFill>
            <a:srgbClr val="669900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i="1" dirty="0" smtClean="0">
                <a:solidFill>
                  <a:schemeClr val="tx1"/>
                </a:solidFill>
              </a:rPr>
              <a:t>(B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baseline="30000" dirty="0" smtClean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=(1.25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0.28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Arial"/>
                <a:cs typeface="Arial"/>
              </a:rPr>
              <a:t>± </a:t>
            </a:r>
            <a:r>
              <a:rPr lang="sl-SI" dirty="0" smtClean="0">
                <a:solidFill>
                  <a:schemeClr val="tx1"/>
                </a:solidFill>
              </a:rPr>
              <a:t>0.27) ∙10</a:t>
            </a:r>
            <a:r>
              <a:rPr lang="sl-SI" baseline="30000" dirty="0" smtClean="0">
                <a:solidFill>
                  <a:schemeClr val="tx1"/>
                </a:solidFill>
              </a:rPr>
              <a:t>-4</a:t>
            </a:r>
            <a:endParaRPr lang="sl-SI" baseline="30000" dirty="0">
              <a:solidFill>
                <a:schemeClr val="tx1"/>
              </a:solidFill>
            </a:endParaRPr>
          </a:p>
        </p:txBody>
      </p:sp>
      <p:sp>
        <p:nvSpPr>
          <p:cNvPr id="63" name="TextBox 45"/>
          <p:cNvSpPr txBox="1">
            <a:spLocks noChangeArrowheads="1"/>
          </p:cNvSpPr>
          <p:nvPr/>
        </p:nvSpPr>
        <p:spPr bwMode="auto">
          <a:xfrm>
            <a:off x="6401708" y="3351163"/>
            <a:ext cx="1778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</a:t>
            </a:r>
            <a:r>
              <a:rPr lang="sl-SI" sz="16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sig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=222 </a:t>
            </a: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± 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50 </a:t>
            </a:r>
            <a:endParaRPr lang="sl-SI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38030" y="6035664"/>
            <a:ext cx="137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semil. tag</a:t>
            </a:r>
            <a:endParaRPr lang="en-US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311674" y="681048"/>
            <a:ext cx="4913469" cy="22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h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</a:rPr>
              <a:t>, ...</a:t>
            </a:r>
            <a:endParaRPr lang="en-US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fully (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hadron tag</a:t>
            </a:r>
            <a:r>
              <a:rPr lang="en-US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or partially (semil.tag) </a:t>
            </a:r>
            <a:r>
              <a:rPr lang="en-US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reconstruct </a:t>
            </a:r>
            <a:r>
              <a:rPr lang="en-US" i="1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i="1" baseline="-250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tag</a:t>
            </a:r>
            <a:r>
              <a:rPr lang="en-US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;</a:t>
            </a: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baseline="-25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1660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01416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9" grpId="0"/>
      <p:bldP spid="51" grpId="0" animBg="1"/>
      <p:bldP spid="52" grpId="0" animBg="1"/>
      <p:bldP spid="53" grpId="0" animBg="1"/>
      <p:bldP spid="54" grpId="0" animBg="1"/>
      <p:bldP spid="63" grpId="0"/>
      <p:bldP spid="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Missing energy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0" y="478970"/>
            <a:ext cx="44351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000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+</a:t>
            </a:r>
            <a:r>
              <a:rPr lang="en-US" sz="20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 </a:t>
            </a:r>
            <a:r>
              <a:rPr lang="en-US" sz="2000" i="1" dirty="0" err="1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endParaRPr lang="sl-SI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projected accuracy on </a:t>
            </a:r>
            <a:r>
              <a:rPr lang="sl-SI" i="1" dirty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i="1" dirty="0">
                <a:solidFill>
                  <a:schemeClr val="tx1"/>
                </a:solidFill>
              </a:rPr>
              <a:t>(B</a:t>
            </a:r>
            <a:r>
              <a:rPr lang="sl-SI" i="1" baseline="30000" dirty="0">
                <a:solidFill>
                  <a:schemeClr val="tx1"/>
                </a:solidFill>
              </a:rPr>
              <a:t>+</a:t>
            </a:r>
            <a:r>
              <a:rPr lang="sl-SI" i="1" dirty="0">
                <a:solidFill>
                  <a:schemeClr val="tx1"/>
                </a:solidFill>
              </a:rPr>
              <a:t>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baseline="3000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i="1" dirty="0" smtClean="0">
                <a:solidFill>
                  <a:schemeClr val="tx1"/>
                </a:solidFill>
              </a:rPr>
              <a:t>)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endParaRPr lang="sl-SI" i="1" dirty="0" smtClean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2173" y="561229"/>
            <a:ext cx="33915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corresponding |</a:t>
            </a: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</a:t>
            </a:r>
            <a:r>
              <a:rPr lang="sl-SI" sz="1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ub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| uncertainty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(experimental):</a:t>
            </a:r>
          </a:p>
          <a:p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semil. tag, 50 ab</a:t>
            </a:r>
            <a:r>
              <a:rPr lang="sl-SI" sz="14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  4.5%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hadr. tag, 50 ab</a:t>
            </a:r>
            <a:r>
              <a:rPr lang="sl-SI" sz="14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   3.5%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0" y="1156078"/>
            <a:ext cx="2844783" cy="27715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5397" y="314365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5x10</a:t>
            </a:r>
            <a:r>
              <a:rPr lang="sl-SI" baseline="30000" dirty="0" smtClean="0">
                <a:solidFill>
                  <a:schemeClr val="tx1"/>
                </a:solidFill>
              </a:rPr>
              <a:t>-6</a:t>
            </a:r>
            <a:endParaRPr lang="sl-SI" baseline="30000" dirty="0">
              <a:solidFill>
                <a:schemeClr val="tx1"/>
              </a:solidFill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4802314" y="1730780"/>
            <a:ext cx="3971365" cy="230832"/>
          </a:xfrm>
          <a:prstGeom prst="rect">
            <a:avLst/>
          </a:prstGeom>
          <a:solidFill>
            <a:srgbClr val="003300">
              <a:alpha val="41176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K. Trabelsi, P. Urquijo,, Belle2-note-ph-2015-002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1660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/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 descr="knunu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4486" y="3451890"/>
            <a:ext cx="2700096" cy="250898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6149311" y="3493263"/>
            <a:ext cx="1199922" cy="2250608"/>
          </a:xfrm>
          <a:custGeom>
            <a:avLst/>
            <a:gdLst>
              <a:gd name="connsiteX0" fmla="*/ 346075 w 1509713"/>
              <a:gd name="connsiteY0" fmla="*/ 79375 h 3084513"/>
              <a:gd name="connsiteX1" fmla="*/ 393700 w 1509713"/>
              <a:gd name="connsiteY1" fmla="*/ 422275 h 3084513"/>
              <a:gd name="connsiteX2" fmla="*/ 479425 w 1509713"/>
              <a:gd name="connsiteY2" fmla="*/ 965200 h 3084513"/>
              <a:gd name="connsiteX3" fmla="*/ 622300 w 1509713"/>
              <a:gd name="connsiteY3" fmla="*/ 1603375 h 3084513"/>
              <a:gd name="connsiteX4" fmla="*/ 774700 w 1509713"/>
              <a:gd name="connsiteY4" fmla="*/ 2127250 h 3084513"/>
              <a:gd name="connsiteX5" fmla="*/ 889000 w 1509713"/>
              <a:gd name="connsiteY5" fmla="*/ 2384425 h 3084513"/>
              <a:gd name="connsiteX6" fmla="*/ 1136650 w 1509713"/>
              <a:gd name="connsiteY6" fmla="*/ 2784475 h 3084513"/>
              <a:gd name="connsiteX7" fmla="*/ 1308100 w 1509713"/>
              <a:gd name="connsiteY7" fmla="*/ 2974975 h 3084513"/>
              <a:gd name="connsiteX8" fmla="*/ 1422400 w 1509713"/>
              <a:gd name="connsiteY8" fmla="*/ 3070225 h 3084513"/>
              <a:gd name="connsiteX9" fmla="*/ 784225 w 1509713"/>
              <a:gd name="connsiteY9" fmla="*/ 3060700 h 3084513"/>
              <a:gd name="connsiteX10" fmla="*/ 717550 w 1509713"/>
              <a:gd name="connsiteY10" fmla="*/ 3022600 h 3084513"/>
              <a:gd name="connsiteX11" fmla="*/ 660400 w 1509713"/>
              <a:gd name="connsiteY11" fmla="*/ 2927350 h 3084513"/>
              <a:gd name="connsiteX12" fmla="*/ 536575 w 1509713"/>
              <a:gd name="connsiteY12" fmla="*/ 2679700 h 3084513"/>
              <a:gd name="connsiteX13" fmla="*/ 374650 w 1509713"/>
              <a:gd name="connsiteY13" fmla="*/ 2279650 h 3084513"/>
              <a:gd name="connsiteX14" fmla="*/ 250825 w 1509713"/>
              <a:gd name="connsiteY14" fmla="*/ 1755775 h 3084513"/>
              <a:gd name="connsiteX15" fmla="*/ 184150 w 1509713"/>
              <a:gd name="connsiteY15" fmla="*/ 1289050 h 3084513"/>
              <a:gd name="connsiteX16" fmla="*/ 88900 w 1509713"/>
              <a:gd name="connsiteY16" fmla="*/ 679450 h 3084513"/>
              <a:gd name="connsiteX17" fmla="*/ 41275 w 1509713"/>
              <a:gd name="connsiteY17" fmla="*/ 98425 h 3084513"/>
              <a:gd name="connsiteX18" fmla="*/ 50800 w 1509713"/>
              <a:gd name="connsiteY18" fmla="*/ 88900 h 3084513"/>
              <a:gd name="connsiteX19" fmla="*/ 346075 w 1509713"/>
              <a:gd name="connsiteY19" fmla="*/ 79375 h 308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9713" h="3084513">
                <a:moveTo>
                  <a:pt x="346075" y="79375"/>
                </a:moveTo>
                <a:cubicBezTo>
                  <a:pt x="403225" y="134937"/>
                  <a:pt x="371475" y="274638"/>
                  <a:pt x="393700" y="422275"/>
                </a:cubicBezTo>
                <a:cubicBezTo>
                  <a:pt x="415925" y="569912"/>
                  <a:pt x="441325" y="768350"/>
                  <a:pt x="479425" y="965200"/>
                </a:cubicBezTo>
                <a:cubicBezTo>
                  <a:pt x="517525" y="1162050"/>
                  <a:pt x="573088" y="1409700"/>
                  <a:pt x="622300" y="1603375"/>
                </a:cubicBezTo>
                <a:cubicBezTo>
                  <a:pt x="671513" y="1797050"/>
                  <a:pt x="730250" y="1997075"/>
                  <a:pt x="774700" y="2127250"/>
                </a:cubicBezTo>
                <a:cubicBezTo>
                  <a:pt x="819150" y="2257425"/>
                  <a:pt x="828675" y="2274888"/>
                  <a:pt x="889000" y="2384425"/>
                </a:cubicBezTo>
                <a:cubicBezTo>
                  <a:pt x="949325" y="2493962"/>
                  <a:pt x="1066800" y="2686050"/>
                  <a:pt x="1136650" y="2784475"/>
                </a:cubicBezTo>
                <a:cubicBezTo>
                  <a:pt x="1206500" y="2882900"/>
                  <a:pt x="1260475" y="2927350"/>
                  <a:pt x="1308100" y="2974975"/>
                </a:cubicBezTo>
                <a:cubicBezTo>
                  <a:pt x="1355725" y="3022600"/>
                  <a:pt x="1509713" y="3055938"/>
                  <a:pt x="1422400" y="3070225"/>
                </a:cubicBezTo>
                <a:cubicBezTo>
                  <a:pt x="1335088" y="3084513"/>
                  <a:pt x="901700" y="3068637"/>
                  <a:pt x="784225" y="3060700"/>
                </a:cubicBezTo>
                <a:cubicBezTo>
                  <a:pt x="666750" y="3052763"/>
                  <a:pt x="738187" y="3044825"/>
                  <a:pt x="717550" y="3022600"/>
                </a:cubicBezTo>
                <a:cubicBezTo>
                  <a:pt x="696913" y="3000375"/>
                  <a:pt x="690562" y="2984500"/>
                  <a:pt x="660400" y="2927350"/>
                </a:cubicBezTo>
                <a:cubicBezTo>
                  <a:pt x="630238" y="2870200"/>
                  <a:pt x="584200" y="2787650"/>
                  <a:pt x="536575" y="2679700"/>
                </a:cubicBezTo>
                <a:cubicBezTo>
                  <a:pt x="488950" y="2571750"/>
                  <a:pt x="422275" y="2433637"/>
                  <a:pt x="374650" y="2279650"/>
                </a:cubicBezTo>
                <a:cubicBezTo>
                  <a:pt x="327025" y="2125663"/>
                  <a:pt x="282575" y="1920875"/>
                  <a:pt x="250825" y="1755775"/>
                </a:cubicBezTo>
                <a:cubicBezTo>
                  <a:pt x="219075" y="1590675"/>
                  <a:pt x="211138" y="1468438"/>
                  <a:pt x="184150" y="1289050"/>
                </a:cubicBezTo>
                <a:cubicBezTo>
                  <a:pt x="157163" y="1109663"/>
                  <a:pt x="112712" y="877887"/>
                  <a:pt x="88900" y="679450"/>
                </a:cubicBezTo>
                <a:cubicBezTo>
                  <a:pt x="65088" y="481013"/>
                  <a:pt x="47625" y="196850"/>
                  <a:pt x="41275" y="98425"/>
                </a:cubicBezTo>
                <a:cubicBezTo>
                  <a:pt x="34925" y="0"/>
                  <a:pt x="0" y="90488"/>
                  <a:pt x="50800" y="88900"/>
                </a:cubicBezTo>
                <a:cubicBezTo>
                  <a:pt x="101600" y="87313"/>
                  <a:pt x="288925" y="23813"/>
                  <a:pt x="346075" y="79375"/>
                </a:cubicBezTo>
                <a:close/>
              </a:path>
            </a:pathLst>
          </a:custGeom>
          <a:solidFill>
            <a:srgbClr val="669900">
              <a:alpha val="51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110198" y="3648478"/>
            <a:ext cx="2025103" cy="2108135"/>
          </a:xfrm>
          <a:custGeom>
            <a:avLst/>
            <a:gdLst>
              <a:gd name="connsiteX0" fmla="*/ 2452687 w 2547937"/>
              <a:gd name="connsiteY0" fmla="*/ 9525 h 2889250"/>
              <a:gd name="connsiteX1" fmla="*/ 1871662 w 2547937"/>
              <a:gd name="connsiteY1" fmla="*/ 57150 h 2889250"/>
              <a:gd name="connsiteX2" fmla="*/ 1290637 w 2547937"/>
              <a:gd name="connsiteY2" fmla="*/ 190500 h 2889250"/>
              <a:gd name="connsiteX3" fmla="*/ 1004887 w 2547937"/>
              <a:gd name="connsiteY3" fmla="*/ 285750 h 2889250"/>
              <a:gd name="connsiteX4" fmla="*/ 757237 w 2547937"/>
              <a:gd name="connsiteY4" fmla="*/ 466725 h 2889250"/>
              <a:gd name="connsiteX5" fmla="*/ 481012 w 2547937"/>
              <a:gd name="connsiteY5" fmla="*/ 800100 h 2889250"/>
              <a:gd name="connsiteX6" fmla="*/ 280987 w 2547937"/>
              <a:gd name="connsiteY6" fmla="*/ 1362075 h 2889250"/>
              <a:gd name="connsiteX7" fmla="*/ 128587 w 2547937"/>
              <a:gd name="connsiteY7" fmla="*/ 2047875 h 2889250"/>
              <a:gd name="connsiteX8" fmla="*/ 80962 w 2547937"/>
              <a:gd name="connsiteY8" fmla="*/ 2533650 h 2889250"/>
              <a:gd name="connsiteX9" fmla="*/ 42862 w 2547937"/>
              <a:gd name="connsiteY9" fmla="*/ 2800350 h 2889250"/>
              <a:gd name="connsiteX10" fmla="*/ 42862 w 2547937"/>
              <a:gd name="connsiteY10" fmla="*/ 2876550 h 2889250"/>
              <a:gd name="connsiteX11" fmla="*/ 300037 w 2547937"/>
              <a:gd name="connsiteY11" fmla="*/ 2876550 h 2889250"/>
              <a:gd name="connsiteX12" fmla="*/ 300037 w 2547937"/>
              <a:gd name="connsiteY12" fmla="*/ 2847975 h 2889250"/>
              <a:gd name="connsiteX13" fmla="*/ 319087 w 2547937"/>
              <a:gd name="connsiteY13" fmla="*/ 2676525 h 2889250"/>
              <a:gd name="connsiteX14" fmla="*/ 376237 w 2547937"/>
              <a:gd name="connsiteY14" fmla="*/ 2314575 h 2889250"/>
              <a:gd name="connsiteX15" fmla="*/ 433387 w 2547937"/>
              <a:gd name="connsiteY15" fmla="*/ 2000250 h 2889250"/>
              <a:gd name="connsiteX16" fmla="*/ 528637 w 2547937"/>
              <a:gd name="connsiteY16" fmla="*/ 1704975 h 2889250"/>
              <a:gd name="connsiteX17" fmla="*/ 671512 w 2547937"/>
              <a:gd name="connsiteY17" fmla="*/ 1228725 h 2889250"/>
              <a:gd name="connsiteX18" fmla="*/ 938212 w 2547937"/>
              <a:gd name="connsiteY18" fmla="*/ 800100 h 2889250"/>
              <a:gd name="connsiteX19" fmla="*/ 1243012 w 2547937"/>
              <a:gd name="connsiteY19" fmla="*/ 514350 h 2889250"/>
              <a:gd name="connsiteX20" fmla="*/ 1690687 w 2547937"/>
              <a:gd name="connsiteY20" fmla="*/ 314325 h 2889250"/>
              <a:gd name="connsiteX21" fmla="*/ 2214562 w 2547937"/>
              <a:gd name="connsiteY21" fmla="*/ 152400 h 2889250"/>
              <a:gd name="connsiteX22" fmla="*/ 2443162 w 2547937"/>
              <a:gd name="connsiteY22" fmla="*/ 114300 h 2889250"/>
              <a:gd name="connsiteX23" fmla="*/ 2452687 w 2547937"/>
              <a:gd name="connsiteY23" fmla="*/ 9525 h 2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47937" h="2889250">
                <a:moveTo>
                  <a:pt x="2452687" y="9525"/>
                </a:moveTo>
                <a:cubicBezTo>
                  <a:pt x="2357437" y="0"/>
                  <a:pt x="2065337" y="26988"/>
                  <a:pt x="1871662" y="57150"/>
                </a:cubicBezTo>
                <a:cubicBezTo>
                  <a:pt x="1677987" y="87312"/>
                  <a:pt x="1435099" y="152400"/>
                  <a:pt x="1290637" y="190500"/>
                </a:cubicBezTo>
                <a:cubicBezTo>
                  <a:pt x="1146175" y="228600"/>
                  <a:pt x="1093787" y="239713"/>
                  <a:pt x="1004887" y="285750"/>
                </a:cubicBezTo>
                <a:cubicBezTo>
                  <a:pt x="915987" y="331788"/>
                  <a:pt x="844549" y="381000"/>
                  <a:pt x="757237" y="466725"/>
                </a:cubicBezTo>
                <a:cubicBezTo>
                  <a:pt x="669925" y="552450"/>
                  <a:pt x="560387" y="650875"/>
                  <a:pt x="481012" y="800100"/>
                </a:cubicBezTo>
                <a:cubicBezTo>
                  <a:pt x="401637" y="949325"/>
                  <a:pt x="339724" y="1154113"/>
                  <a:pt x="280987" y="1362075"/>
                </a:cubicBezTo>
                <a:cubicBezTo>
                  <a:pt x="222250" y="1570037"/>
                  <a:pt x="161924" y="1852613"/>
                  <a:pt x="128587" y="2047875"/>
                </a:cubicBezTo>
                <a:cubicBezTo>
                  <a:pt x="95250" y="2243137"/>
                  <a:pt x="95249" y="2408238"/>
                  <a:pt x="80962" y="2533650"/>
                </a:cubicBezTo>
                <a:cubicBezTo>
                  <a:pt x="66675" y="2659062"/>
                  <a:pt x="49212" y="2743200"/>
                  <a:pt x="42862" y="2800350"/>
                </a:cubicBezTo>
                <a:cubicBezTo>
                  <a:pt x="36512" y="2857500"/>
                  <a:pt x="0" y="2863850"/>
                  <a:pt x="42862" y="2876550"/>
                </a:cubicBezTo>
                <a:cubicBezTo>
                  <a:pt x="85725" y="2889250"/>
                  <a:pt x="257175" y="2881313"/>
                  <a:pt x="300037" y="2876550"/>
                </a:cubicBezTo>
                <a:cubicBezTo>
                  <a:pt x="342900" y="2871788"/>
                  <a:pt x="296862" y="2881312"/>
                  <a:pt x="300037" y="2847975"/>
                </a:cubicBezTo>
                <a:cubicBezTo>
                  <a:pt x="303212" y="2814638"/>
                  <a:pt x="306387" y="2765425"/>
                  <a:pt x="319087" y="2676525"/>
                </a:cubicBezTo>
                <a:cubicBezTo>
                  <a:pt x="331787" y="2587625"/>
                  <a:pt x="357187" y="2427287"/>
                  <a:pt x="376237" y="2314575"/>
                </a:cubicBezTo>
                <a:cubicBezTo>
                  <a:pt x="395287" y="2201863"/>
                  <a:pt x="407987" y="2101850"/>
                  <a:pt x="433387" y="2000250"/>
                </a:cubicBezTo>
                <a:cubicBezTo>
                  <a:pt x="458787" y="1898650"/>
                  <a:pt x="488950" y="1833563"/>
                  <a:pt x="528637" y="1704975"/>
                </a:cubicBezTo>
                <a:cubicBezTo>
                  <a:pt x="568325" y="1576388"/>
                  <a:pt x="603250" y="1379537"/>
                  <a:pt x="671512" y="1228725"/>
                </a:cubicBezTo>
                <a:cubicBezTo>
                  <a:pt x="739774" y="1077913"/>
                  <a:pt x="842962" y="919163"/>
                  <a:pt x="938212" y="800100"/>
                </a:cubicBezTo>
                <a:cubicBezTo>
                  <a:pt x="1033462" y="681037"/>
                  <a:pt x="1117600" y="595312"/>
                  <a:pt x="1243012" y="514350"/>
                </a:cubicBezTo>
                <a:cubicBezTo>
                  <a:pt x="1368424" y="433388"/>
                  <a:pt x="1528762" y="374650"/>
                  <a:pt x="1690687" y="314325"/>
                </a:cubicBezTo>
                <a:cubicBezTo>
                  <a:pt x="1852612" y="254000"/>
                  <a:pt x="2089150" y="185738"/>
                  <a:pt x="2214562" y="152400"/>
                </a:cubicBezTo>
                <a:cubicBezTo>
                  <a:pt x="2339975" y="119063"/>
                  <a:pt x="2405062" y="139700"/>
                  <a:pt x="2443162" y="114300"/>
                </a:cubicBezTo>
                <a:cubicBezTo>
                  <a:pt x="2481262" y="88900"/>
                  <a:pt x="2547937" y="19050"/>
                  <a:pt x="2452687" y="9525"/>
                </a:cubicBezTo>
                <a:close/>
              </a:path>
            </a:pathLst>
          </a:custGeom>
          <a:solidFill>
            <a:srgbClr val="669900">
              <a:alpha val="4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794629" y="3572029"/>
            <a:ext cx="257396" cy="549042"/>
          </a:xfrm>
          <a:custGeom>
            <a:avLst/>
            <a:gdLst>
              <a:gd name="connsiteX0" fmla="*/ 0 w 323850"/>
              <a:gd name="connsiteY0" fmla="*/ 0 h 752475"/>
              <a:gd name="connsiteX1" fmla="*/ 85725 w 323850"/>
              <a:gd name="connsiteY1" fmla="*/ 190500 h 752475"/>
              <a:gd name="connsiteX2" fmla="*/ 190500 w 323850"/>
              <a:gd name="connsiteY2" fmla="*/ 466725 h 752475"/>
              <a:gd name="connsiteX3" fmla="*/ 247650 w 323850"/>
              <a:gd name="connsiteY3" fmla="*/ 619125 h 752475"/>
              <a:gd name="connsiteX4" fmla="*/ 323850 w 323850"/>
              <a:gd name="connsiteY4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752475">
                <a:moveTo>
                  <a:pt x="0" y="0"/>
                </a:moveTo>
                <a:cubicBezTo>
                  <a:pt x="26987" y="56356"/>
                  <a:pt x="53975" y="112713"/>
                  <a:pt x="85725" y="190500"/>
                </a:cubicBezTo>
                <a:cubicBezTo>
                  <a:pt x="117475" y="268287"/>
                  <a:pt x="163513" y="395288"/>
                  <a:pt x="190500" y="466725"/>
                </a:cubicBezTo>
                <a:cubicBezTo>
                  <a:pt x="217487" y="538162"/>
                  <a:pt x="225425" y="571500"/>
                  <a:pt x="247650" y="619125"/>
                </a:cubicBezTo>
                <a:cubicBezTo>
                  <a:pt x="269875" y="666750"/>
                  <a:pt x="296862" y="709612"/>
                  <a:pt x="323850" y="75247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Freeform 14"/>
          <p:cNvSpPr/>
          <p:nvPr/>
        </p:nvSpPr>
        <p:spPr bwMode="auto">
          <a:xfrm>
            <a:off x="6674198" y="3954273"/>
            <a:ext cx="1385398" cy="1779173"/>
          </a:xfrm>
          <a:custGeom>
            <a:avLst/>
            <a:gdLst>
              <a:gd name="connsiteX0" fmla="*/ 0 w 1743075"/>
              <a:gd name="connsiteY0" fmla="*/ 2438400 h 2438400"/>
              <a:gd name="connsiteX1" fmla="*/ 104775 w 1743075"/>
              <a:gd name="connsiteY1" fmla="*/ 2047875 h 2438400"/>
              <a:gd name="connsiteX2" fmla="*/ 247650 w 1743075"/>
              <a:gd name="connsiteY2" fmla="*/ 1552575 h 2438400"/>
              <a:gd name="connsiteX3" fmla="*/ 457200 w 1743075"/>
              <a:gd name="connsiteY3" fmla="*/ 1076325 h 2438400"/>
              <a:gd name="connsiteX4" fmla="*/ 752475 w 1743075"/>
              <a:gd name="connsiteY4" fmla="*/ 628650 h 2438400"/>
              <a:gd name="connsiteX5" fmla="*/ 1038225 w 1743075"/>
              <a:gd name="connsiteY5" fmla="*/ 342900 h 2438400"/>
              <a:gd name="connsiteX6" fmla="*/ 1381125 w 1743075"/>
              <a:gd name="connsiteY6" fmla="*/ 123825 h 2438400"/>
              <a:gd name="connsiteX7" fmla="*/ 1628775 w 1743075"/>
              <a:gd name="connsiteY7" fmla="*/ 28575 h 2438400"/>
              <a:gd name="connsiteX8" fmla="*/ 1743075 w 1743075"/>
              <a:gd name="connsiteY8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075" h="2438400">
                <a:moveTo>
                  <a:pt x="0" y="2438400"/>
                </a:moveTo>
                <a:cubicBezTo>
                  <a:pt x="31750" y="2316956"/>
                  <a:pt x="63500" y="2195513"/>
                  <a:pt x="104775" y="2047875"/>
                </a:cubicBezTo>
                <a:cubicBezTo>
                  <a:pt x="146050" y="1900238"/>
                  <a:pt x="188913" y="1714500"/>
                  <a:pt x="247650" y="1552575"/>
                </a:cubicBezTo>
                <a:cubicBezTo>
                  <a:pt x="306387" y="1390650"/>
                  <a:pt x="373063" y="1230312"/>
                  <a:pt x="457200" y="1076325"/>
                </a:cubicBezTo>
                <a:cubicBezTo>
                  <a:pt x="541337" y="922338"/>
                  <a:pt x="655638" y="750887"/>
                  <a:pt x="752475" y="628650"/>
                </a:cubicBezTo>
                <a:cubicBezTo>
                  <a:pt x="849312" y="506413"/>
                  <a:pt x="933450" y="427037"/>
                  <a:pt x="1038225" y="342900"/>
                </a:cubicBezTo>
                <a:cubicBezTo>
                  <a:pt x="1143000" y="258763"/>
                  <a:pt x="1282700" y="176212"/>
                  <a:pt x="1381125" y="123825"/>
                </a:cubicBezTo>
                <a:cubicBezTo>
                  <a:pt x="1479550" y="71438"/>
                  <a:pt x="1568450" y="49212"/>
                  <a:pt x="1628775" y="28575"/>
                </a:cubicBezTo>
                <a:cubicBezTo>
                  <a:pt x="1689100" y="7938"/>
                  <a:pt x="1716087" y="3969"/>
                  <a:pt x="1743075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6" name="Straight Arrow Connector 15"/>
          <p:cNvCxnSpPr>
            <a:stCxn id="15" idx="4"/>
          </p:cNvCxnSpPr>
          <p:nvPr/>
        </p:nvCxnSpPr>
        <p:spPr bwMode="auto">
          <a:xfrm flipH="1" flipV="1">
            <a:off x="7120856" y="4322617"/>
            <a:ext cx="151410" cy="9034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7734065" y="3801376"/>
            <a:ext cx="158980" cy="4864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6458731" y="4630551"/>
            <a:ext cx="65223" cy="76984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1205" y="4531114"/>
            <a:ext cx="391394" cy="247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C00000"/>
                </a:solidFill>
              </a:rPr>
              <a:t>SM</a:t>
            </a:r>
            <a:endParaRPr lang="sl-SI" sz="1600" dirty="0">
              <a:solidFill>
                <a:srgbClr val="C00000"/>
              </a:solidFill>
            </a:endParaRPr>
          </a:p>
        </p:txBody>
      </p:sp>
      <p:pic>
        <p:nvPicPr>
          <p:cNvPr id="20" name="Picture 19" descr="knunu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4043" y="3569527"/>
            <a:ext cx="1171083" cy="538225"/>
          </a:xfrm>
          <a:prstGeom prst="rect">
            <a:avLst/>
          </a:prstGeom>
        </p:spPr>
      </p:pic>
      <p:pic>
        <p:nvPicPr>
          <p:cNvPr id="21" name="Picture 20" descr="knunu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31082" y="5011859"/>
            <a:ext cx="1220524" cy="579887"/>
          </a:xfrm>
          <a:prstGeom prst="rect">
            <a:avLst/>
          </a:prstGeom>
        </p:spPr>
      </p:pic>
      <p:sp>
        <p:nvSpPr>
          <p:cNvPr id="22" name="Text Box 170"/>
          <p:cNvSpPr txBox="1">
            <a:spLocks noChangeArrowheads="1"/>
          </p:cNvSpPr>
          <p:nvPr/>
        </p:nvSpPr>
        <p:spPr bwMode="auto">
          <a:xfrm>
            <a:off x="5435126" y="5964621"/>
            <a:ext cx="2823209" cy="230832"/>
          </a:xfrm>
          <a:prstGeom prst="rect">
            <a:avLst/>
          </a:prstGeom>
          <a:solidFill>
            <a:srgbClr val="003300">
              <a:alpha val="40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W. </a:t>
            </a:r>
            <a:r>
              <a:rPr lang="en-US" sz="9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Altmannshofer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et al., arXiv:0902.0160</a:t>
            </a:r>
            <a:endParaRPr lang="en-US" sz="9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458909" y="4252708"/>
            <a:ext cx="228466" cy="208497"/>
          </a:xfrm>
          <a:prstGeom prst="rect">
            <a:avLst/>
          </a:prstGeom>
          <a:solidFill>
            <a:srgbClr val="669900">
              <a:alpha val="5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6430" y="4445925"/>
            <a:ext cx="1981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a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pprox. expected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precision @ 50 ab</a:t>
            </a:r>
            <a:r>
              <a:rPr lang="sl-SI" sz="14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  <a:endParaRPr lang="sl-SI" sz="14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7375" y="2357796"/>
            <a:ext cx="41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             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</a:t>
            </a:r>
            <a:r>
              <a:rPr lang="sl-SI" sz="2000" dirty="0" smtClean="0">
                <a:solidFill>
                  <a:schemeClr val="tx1"/>
                </a:solidFill>
                <a:latin typeface="Calibri"/>
                <a:cs typeface="Calibri"/>
              </a:rPr>
              <a:t>→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K(*)</a:t>
            </a:r>
            <a:r>
              <a:rPr lang="sl-SI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nn</a:t>
            </a:r>
            <a:endParaRPr lang="sl-SI" sz="2000" dirty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Br‘s expected to be „measured“ to 30% </a:t>
            </a:r>
          </a:p>
          <a:p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808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0" grpId="0" animBg="1"/>
      <p:bldP spid="13" grpId="0" animBg="1"/>
      <p:bldP spid="14" grpId="0" animBg="1"/>
      <p:bldP spid="15" grpId="0" animBg="1"/>
      <p:bldP spid="18" grpId="0" animBg="1"/>
      <p:bldP spid="19" grpId="0"/>
      <p:bldP spid="22" grpId="0" animBg="1"/>
      <p:bldP spid="23" grpId="0" animBg="1"/>
      <p:bldP spid="2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68" y="2620074"/>
            <a:ext cx="4022536" cy="29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14005"/>
            <a:ext cx="2270173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Super</a:t>
            </a:r>
            <a:r>
              <a:rPr lang="en-US" sz="2800" dirty="0" smtClean="0">
                <a:solidFill>
                  <a:schemeClr val="tx1"/>
                </a:solidFill>
              </a:rPr>
              <a:t>KEKB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7753645" y="894350"/>
            <a:ext cx="0" cy="838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pic>
        <p:nvPicPr>
          <p:cNvPr id="5" name="Picture 4" descr="nanob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2615" y="1153154"/>
            <a:ext cx="2122599" cy="1240018"/>
          </a:xfrm>
          <a:prstGeom prst="rect">
            <a:avLst/>
          </a:prstGeom>
        </p:spPr>
      </p:pic>
      <p:pic>
        <p:nvPicPr>
          <p:cNvPr id="6" name="Picture 5" descr="nonanobe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066" y="1347405"/>
            <a:ext cx="2114704" cy="1089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9124" y="887319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baseline="-25000" smtClean="0">
                <a:solidFill>
                  <a:schemeClr val="tx1"/>
                </a:solidFill>
              </a:rPr>
              <a:t>x</a:t>
            </a:r>
            <a:r>
              <a:rPr lang="en-US" sz="1400" smtClean="0">
                <a:solidFill>
                  <a:schemeClr val="tx1"/>
                </a:solidFill>
              </a:rPr>
              <a:t>~100</a:t>
            </a:r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m,</a:t>
            </a:r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baseline="-25000" smtClean="0">
                <a:solidFill>
                  <a:schemeClr val="tx1"/>
                </a:solidFill>
              </a:rPr>
              <a:t>y</a:t>
            </a:r>
            <a:r>
              <a:rPr lang="en-US" sz="1400" smtClean="0">
                <a:solidFill>
                  <a:schemeClr val="tx1"/>
                </a:solidFill>
              </a:rPr>
              <a:t>~2</a:t>
            </a:r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m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6749" y="849219"/>
            <a:ext cx="167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baseline="-25000" smtClean="0">
                <a:solidFill>
                  <a:schemeClr val="tx1"/>
                </a:solidFill>
              </a:rPr>
              <a:t>x</a:t>
            </a:r>
            <a:r>
              <a:rPr lang="en-US" sz="1400" smtClean="0">
                <a:solidFill>
                  <a:schemeClr val="tx1"/>
                </a:solidFill>
              </a:rPr>
              <a:t>~10</a:t>
            </a:r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400" smtClean="0">
                <a:solidFill>
                  <a:schemeClr val="tx1"/>
                </a:solidFill>
              </a:rPr>
              <a:t>m,</a:t>
            </a:r>
            <a:r>
              <a:rPr lang="en-US" sz="140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400" baseline="-25000" smtClean="0">
                <a:solidFill>
                  <a:schemeClr val="tx1"/>
                </a:solidFill>
              </a:rPr>
              <a:t>y</a:t>
            </a:r>
            <a:r>
              <a:rPr lang="en-US" sz="1400" smtClean="0">
                <a:solidFill>
                  <a:schemeClr val="tx1"/>
                </a:solidFill>
              </a:rPr>
              <a:t>~60</a:t>
            </a:r>
            <a:r>
              <a:rPr lang="en-US" sz="140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400" smtClean="0">
                <a:solidFill>
                  <a:schemeClr val="tx1"/>
                </a:solidFill>
              </a:rPr>
              <a:t>m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10800000">
            <a:off x="5479032" y="941807"/>
            <a:ext cx="2050181" cy="149191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949642" y="1654075"/>
            <a:ext cx="3012707" cy="10587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920766" y="133644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e</a:t>
            </a:r>
            <a:r>
              <a:rPr lang="sl-SI" baseline="30000" dirty="0" smtClean="0">
                <a:solidFill>
                  <a:srgbClr val="C00000"/>
                </a:solidFill>
              </a:rPr>
              <a:t>-</a:t>
            </a:r>
            <a:endParaRPr lang="sl-SI" baseline="30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9482" y="20952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6600"/>
                </a:solidFill>
              </a:rPr>
              <a:t>e</a:t>
            </a:r>
            <a:r>
              <a:rPr lang="sl-SI" baseline="30000" dirty="0" smtClean="0">
                <a:solidFill>
                  <a:srgbClr val="006600"/>
                </a:solidFill>
              </a:rPr>
              <a:t>+</a:t>
            </a:r>
            <a:endParaRPr lang="sl-SI" baseline="30000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916" y="1061884"/>
            <a:ext cx="2925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Nano beams design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(P. Raimondi)</a:t>
            </a:r>
            <a:endParaRPr lang="sl-SI" sz="2400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681236"/>
              </p:ext>
            </p:extLst>
          </p:nvPr>
        </p:nvGraphicFramePr>
        <p:xfrm>
          <a:off x="795097" y="1759953"/>
          <a:ext cx="3581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13" name="Equation" r:id="rId6" imgW="1714500" imgH="520700" progId="Equation.3">
                  <p:embed/>
                </p:oleObj>
              </mc:Choice>
              <mc:Fallback>
                <p:oleObj name="Equation" r:id="rId6" imgW="17145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97" y="1759953"/>
                        <a:ext cx="3581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25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51548" y="3560880"/>
            <a:ext cx="33249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                            </a:t>
            </a:r>
            <a:r>
              <a:rPr lang="sl-SI" dirty="0">
                <a:solidFill>
                  <a:schemeClr val="tx1"/>
                </a:solidFill>
                <a:cs typeface="+mn-cs"/>
              </a:rPr>
              <a:t>small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b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y</a:t>
            </a:r>
            <a:r>
              <a:rPr lang="sl-SI" dirty="0">
                <a:solidFill>
                  <a:schemeClr val="tx1"/>
                </a:solidFill>
                <a:cs typeface="+mn-cs"/>
              </a:rPr>
              <a:t>*</a:t>
            </a: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  <a:cs typeface="+mn-cs"/>
              </a:rPr>
              <a:t>large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x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y</a:t>
            </a:r>
            <a:r>
              <a:rPr lang="sl-SI" dirty="0">
                <a:solidFill>
                  <a:schemeClr val="tx1"/>
                </a:solidFill>
                <a:cs typeface="+mn-cs"/>
              </a:rPr>
              <a:t> </a:t>
            </a:r>
            <a:r>
              <a:rPr lang="sl-SI" dirty="0">
                <a:solidFill>
                  <a:schemeClr val="tx1"/>
                </a:solidFill>
                <a:cs typeface="+mn-cs"/>
                <a:sym typeface="Symbol"/>
              </a:rPr>
              <a:t> </a:t>
            </a:r>
            <a:r>
              <a:rPr lang="sl-SI" dirty="0">
                <a:solidFill>
                  <a:schemeClr val="tx1"/>
                </a:solidFill>
                <a:cs typeface="+mn-cs"/>
              </a:rPr>
              <a:t>(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b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y</a:t>
            </a:r>
            <a:r>
              <a:rPr lang="sl-SI" dirty="0">
                <a:solidFill>
                  <a:schemeClr val="tx1"/>
                </a:solidFill>
                <a:cs typeface="+mn-cs"/>
              </a:rPr>
              <a:t>*/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e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y</a:t>
            </a:r>
            <a:r>
              <a:rPr lang="sl-SI" dirty="0">
                <a:solidFill>
                  <a:schemeClr val="tx1"/>
                </a:solidFill>
                <a:cs typeface="+mn-cs"/>
              </a:rPr>
              <a:t>) </a:t>
            </a:r>
            <a:r>
              <a:rPr lang="sl-SI" dirty="0">
                <a:solidFill>
                  <a:schemeClr val="tx1"/>
                </a:solidFill>
                <a:cs typeface="+mn-cs"/>
                <a:sym typeface="Symbol"/>
              </a:rPr>
              <a:t> </a:t>
            </a:r>
            <a:r>
              <a:rPr lang="sl-SI" dirty="0">
                <a:solidFill>
                  <a:schemeClr val="tx1"/>
                </a:solidFill>
                <a:cs typeface="+mn-cs"/>
              </a:rPr>
              <a:t>small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e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y</a:t>
            </a: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  <a:cs typeface="+mn-cs"/>
              </a:rPr>
              <a:t>hourglass effect  </a:t>
            </a:r>
            <a:r>
              <a:rPr lang="sl-SI" dirty="0">
                <a:solidFill>
                  <a:schemeClr val="tx1"/>
                </a:solidFill>
                <a:cs typeface="+mn-cs"/>
                <a:sym typeface="Symbol"/>
              </a:rPr>
              <a:t>    </a:t>
            </a:r>
            <a:r>
              <a:rPr lang="sl-SI" dirty="0">
                <a:solidFill>
                  <a:schemeClr val="tx1"/>
                </a:solidFill>
                <a:cs typeface="+mn-cs"/>
              </a:rPr>
              <a:t>small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  <a:cs typeface="+mn-cs"/>
              </a:rPr>
              <a:t>b</a:t>
            </a:r>
            <a:r>
              <a:rPr lang="sl-SI" baseline="-25000" dirty="0">
                <a:solidFill>
                  <a:schemeClr val="tx1"/>
                </a:solidFill>
                <a:cs typeface="+mn-cs"/>
              </a:rPr>
              <a:t>x</a:t>
            </a:r>
            <a:r>
              <a:rPr lang="sl-SI" dirty="0" smtClean="0">
                <a:solidFill>
                  <a:schemeClr val="tx1"/>
                </a:solidFill>
                <a:cs typeface="+mn-cs"/>
              </a:rPr>
              <a:t>*</a:t>
            </a: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dirty="0" smtClean="0">
                <a:solidFill>
                  <a:srgbClr val="000000"/>
                </a:solidFill>
              </a:rPr>
              <a:t>increase </a:t>
            </a:r>
            <a:r>
              <a:rPr lang="sl-SI" i="1" dirty="0" smtClean="0">
                <a:solidFill>
                  <a:srgbClr val="000000"/>
                </a:solidFill>
              </a:rPr>
              <a:t>I</a:t>
            </a:r>
            <a:endParaRPr lang="sl-SI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23419" y="1807951"/>
            <a:ext cx="737420" cy="943896"/>
          </a:xfrm>
          <a:prstGeom prst="rect">
            <a:avLst/>
          </a:prstGeom>
          <a:solidFill>
            <a:srgbClr val="006600">
              <a:alpha val="4117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796571" y="2816352"/>
            <a:ext cx="28664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sl-SI" sz="1600" dirty="0">
                <a:solidFill>
                  <a:schemeClr val="tx1"/>
                </a:solidFill>
              </a:rPr>
              <a:t>*: beta-function (trajectories </a:t>
            </a:r>
          </a:p>
          <a:p>
            <a:r>
              <a:rPr lang="sl-SI" sz="1600" dirty="0">
                <a:solidFill>
                  <a:schemeClr val="tx1"/>
                </a:solidFill>
              </a:rPr>
              <a:t>     envelope) at </a:t>
            </a:r>
            <a:r>
              <a:rPr lang="sl-SI" sz="1600" dirty="0" smtClean="0">
                <a:solidFill>
                  <a:schemeClr val="tx1"/>
                </a:solidFill>
              </a:rPr>
              <a:t>IP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Symbol" pitchFamily="18" charset="2"/>
              </a:rPr>
              <a:t>x</a:t>
            </a:r>
            <a:r>
              <a:rPr lang="sl-SI" sz="1600" baseline="-25000" dirty="0" smtClean="0">
                <a:solidFill>
                  <a:schemeClr val="tx1"/>
                </a:solidFill>
              </a:rPr>
              <a:t>y</a:t>
            </a:r>
            <a:r>
              <a:rPr lang="sl-SI" sz="1600" dirty="0" smtClean="0">
                <a:solidFill>
                  <a:schemeClr val="tx1"/>
                </a:solidFill>
                <a:sym typeface="Symbol"/>
              </a:rPr>
              <a:t>: b</a:t>
            </a:r>
            <a:r>
              <a:rPr lang="sl-SI" sz="1600" dirty="0" smtClean="0">
                <a:solidFill>
                  <a:schemeClr val="tx1"/>
                </a:solidFill>
              </a:rPr>
              <a:t>eam-beam parameter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6497" y="4403426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[s</a:t>
            </a:r>
            <a:r>
              <a:rPr lang="sl-SI" baseline="30000" dirty="0" smtClean="0">
                <a:solidFill>
                  <a:schemeClr val="tx1"/>
                </a:solidFill>
              </a:rPr>
              <a:t>-1</a:t>
            </a:r>
            <a:r>
              <a:rPr lang="sl-SI" dirty="0" smtClean="0">
                <a:solidFill>
                  <a:schemeClr val="tx1"/>
                </a:solidFill>
              </a:rPr>
              <a:t>cm</a:t>
            </a:r>
            <a:r>
              <a:rPr lang="sl-SI" baseline="30000" dirty="0" smtClean="0">
                <a:solidFill>
                  <a:schemeClr val="tx1"/>
                </a:solidFill>
              </a:rPr>
              <a:t>-2</a:t>
            </a:r>
            <a:r>
              <a:rPr lang="sl-SI" dirty="0" smtClean="0">
                <a:solidFill>
                  <a:schemeClr val="tx1"/>
                </a:solidFill>
              </a:rPr>
              <a:t>]</a:t>
            </a:r>
            <a:endParaRPr lang="sl-SI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6997" y="2622251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Lucida Calligraphy" pitchFamily="66" charset="0"/>
              </a:rPr>
              <a:t>∫L </a:t>
            </a:r>
            <a:r>
              <a:rPr lang="sl-SI" sz="1600" dirty="0" smtClean="0">
                <a:solidFill>
                  <a:schemeClr val="tx1"/>
                </a:solidFill>
                <a:latin typeface="+mn-lt"/>
              </a:rPr>
              <a:t>dt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+mn-lt"/>
              </a:rPr>
              <a:t>[ab</a:t>
            </a:r>
            <a:r>
              <a:rPr lang="sl-SI" sz="1600" baseline="30000" dirty="0" smtClean="0">
                <a:solidFill>
                  <a:schemeClr val="tx1"/>
                </a:solidFill>
                <a:latin typeface="+mn-lt"/>
              </a:rPr>
              <a:t>-1</a:t>
            </a:r>
            <a:r>
              <a:rPr lang="sl-SI" sz="1600" dirty="0" smtClean="0">
                <a:solidFill>
                  <a:schemeClr val="tx1"/>
                </a:solidFill>
                <a:latin typeface="+mn-lt"/>
              </a:rPr>
              <a:t>]</a:t>
            </a:r>
            <a:endParaRPr lang="sl-SI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616116" y="3248980"/>
            <a:ext cx="3362325" cy="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616116" y="4185084"/>
            <a:ext cx="2457450" cy="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616116" y="4401108"/>
            <a:ext cx="3390900" cy="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616116" y="4545124"/>
            <a:ext cx="3362325" cy="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719522" y="4498676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8000"/>
                </a:solidFill>
              </a:rPr>
              <a:t>design </a:t>
            </a:r>
            <a:r>
              <a:rPr lang="sl-SI" sz="1600" dirty="0" smtClean="0">
                <a:solidFill>
                  <a:srgbClr val="008000"/>
                </a:solidFill>
                <a:latin typeface="Lucida Calligraphy" pitchFamily="66" charset="0"/>
              </a:rPr>
              <a:t>L</a:t>
            </a:r>
            <a:r>
              <a:rPr lang="sl-SI" sz="1600" dirty="0" smtClean="0">
                <a:solidFill>
                  <a:srgbClr val="008000"/>
                </a:solidFill>
              </a:rPr>
              <a:t>=8·10</a:t>
            </a:r>
            <a:r>
              <a:rPr lang="sl-SI" sz="1600" baseline="30000" dirty="0" smtClean="0">
                <a:solidFill>
                  <a:srgbClr val="008000"/>
                </a:solidFill>
              </a:rPr>
              <a:t>35</a:t>
            </a:r>
            <a:r>
              <a:rPr lang="sl-SI" sz="1600" dirty="0" smtClean="0">
                <a:solidFill>
                  <a:srgbClr val="008000"/>
                </a:solidFill>
              </a:rPr>
              <a:t> s</a:t>
            </a:r>
            <a:r>
              <a:rPr lang="sl-SI" sz="1600" baseline="30000" dirty="0" smtClean="0">
                <a:solidFill>
                  <a:srgbClr val="008000"/>
                </a:solidFill>
              </a:rPr>
              <a:t>-1</a:t>
            </a:r>
            <a:r>
              <a:rPr lang="sl-SI" sz="1600" dirty="0" smtClean="0">
                <a:solidFill>
                  <a:srgbClr val="008000"/>
                </a:solidFill>
              </a:rPr>
              <a:t>cm</a:t>
            </a:r>
            <a:r>
              <a:rPr lang="sl-SI" sz="1600" baseline="30000" dirty="0" smtClean="0">
                <a:solidFill>
                  <a:srgbClr val="008000"/>
                </a:solidFill>
              </a:rPr>
              <a:t>-2</a:t>
            </a:r>
            <a:endParaRPr lang="sl-SI" sz="1600" baseline="300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4797" y="4146251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rgbClr val="C00000"/>
                </a:solidFill>
              </a:rPr>
              <a:t>current B factories</a:t>
            </a:r>
            <a:endParaRPr lang="sl-SI" sz="1400" baseline="30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8547" y="3860501"/>
            <a:ext cx="262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8000"/>
                </a:solidFill>
                <a:latin typeface="Lucida Calligraphy" pitchFamily="66" charset="0"/>
              </a:rPr>
              <a:t>∫L </a:t>
            </a:r>
            <a:r>
              <a:rPr lang="sl-SI" sz="1600" dirty="0" smtClean="0">
                <a:solidFill>
                  <a:srgbClr val="008000"/>
                </a:solidFill>
              </a:rPr>
              <a:t>dt=10 ab</a:t>
            </a:r>
            <a:r>
              <a:rPr lang="sl-SI" sz="1600" baseline="30000" dirty="0" smtClean="0">
                <a:solidFill>
                  <a:srgbClr val="008000"/>
                </a:solidFill>
              </a:rPr>
              <a:t>-1</a:t>
            </a:r>
            <a:r>
              <a:rPr lang="sl-SI" sz="1600" dirty="0" smtClean="0">
                <a:solidFill>
                  <a:srgbClr val="C00000"/>
                </a:solidFill>
              </a:rPr>
              <a:t> </a:t>
            </a:r>
            <a:r>
              <a:rPr lang="sl-SI" sz="1600" dirty="0" smtClean="0">
                <a:solidFill>
                  <a:srgbClr val="008000"/>
                </a:solidFill>
              </a:rPr>
              <a:t>(2018-2019)</a:t>
            </a:r>
            <a:endParaRPr lang="sl-SI" sz="1600" baseline="30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7672" y="3222326"/>
            <a:ext cx="262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8000"/>
                </a:solidFill>
                <a:latin typeface="Lucida Calligraphy" pitchFamily="66" charset="0"/>
              </a:rPr>
              <a:t>∫L </a:t>
            </a:r>
            <a:r>
              <a:rPr lang="sl-SI" sz="1600" dirty="0" smtClean="0">
                <a:solidFill>
                  <a:srgbClr val="008000"/>
                </a:solidFill>
              </a:rPr>
              <a:t>dt=50 ab</a:t>
            </a:r>
            <a:r>
              <a:rPr lang="sl-SI" sz="1600" baseline="30000" dirty="0" smtClean="0">
                <a:solidFill>
                  <a:srgbClr val="008000"/>
                </a:solidFill>
              </a:rPr>
              <a:t>-1</a:t>
            </a:r>
            <a:r>
              <a:rPr lang="sl-SI" sz="1600" dirty="0" smtClean="0">
                <a:solidFill>
                  <a:srgbClr val="C00000"/>
                </a:solidFill>
              </a:rPr>
              <a:t> </a:t>
            </a:r>
            <a:r>
              <a:rPr lang="sl-SI" sz="1600" dirty="0" smtClean="0">
                <a:solidFill>
                  <a:srgbClr val="008000"/>
                </a:solidFill>
              </a:rPr>
              <a:t>(2022-2023)</a:t>
            </a:r>
            <a:endParaRPr lang="sl-SI" sz="1600" baseline="30000" dirty="0">
              <a:solidFill>
                <a:srgbClr val="008000"/>
              </a:solidFill>
            </a:endParaRPr>
          </a:p>
        </p:txBody>
      </p:sp>
      <p:sp>
        <p:nvSpPr>
          <p:cNvPr id="28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l-SI" sz="2400" kern="0" dirty="0" smtClean="0"/>
              <a:t>SuperKEKB</a:t>
            </a:r>
            <a:endParaRPr lang="en-US" sz="2400" kern="0" dirty="0" smtClean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7211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49506"/>
            <a:ext cx="98901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2" y="4726591"/>
            <a:ext cx="2273615" cy="170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023419" y="5012626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magnet installation 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for SuperKEKB;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38694" y="5929745"/>
            <a:ext cx="3071489" cy="400110"/>
          </a:xfrm>
          <a:prstGeom prst="rect">
            <a:avLst/>
          </a:prstGeom>
          <a:solidFill>
            <a:srgbClr val="669900">
              <a:alpha val="41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</a:rPr>
              <a:t>Being built on schedule</a:t>
            </a:r>
          </a:p>
        </p:txBody>
      </p:sp>
    </p:spTree>
    <p:extLst>
      <p:ext uri="{BB962C8B-B14F-4D97-AF65-F5344CB8AC3E}">
        <p14:creationId xmlns:p14="http://schemas.microsoft.com/office/powerpoint/2010/main" val="155569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1" grpId="0"/>
      <p:bldP spid="12" grpId="0"/>
      <p:bldP spid="15" grpId="0"/>
      <p:bldP spid="16" grpId="0" animBg="1"/>
      <p:bldP spid="18" grpId="0"/>
      <p:bldP spid="19" grpId="0"/>
      <p:bldP spid="24" grpId="0"/>
      <p:bldP spid="25" grpId="0"/>
      <p:bldP spid="26" grpId="0"/>
      <p:bldP spid="27" grpId="0"/>
      <p:bldP spid="32" grpId="0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smtClean="0"/>
              <a:t>Introduction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29247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49506"/>
            <a:ext cx="98901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391" y="861752"/>
            <a:ext cx="7871172" cy="56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10" y="5163734"/>
            <a:ext cx="1846653" cy="9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円/楕円 13"/>
          <p:cNvSpPr/>
          <p:nvPr/>
        </p:nvSpPr>
        <p:spPr bwMode="auto">
          <a:xfrm>
            <a:off x="4215228" y="2619559"/>
            <a:ext cx="1134583" cy="4790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37" name="直線矢印コネクタ 14"/>
          <p:cNvCxnSpPr>
            <a:cxnSpLocks noChangeShapeType="1"/>
          </p:cNvCxnSpPr>
          <p:nvPr/>
        </p:nvCxnSpPr>
        <p:spPr bwMode="auto">
          <a:xfrm>
            <a:off x="4847522" y="1477626"/>
            <a:ext cx="425469" cy="6843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図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79" y="1219265"/>
            <a:ext cx="1026920" cy="141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128" y="2397347"/>
            <a:ext cx="1125719" cy="85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線矢印コネクタ 23"/>
          <p:cNvCxnSpPr>
            <a:cxnSpLocks noChangeShapeType="1"/>
          </p:cNvCxnSpPr>
          <p:nvPr/>
        </p:nvCxnSpPr>
        <p:spPr bwMode="auto">
          <a:xfrm rot="16200000" flipH="1">
            <a:off x="983912" y="2464096"/>
            <a:ext cx="1505626" cy="0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41" name="Picture 330" descr="OHO_TiN_After"/>
          <p:cNvPicPr>
            <a:picLocks noChangeAspect="1" noChangeArrowheads="1"/>
          </p:cNvPicPr>
          <p:nvPr/>
        </p:nvPicPr>
        <p:blipFill>
          <a:blip r:embed="rId7" cstate="screen">
            <a:lum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805" y="5193232"/>
            <a:ext cx="1269019" cy="91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3" descr="&#10;ARES のコピー                                                  0004FF1BMacintosh HD                   C12DDCCD: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356" y="3497002"/>
            <a:ext cx="1348795" cy="18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2649266" y="4397324"/>
            <a:ext cx="879007" cy="219548"/>
          </a:xfrm>
          <a:prstGeom prst="rect">
            <a:avLst/>
          </a:prstGeom>
          <a:solidFill>
            <a:srgbClr val="0066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Damping ring</a:t>
            </a: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flipH="1">
            <a:off x="2743625" y="4730933"/>
            <a:ext cx="780026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H="1">
            <a:off x="4351141" y="4830716"/>
            <a:ext cx="212734" cy="342152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3566684" y="5172868"/>
            <a:ext cx="1177425" cy="21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Low emittance gun</a:t>
            </a:r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 flipH="1">
            <a:off x="3712938" y="5172868"/>
            <a:ext cx="638203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5485725" y="4249058"/>
            <a:ext cx="1003102" cy="219548"/>
          </a:xfrm>
          <a:prstGeom prst="rect">
            <a:avLst/>
          </a:prstGeom>
          <a:solidFill>
            <a:srgbClr val="006600">
              <a:alpha val="41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Positron source</a:t>
            </a: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5462279" y="4527221"/>
            <a:ext cx="1063672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2693511" y="1897646"/>
            <a:ext cx="1001624" cy="356408"/>
          </a:xfrm>
          <a:prstGeom prst="rect">
            <a:avLst/>
          </a:prstGeom>
          <a:solidFill>
            <a:srgbClr val="0066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New beam pipe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&amp; bellows</a:t>
            </a:r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>
            <a:off x="2649266" y="2298791"/>
            <a:ext cx="921849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6809158" y="1027433"/>
            <a:ext cx="527403" cy="219548"/>
          </a:xfrm>
          <a:prstGeom prst="rect">
            <a:avLst/>
          </a:prstGeom>
          <a:solidFill>
            <a:srgbClr val="006600">
              <a:alpha val="41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Belle II</a:t>
            </a:r>
          </a:p>
        </p:txBody>
      </p:sp>
      <p:sp>
        <p:nvSpPr>
          <p:cNvPr id="53" name="Line 44"/>
          <p:cNvSpPr>
            <a:spLocks noChangeShapeType="1"/>
          </p:cNvSpPr>
          <p:nvPr/>
        </p:nvSpPr>
        <p:spPr bwMode="auto">
          <a:xfrm flipV="1">
            <a:off x="6123929" y="1230923"/>
            <a:ext cx="663734" cy="109842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6677778" y="1324601"/>
            <a:ext cx="555473" cy="219548"/>
          </a:xfrm>
          <a:prstGeom prst="rect">
            <a:avLst/>
          </a:prstGeom>
          <a:solidFill>
            <a:srgbClr val="006600">
              <a:alpha val="3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000" dirty="0">
                <a:solidFill>
                  <a:schemeClr val="tx1"/>
                </a:solidFill>
                <a:latin typeface="Helvetica Neue" charset="0"/>
                <a:cs typeface="HGｺﾞｼｯｸM" charset="0"/>
              </a:rPr>
              <a:t>New IR</a:t>
            </a:r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 flipV="1">
            <a:off x="6296775" y="1614486"/>
            <a:ext cx="709115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47"/>
          <p:cNvSpPr>
            <a:spLocks noChangeShapeType="1"/>
          </p:cNvSpPr>
          <p:nvPr/>
        </p:nvSpPr>
        <p:spPr bwMode="auto">
          <a:xfrm flipH="1">
            <a:off x="2436532" y="1477626"/>
            <a:ext cx="496380" cy="273722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48"/>
          <p:cNvSpPr>
            <a:spLocks noChangeShapeType="1"/>
          </p:cNvSpPr>
          <p:nvPr/>
        </p:nvSpPr>
        <p:spPr bwMode="auto">
          <a:xfrm flipH="1" flipV="1">
            <a:off x="5060256" y="1203904"/>
            <a:ext cx="425469" cy="68430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49"/>
          <p:cNvSpPr>
            <a:spLocks noChangeShapeType="1"/>
          </p:cNvSpPr>
          <p:nvPr/>
        </p:nvSpPr>
        <p:spPr bwMode="auto">
          <a:xfrm flipH="1" flipV="1">
            <a:off x="6123928" y="1888208"/>
            <a:ext cx="354557" cy="205291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0"/>
          <p:cNvSpPr>
            <a:spLocks noChangeShapeType="1"/>
          </p:cNvSpPr>
          <p:nvPr/>
        </p:nvSpPr>
        <p:spPr bwMode="auto">
          <a:xfrm flipH="1">
            <a:off x="6194839" y="3051525"/>
            <a:ext cx="496380" cy="273722"/>
          </a:xfrm>
          <a:prstGeom prst="line">
            <a:avLst/>
          </a:prstGeom>
          <a:noFill/>
          <a:ln w="38100">
            <a:solidFill>
              <a:srgbClr val="000BF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>
            <a:off x="6478485" y="1682917"/>
            <a:ext cx="354557" cy="136861"/>
          </a:xfrm>
          <a:prstGeom prst="line">
            <a:avLst/>
          </a:prstGeom>
          <a:noFill/>
          <a:ln w="38100">
            <a:solidFill>
              <a:srgbClr val="000BF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982" y="4759106"/>
            <a:ext cx="910030" cy="6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テキスト ボックス 46"/>
          <p:cNvSpPr txBox="1">
            <a:spLocks noChangeArrowheads="1"/>
          </p:cNvSpPr>
          <p:nvPr/>
        </p:nvSpPr>
        <p:spPr bwMode="auto">
          <a:xfrm>
            <a:off x="448782" y="6153189"/>
            <a:ext cx="2845403" cy="276999"/>
          </a:xfrm>
          <a:prstGeom prst="rect">
            <a:avLst/>
          </a:prstGeom>
          <a:solidFill>
            <a:srgbClr val="0066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 err="1">
                <a:solidFill>
                  <a:schemeClr val="tx1"/>
                </a:solidFill>
                <a:latin typeface="Corbel" charset="0"/>
                <a:cs typeface="HGｺﾞｼｯｸM" charset="0"/>
              </a:rPr>
              <a:t>TiN</a:t>
            </a: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-coated beam pipe with antechambers</a:t>
            </a:r>
          </a:p>
        </p:txBody>
      </p:sp>
      <p:sp>
        <p:nvSpPr>
          <p:cNvPr id="63" name="テキスト ボックス 47"/>
          <p:cNvSpPr txBox="1">
            <a:spLocks noChangeArrowheads="1"/>
          </p:cNvSpPr>
          <p:nvPr/>
        </p:nvSpPr>
        <p:spPr bwMode="auto">
          <a:xfrm>
            <a:off x="438715" y="4242563"/>
            <a:ext cx="2037229" cy="646331"/>
          </a:xfrm>
          <a:prstGeom prst="rect">
            <a:avLst/>
          </a:prstGeom>
          <a:solidFill>
            <a:srgbClr val="0066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Redesign the lattices of HER &amp; LER to squeeze the </a:t>
            </a:r>
            <a:r>
              <a:rPr kumimoji="1" lang="en-US" altLang="ja-JP" sz="1200" dirty="0" err="1">
                <a:solidFill>
                  <a:schemeClr val="tx1"/>
                </a:solidFill>
                <a:latin typeface="Corbel" charset="0"/>
                <a:cs typeface="HGｺﾞｼｯｸM" charset="0"/>
              </a:rPr>
              <a:t>emittance</a:t>
            </a: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 </a:t>
            </a:r>
          </a:p>
        </p:txBody>
      </p:sp>
      <p:sp>
        <p:nvSpPr>
          <p:cNvPr id="64" name="テキスト ボックス 48"/>
          <p:cNvSpPr txBox="1">
            <a:spLocks noChangeArrowheads="1"/>
          </p:cNvSpPr>
          <p:nvPr/>
        </p:nvSpPr>
        <p:spPr bwMode="auto">
          <a:xfrm>
            <a:off x="5630835" y="3451645"/>
            <a:ext cx="1780173" cy="414860"/>
          </a:xfrm>
          <a:prstGeom prst="rect">
            <a:avLst/>
          </a:prstGeom>
          <a:solidFill>
            <a:srgbClr val="006600">
              <a:alpha val="3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Add / modify RF systems for higher beam current</a:t>
            </a:r>
          </a:p>
        </p:txBody>
      </p:sp>
      <p:sp>
        <p:nvSpPr>
          <p:cNvPr id="65" name="テキスト ボックス 49"/>
          <p:cNvSpPr txBox="1">
            <a:spLocks noChangeArrowheads="1"/>
          </p:cNvSpPr>
          <p:nvPr/>
        </p:nvSpPr>
        <p:spPr bwMode="auto">
          <a:xfrm>
            <a:off x="6154800" y="5538258"/>
            <a:ext cx="1666419" cy="414860"/>
          </a:xfrm>
          <a:prstGeom prst="rect">
            <a:avLst/>
          </a:prstGeom>
          <a:solidFill>
            <a:srgbClr val="006600">
              <a:alpha val="3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New positron target / capture section</a:t>
            </a:r>
          </a:p>
        </p:txBody>
      </p:sp>
      <p:sp>
        <p:nvSpPr>
          <p:cNvPr id="66" name="テキスト ボックス 50"/>
          <p:cNvSpPr txBox="1">
            <a:spLocks noChangeArrowheads="1"/>
          </p:cNvSpPr>
          <p:nvPr/>
        </p:nvSpPr>
        <p:spPr bwMode="auto">
          <a:xfrm>
            <a:off x="7258556" y="1522610"/>
            <a:ext cx="1709261" cy="830997"/>
          </a:xfrm>
          <a:prstGeom prst="rect">
            <a:avLst/>
          </a:prstGeom>
          <a:solidFill>
            <a:srgbClr val="006600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New superconducting /permanent final focusing quads near 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Corbel" charset="0"/>
                <a:cs typeface="HGｺﾞｼｯｸM" charset="0"/>
              </a:rPr>
              <a:t>the</a:t>
            </a:r>
            <a:r>
              <a:rPr kumimoji="1" lang="sl-SI" altLang="ja-JP" sz="1200" dirty="0" smtClean="0">
                <a:solidFill>
                  <a:schemeClr val="tx1"/>
                </a:solidFill>
                <a:latin typeface="Corbel" charset="0"/>
                <a:cs typeface="HGｺﾞｼｯｸM" charset="0"/>
              </a:rPr>
              <a:t> 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Corbel" charset="0"/>
                <a:cs typeface="HGｺﾞｼｯｸM" charset="0"/>
              </a:rPr>
              <a:t>IP</a:t>
            </a:r>
            <a:endParaRPr kumimoji="1" lang="en-US" altLang="ja-JP" sz="1200" dirty="0">
              <a:solidFill>
                <a:schemeClr val="tx1"/>
              </a:solidFill>
              <a:latin typeface="Corbel" charset="0"/>
              <a:cs typeface="HGｺﾞｼｯｸM" charset="0"/>
            </a:endParaRPr>
          </a:p>
        </p:txBody>
      </p:sp>
      <p:sp>
        <p:nvSpPr>
          <p:cNvPr id="67" name="テキスト ボックス 51"/>
          <p:cNvSpPr txBox="1">
            <a:spLocks noChangeArrowheads="1"/>
          </p:cNvSpPr>
          <p:nvPr/>
        </p:nvSpPr>
        <p:spPr bwMode="auto">
          <a:xfrm>
            <a:off x="3636118" y="5378160"/>
            <a:ext cx="1648691" cy="41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Low </a:t>
            </a:r>
            <a:r>
              <a:rPr kumimoji="1" lang="en-US" altLang="ja-JP" sz="1200" dirty="0" err="1">
                <a:solidFill>
                  <a:schemeClr val="tx1"/>
                </a:solidFill>
                <a:latin typeface="Corbel" charset="0"/>
                <a:cs typeface="HGｺﾞｼｯｸM" charset="0"/>
              </a:rPr>
              <a:t>emittance</a:t>
            </a: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 electrons to inject</a:t>
            </a:r>
          </a:p>
        </p:txBody>
      </p:sp>
      <p:sp>
        <p:nvSpPr>
          <p:cNvPr id="68" name="テキスト ボックス 52"/>
          <p:cNvSpPr txBox="1">
            <a:spLocks noChangeArrowheads="1"/>
          </p:cNvSpPr>
          <p:nvPr/>
        </p:nvSpPr>
        <p:spPr bwMode="auto">
          <a:xfrm>
            <a:off x="2864955" y="3897234"/>
            <a:ext cx="1648691" cy="4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Low </a:t>
            </a:r>
            <a:r>
              <a:rPr kumimoji="1" lang="en-US" altLang="ja-JP" sz="1200" dirty="0" err="1">
                <a:solidFill>
                  <a:schemeClr val="tx1"/>
                </a:solidFill>
                <a:latin typeface="Corbel" charset="0"/>
                <a:cs typeface="HGｺﾞｼｯｸM" charset="0"/>
              </a:rPr>
              <a:t>emittance</a:t>
            </a: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 positrons to inject</a:t>
            </a:r>
          </a:p>
        </p:txBody>
      </p:sp>
      <p:sp>
        <p:nvSpPr>
          <p:cNvPr id="69" name="テキスト ボックス 45"/>
          <p:cNvSpPr txBox="1">
            <a:spLocks noChangeArrowheads="1"/>
          </p:cNvSpPr>
          <p:nvPr/>
        </p:nvSpPr>
        <p:spPr bwMode="auto">
          <a:xfrm>
            <a:off x="325438" y="2623106"/>
            <a:ext cx="1644260" cy="413434"/>
          </a:xfrm>
          <a:prstGeom prst="rect">
            <a:avLst/>
          </a:prstGeom>
          <a:solidFill>
            <a:srgbClr val="0066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200" dirty="0">
                <a:solidFill>
                  <a:schemeClr val="tx1"/>
                </a:solidFill>
                <a:latin typeface="Corbel" charset="0"/>
                <a:cs typeface="HGｺﾞｼｯｸM" charset="0"/>
              </a:rPr>
              <a:t>Replace short  dipoles with longer ones (LER)</a:t>
            </a:r>
          </a:p>
        </p:txBody>
      </p:sp>
      <p:grpSp>
        <p:nvGrpSpPr>
          <p:cNvPr id="70" name="図形グループ 71"/>
          <p:cNvGrpSpPr>
            <a:grpSpLocks/>
          </p:cNvGrpSpPr>
          <p:nvPr/>
        </p:nvGrpSpPr>
        <p:grpSpPr bwMode="auto">
          <a:xfrm>
            <a:off x="470160" y="3027651"/>
            <a:ext cx="2248826" cy="1165622"/>
            <a:chOff x="135650" y="2716983"/>
            <a:chExt cx="2415713" cy="1297180"/>
          </a:xfrm>
        </p:grpSpPr>
        <p:pic>
          <p:nvPicPr>
            <p:cNvPr id="71" name="図 67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26" y="3480724"/>
              <a:ext cx="2404237" cy="53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図 68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50" y="2716983"/>
              <a:ext cx="2362164" cy="51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下矢印 69"/>
            <p:cNvSpPr/>
            <p:nvPr/>
          </p:nvSpPr>
          <p:spPr>
            <a:xfrm>
              <a:off x="1186480" y="3269774"/>
              <a:ext cx="365000" cy="217355"/>
            </a:xfrm>
            <a:prstGeom prst="downArrow">
              <a:avLst/>
            </a:prstGeom>
            <a:solidFill>
              <a:srgbClr val="6699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/>
            </a:p>
          </p:txBody>
        </p:sp>
      </p:grpSp>
      <p:cxnSp>
        <p:nvCxnSpPr>
          <p:cNvPr id="75" name="直線矢印コネクタ 23"/>
          <p:cNvCxnSpPr>
            <a:cxnSpLocks noChangeShapeType="1"/>
          </p:cNvCxnSpPr>
          <p:nvPr/>
        </p:nvCxnSpPr>
        <p:spPr bwMode="auto">
          <a:xfrm flipH="1">
            <a:off x="1266092" y="1705708"/>
            <a:ext cx="1711" cy="908538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6" name="直線矢印コネクタ 23"/>
          <p:cNvCxnSpPr>
            <a:cxnSpLocks noChangeShapeType="1"/>
          </p:cNvCxnSpPr>
          <p:nvPr/>
        </p:nvCxnSpPr>
        <p:spPr bwMode="auto">
          <a:xfrm flipH="1" flipV="1">
            <a:off x="7479323" y="3892062"/>
            <a:ext cx="281354" cy="433753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 flipV="1">
            <a:off x="7256585" y="3634154"/>
            <a:ext cx="199292" cy="24618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2418736" y="10913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e</a:t>
            </a:r>
            <a:r>
              <a:rPr lang="sl-SI" sz="2400" baseline="30000" dirty="0" smtClean="0">
                <a:solidFill>
                  <a:srgbClr val="FF0000"/>
                </a:solidFill>
              </a:rPr>
              <a:t>+</a:t>
            </a:r>
            <a:endParaRPr lang="sl-SI" sz="2400" baseline="300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30181" y="280711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e</a:t>
            </a:r>
            <a:r>
              <a:rPr lang="sl-SI" sz="2400" baseline="30000" dirty="0" smtClean="0"/>
              <a:t>-</a:t>
            </a:r>
            <a:endParaRPr lang="sl-SI" sz="2400" baseline="30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14005"/>
            <a:ext cx="2270173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</a:rPr>
              <a:t>Super</a:t>
            </a:r>
            <a:r>
              <a:rPr lang="en-US" sz="2800" dirty="0" smtClean="0">
                <a:solidFill>
                  <a:schemeClr val="tx1"/>
                </a:solidFill>
              </a:rPr>
              <a:t>KEKB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22" y="861751"/>
            <a:ext cx="7871172" cy="56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0"/>
          <p:cNvSpPr txBox="1">
            <a:spLocks noChangeArrowheads="1"/>
          </p:cNvSpPr>
          <p:nvPr/>
        </p:nvSpPr>
        <p:spPr>
          <a:xfrm>
            <a:off x="4538133" y="0"/>
            <a:ext cx="4605867" cy="462844"/>
          </a:xfrm>
          <a:prstGeom prst="rect">
            <a:avLst/>
          </a:prstGeom>
          <a:solidFill>
            <a:srgbClr val="669900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smtClean="0"/>
              <a:t>Introduction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8076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49506"/>
            <a:ext cx="98901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3" y="745475"/>
            <a:ext cx="388937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テキスト ボックス 23"/>
          <p:cNvSpPr txBox="1">
            <a:spLocks noChangeArrowheads="1"/>
          </p:cNvSpPr>
          <p:nvPr/>
        </p:nvSpPr>
        <p:spPr bwMode="auto">
          <a:xfrm>
            <a:off x="2413620" y="745475"/>
            <a:ext cx="2214563" cy="461963"/>
          </a:xfrm>
          <a:prstGeom prst="rect">
            <a:avLst/>
          </a:prstGeom>
          <a:solidFill>
            <a:srgbClr val="FFFBD5"/>
          </a:solidFill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kumimoji="1" lang="en-US" altLang="ja-JP" sz="1200" dirty="0">
                <a:latin typeface="Osaka"/>
                <a:ea typeface="Osaka"/>
                <a:cs typeface="Osaka"/>
              </a:rPr>
              <a:t>Installation of 100 new long LER bending magnets done</a:t>
            </a:r>
          </a:p>
        </p:txBody>
      </p:sp>
      <p:pic>
        <p:nvPicPr>
          <p:cNvPr id="82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" y="1158225"/>
            <a:ext cx="18192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図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53" y="1112188"/>
            <a:ext cx="40608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テキスト ボックス 28"/>
          <p:cNvSpPr txBox="1">
            <a:spLocks noChangeArrowheads="1"/>
          </p:cNvSpPr>
          <p:nvPr/>
        </p:nvSpPr>
        <p:spPr bwMode="auto">
          <a:xfrm>
            <a:off x="5886943" y="1158225"/>
            <a:ext cx="290353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ja-JP" sz="1200" dirty="0">
                <a:solidFill>
                  <a:srgbClr val="000000"/>
                </a:solidFill>
                <a:latin typeface="Osaka"/>
                <a:ea typeface="Osaka"/>
                <a:cs typeface="Osaka"/>
              </a:rPr>
              <a:t>Installation of HER wiggler chambers in Oho straight section is done.</a:t>
            </a:r>
            <a:endParaRPr kumimoji="1" lang="ja-JP" altLang="en-US" sz="1200" dirty="0">
              <a:solidFill>
                <a:srgbClr val="000000"/>
              </a:solidFill>
              <a:latin typeface="Osaka"/>
              <a:ea typeface="Osaka"/>
              <a:cs typeface="Osaka"/>
            </a:endParaRPr>
          </a:p>
        </p:txBody>
      </p:sp>
      <p:pic>
        <p:nvPicPr>
          <p:cNvPr id="96" name="図 4" descr="DSCN210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8" y="4052165"/>
            <a:ext cx="284162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7"/>
          <p:cNvSpPr txBox="1">
            <a:spLocks noChangeArrowheads="1"/>
          </p:cNvSpPr>
          <p:nvPr/>
        </p:nvSpPr>
        <p:spPr bwMode="auto">
          <a:xfrm>
            <a:off x="553620" y="4155020"/>
            <a:ext cx="24765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ja-JP" sz="1600" dirty="0">
                <a:latin typeface="Calibri" pitchFamily="34" charset="0"/>
                <a:ea typeface="MS PGothic" pitchFamily="34" charset="-128"/>
              </a:rPr>
              <a:t>Damping ring tunnel: built! </a:t>
            </a:r>
            <a:endParaRPr kumimoji="1" lang="ja-JP" altLang="en-US" sz="1600" dirty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907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3" grpId="0" animBg="1"/>
      <p:bldP spid="9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8" descr="y4s_cross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9996" y="2539243"/>
            <a:ext cx="4317127" cy="20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Accelerator</a:t>
            </a:r>
            <a:endParaRPr lang="en-US" sz="2400" dirty="0" smtClean="0"/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7688061" y="4096127"/>
            <a:ext cx="422275" cy="136525"/>
          </a:xfrm>
          <a:prstGeom prst="rect">
            <a:avLst/>
          </a:prstGeom>
          <a:solidFill>
            <a:srgbClr val="003300">
              <a:alpha val="61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3" name="Pie 22"/>
          <p:cNvSpPr/>
          <p:nvPr/>
        </p:nvSpPr>
        <p:spPr bwMode="auto">
          <a:xfrm rot="5400000">
            <a:off x="7820618" y="3879208"/>
            <a:ext cx="139700" cy="392113"/>
          </a:xfrm>
          <a:prstGeom prst="pie">
            <a:avLst>
              <a:gd name="adj1" fmla="val 5400009"/>
              <a:gd name="adj2" fmla="val 16200000"/>
            </a:avLst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239853" y="5228339"/>
            <a:ext cx="5282235" cy="842920"/>
            <a:chOff x="1049878" y="5250578"/>
            <a:chExt cx="5282235" cy="842920"/>
          </a:xfrm>
        </p:grpSpPr>
        <p:sp>
          <p:nvSpPr>
            <p:cNvPr id="25" name="Text Box 75"/>
            <p:cNvSpPr txBox="1">
              <a:spLocks noChangeArrowheads="1"/>
            </p:cNvSpPr>
            <p:nvPr/>
          </p:nvSpPr>
          <p:spPr bwMode="auto">
            <a:xfrm>
              <a:off x="1109208" y="5447167"/>
              <a:ext cx="5222905" cy="6463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 b="1" i="1" dirty="0" smtClean="0">
                <a:solidFill>
                  <a:schemeClr val="tx1"/>
                </a:solidFill>
                <a:latin typeface="Symbol" pitchFamily="18" charset="2"/>
              </a:endParaRPr>
            </a:p>
            <a:p>
              <a:r>
                <a:rPr lang="en-US" b="1" i="1" dirty="0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i="1" dirty="0" smtClean="0">
                  <a:solidFill>
                    <a:schemeClr val="tx1"/>
                  </a:solidFill>
                </a:rPr>
                <a:t>(</a:t>
              </a:r>
              <a:r>
                <a:rPr lang="en-US" i="1" dirty="0" err="1" smtClean="0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 err="1" smtClean="0">
                  <a:solidFill>
                    <a:schemeClr val="tx1"/>
                  </a:solidFill>
                  <a:latin typeface="Arial" charset="0"/>
                </a:rPr>
                <a:t>+</a:t>
              </a:r>
              <a:r>
                <a:rPr lang="en-US" i="1" dirty="0" err="1" smtClean="0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-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i="1" dirty="0" smtClean="0">
                  <a:solidFill>
                    <a:schemeClr val="tx1"/>
                  </a:solidFill>
                  <a:latin typeface="Lucida Console" pitchFamily="49" charset="0"/>
                </a:rPr>
                <a:t>→ </a:t>
              </a:r>
              <a:r>
                <a:rPr lang="en-US" i="1" dirty="0" smtClean="0">
                  <a:solidFill>
                    <a:schemeClr val="tx1"/>
                  </a:solidFill>
                </a:rPr>
                <a:t>c </a:t>
              </a:r>
              <a:r>
                <a:rPr lang="en-US" i="1" dirty="0" err="1">
                  <a:solidFill>
                    <a:schemeClr val="tx1"/>
                  </a:solidFill>
                </a:rPr>
                <a:t>c</a:t>
              </a:r>
              <a:r>
                <a:rPr lang="en-US" i="1" dirty="0">
                  <a:solidFill>
                    <a:schemeClr val="tx1"/>
                  </a:solidFill>
                </a:rPr>
                <a:t>)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>
                  <a:solidFill>
                    <a:schemeClr val="tx1"/>
                  </a:solidFill>
                  <a:sym typeface="Symbol" pitchFamily="18" charset="2"/>
                </a:rPr>
                <a:t> 1.3 </a:t>
              </a:r>
              <a:r>
                <a:rPr lang="en-US" dirty="0" err="1">
                  <a:solidFill>
                    <a:schemeClr val="tx1"/>
                  </a:solidFill>
                  <a:sym typeface="Symbol" pitchFamily="18" charset="2"/>
                </a:rPr>
                <a:t>nb</a:t>
              </a:r>
              <a:r>
                <a:rPr lang="en-US" dirty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sym typeface="Symbol" pitchFamily="18" charset="2"/>
                </a:rPr>
                <a:t>(~1.3x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10</a:t>
              </a:r>
              <a:r>
                <a:rPr lang="en-US" b="1" baseline="30000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9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X</a:t>
              </a:r>
              <a:r>
                <a:rPr lang="en-US" b="1" baseline="-25000" dirty="0" err="1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c</a:t>
              </a:r>
              <a:r>
                <a:rPr lang="en-US" dirty="0" err="1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Y</a:t>
              </a:r>
              <a:r>
                <a:rPr lang="en-US" b="1" baseline="-25000" dirty="0" err="1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c</a:t>
              </a:r>
              <a:r>
                <a:rPr lang="en-US" dirty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pairs</a:t>
              </a:r>
              <a:r>
                <a:rPr lang="sl-SI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 Belle</a:t>
              </a:r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6" name="Line 76"/>
            <p:cNvSpPr>
              <a:spLocks noChangeShapeType="1"/>
            </p:cNvSpPr>
            <p:nvPr/>
          </p:nvSpPr>
          <p:spPr bwMode="auto">
            <a:xfrm>
              <a:off x="4734391" y="5730498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>
              <a:off x="2338552" y="5806229"/>
              <a:ext cx="104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Text Box 79"/>
            <p:cNvSpPr txBox="1">
              <a:spLocks noChangeArrowheads="1"/>
            </p:cNvSpPr>
            <p:nvPr/>
          </p:nvSpPr>
          <p:spPr bwMode="auto">
            <a:xfrm>
              <a:off x="1049878" y="5250578"/>
              <a:ext cx="3587842" cy="46166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”continuum” production</a:t>
              </a:r>
              <a:r>
                <a:rPr lang="sl-SI" dirty="0" smtClean="0">
                  <a:solidFill>
                    <a:schemeClr val="tx1"/>
                  </a:solidFill>
                </a:rPr>
                <a:t>, </a:t>
              </a:r>
              <a:r>
                <a:rPr lang="sl-SI" i="1" dirty="0" smtClean="0">
                  <a:solidFill>
                    <a:schemeClr val="tx1"/>
                  </a:solidFill>
                </a:rPr>
                <a:t>qq, </a:t>
              </a:r>
              <a:r>
                <a:rPr lang="sl-SI" sz="2400" i="1" dirty="0" smtClean="0">
                  <a:solidFill>
                    <a:schemeClr val="tx1"/>
                  </a:solidFill>
                  <a:latin typeface="French Script MT" pitchFamily="66" charset="0"/>
                </a:rPr>
                <a:t>ll</a:t>
              </a:r>
              <a:r>
                <a:rPr lang="sl-SI" i="1" dirty="0" smtClean="0">
                  <a:solidFill>
                    <a:schemeClr val="tx1"/>
                  </a:solidFill>
                </a:rPr>
                <a:t>, </a:t>
              </a:r>
              <a:r>
                <a:rPr lang="sl-SI" i="1" dirty="0" smtClean="0">
                  <a:solidFill>
                    <a:schemeClr val="tx1"/>
                  </a:solidFill>
                  <a:latin typeface="Symbol" pitchFamily="18" charset="2"/>
                </a:rPr>
                <a:t>tt</a:t>
              </a: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345080" y="4092487"/>
            <a:ext cx="4629794" cy="923330"/>
            <a:chOff x="1055914" y="4007078"/>
            <a:chExt cx="4629794" cy="923330"/>
          </a:xfrm>
        </p:grpSpPr>
        <p:sp>
          <p:nvSpPr>
            <p:cNvPr id="31" name="TextBox 30"/>
            <p:cNvSpPr txBox="1"/>
            <p:nvPr/>
          </p:nvSpPr>
          <p:spPr>
            <a:xfrm>
              <a:off x="1055914" y="4007078"/>
              <a:ext cx="462979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</a:rPr>
                <a:t>“on resonance” production</a:t>
              </a:r>
              <a:endParaRPr lang="en-US" dirty="0">
                <a:solidFill>
                  <a:schemeClr val="tx1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en-US" i="1" dirty="0" err="1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 err="1">
                  <a:solidFill>
                    <a:schemeClr val="tx1"/>
                  </a:solidFill>
                  <a:latin typeface="Arial" charset="0"/>
                </a:rPr>
                <a:t>+</a:t>
              </a:r>
              <a:r>
                <a:rPr lang="en-US" i="1" dirty="0" err="1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>
                  <a:solidFill>
                    <a:schemeClr val="tx1"/>
                  </a:solidFill>
                  <a:latin typeface="Arial" charset="0"/>
                </a:rPr>
                <a:t>-</a:t>
              </a:r>
              <a:r>
                <a:rPr lang="en-US" i="1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i="1" dirty="0">
                  <a:solidFill>
                    <a:schemeClr val="tx1"/>
                  </a:solidFill>
                  <a:latin typeface="Lucida Console" pitchFamily="49" charset="0"/>
                </a:rPr>
                <a:t>→ </a:t>
              </a:r>
              <a:r>
                <a:rPr lang="en-US" i="1" dirty="0">
                  <a:solidFill>
                    <a:schemeClr val="tx1"/>
                  </a:solidFill>
                  <a:latin typeface="Symbol" pitchFamily="18" charset="2"/>
                </a:rPr>
                <a:t>U</a:t>
              </a:r>
              <a:r>
                <a:rPr lang="en-US" i="1" dirty="0">
                  <a:solidFill>
                    <a:schemeClr val="tx1"/>
                  </a:solidFill>
                  <a:latin typeface="+mn-lt"/>
                </a:rPr>
                <a:t>(4S)</a:t>
              </a:r>
              <a:r>
                <a:rPr lang="en-US" i="1" dirty="0">
                  <a:solidFill>
                    <a:schemeClr val="tx1"/>
                  </a:solidFill>
                  <a:latin typeface="Lucida Console" pitchFamily="49" charset="0"/>
                </a:rPr>
                <a:t> → 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B</a:t>
              </a:r>
              <a:r>
                <a:rPr lang="sl-SI" i="1" baseline="-25000" dirty="0" smtClean="0">
                  <a:solidFill>
                    <a:schemeClr val="tx1"/>
                  </a:solidFill>
                  <a:latin typeface="Arial" charset="0"/>
                </a:rPr>
                <a:t>d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0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B</a:t>
              </a:r>
              <a:r>
                <a:rPr lang="sl-SI" i="1" baseline="-25000" dirty="0" smtClean="0">
                  <a:solidFill>
                    <a:schemeClr val="tx1"/>
                  </a:solidFill>
                  <a:latin typeface="Arial" charset="0"/>
                </a:rPr>
                <a:t>d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0</a:t>
              </a:r>
              <a:r>
                <a:rPr lang="en-US" i="1" dirty="0">
                  <a:solidFill>
                    <a:schemeClr val="tx1"/>
                  </a:solidFill>
                  <a:latin typeface="Arial" charset="0"/>
                </a:rPr>
                <a:t>, B</a:t>
              </a:r>
              <a:r>
                <a:rPr lang="en-US" b="1" i="1" baseline="30000" dirty="0">
                  <a:solidFill>
                    <a:schemeClr val="tx1"/>
                  </a:solidFill>
                  <a:latin typeface="Arial" charset="0"/>
                </a:rPr>
                <a:t>+</a:t>
              </a:r>
              <a:r>
                <a:rPr lang="en-US" i="1" dirty="0">
                  <a:solidFill>
                    <a:schemeClr val="tx1"/>
                  </a:solidFill>
                  <a:latin typeface="Arial" charset="0"/>
                </a:rPr>
                <a:t>B</a:t>
              </a:r>
              <a:r>
                <a:rPr lang="en-US" b="1" i="1" baseline="30000" dirty="0">
                  <a:solidFill>
                    <a:schemeClr val="tx1"/>
                  </a:solidFill>
                  <a:latin typeface="Arial" charset="0"/>
                </a:rPr>
                <a:t>- </a:t>
              </a:r>
              <a:r>
                <a:rPr lang="en-US" i="1" dirty="0">
                  <a:solidFill>
                    <a:schemeClr val="tx1"/>
                  </a:solidFill>
                  <a:latin typeface="Arial" charset="0"/>
                </a:rPr>
                <a:t> </a:t>
              </a:r>
            </a:p>
            <a:p>
              <a:pPr>
                <a:defRPr/>
              </a:pPr>
              <a:r>
                <a:rPr lang="en-US" b="1" i="1" dirty="0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(</a:t>
              </a:r>
              <a:r>
                <a:rPr lang="en-US" i="1" dirty="0" err="1" smtClean="0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 err="1" smtClean="0">
                  <a:solidFill>
                    <a:schemeClr val="tx1"/>
                  </a:solidFill>
                  <a:latin typeface="Arial" charset="0"/>
                </a:rPr>
                <a:t>+</a:t>
              </a:r>
              <a:r>
                <a:rPr lang="en-US" i="1" dirty="0" err="1" smtClean="0">
                  <a:solidFill>
                    <a:schemeClr val="tx1"/>
                  </a:solidFill>
                  <a:latin typeface="Arial" charset="0"/>
                </a:rPr>
                <a:t>e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-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i="1" dirty="0" smtClean="0">
                  <a:solidFill>
                    <a:schemeClr val="tx1"/>
                  </a:solidFill>
                  <a:latin typeface="Lucida Console" pitchFamily="49" charset="0"/>
                </a:rPr>
                <a:t>→ 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BB</a:t>
              </a:r>
              <a:r>
                <a:rPr lang="en-US" i="1" dirty="0">
                  <a:solidFill>
                    <a:schemeClr val="tx1"/>
                  </a:solidFill>
                  <a:latin typeface="Arial" charset="0"/>
                </a:rPr>
                <a:t>) 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 1.1 </a:t>
              </a:r>
              <a:r>
                <a:rPr lang="en-US" dirty="0" err="1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nb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 (~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10</a:t>
              </a:r>
              <a:r>
                <a:rPr lang="en-US" b="1" baseline="30000" dirty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9</a:t>
              </a:r>
              <a:r>
                <a:rPr lang="en-US" dirty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 BB </a:t>
              </a:r>
              <a:r>
                <a:rPr lang="en-US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pairs</a:t>
              </a:r>
              <a:r>
                <a:rPr lang="sl-SI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 Belle</a:t>
              </a:r>
              <a:r>
                <a:rPr lang="en-US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Symbol" pitchFamily="18" charset="2"/>
                </a:rPr>
                <a:t>)</a:t>
              </a:r>
              <a:endParaRPr lang="en-US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2" name="Line 76"/>
            <p:cNvSpPr>
              <a:spLocks noChangeShapeType="1"/>
            </p:cNvSpPr>
            <p:nvPr/>
          </p:nvSpPr>
          <p:spPr bwMode="auto">
            <a:xfrm>
              <a:off x="3253236" y="4327499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" name="Line 76"/>
            <p:cNvSpPr>
              <a:spLocks noChangeShapeType="1"/>
            </p:cNvSpPr>
            <p:nvPr/>
          </p:nvSpPr>
          <p:spPr bwMode="auto">
            <a:xfrm>
              <a:off x="2264021" y="4587689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4" name="Line 76"/>
            <p:cNvSpPr>
              <a:spLocks noChangeShapeType="1"/>
            </p:cNvSpPr>
            <p:nvPr/>
          </p:nvSpPr>
          <p:spPr bwMode="auto">
            <a:xfrm>
              <a:off x="4222035" y="4598610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493841" y="1603399"/>
            <a:ext cx="2645276" cy="707886"/>
          </a:xfrm>
          <a:prstGeom prst="rect">
            <a:avLst/>
          </a:prstGeom>
          <a:solidFill>
            <a:srgbClr val="669900">
              <a:alpha val="3882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sym typeface="Symbol"/>
              </a:rPr>
              <a:t>Belle </a:t>
            </a:r>
            <a:r>
              <a:rPr lang="en-US" sz="2000" dirty="0" err="1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en-US" sz="2000" dirty="0" err="1" smtClean="0">
                <a:solidFill>
                  <a:schemeClr val="tx1"/>
                </a:solidFill>
              </a:rPr>
              <a:t>dt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</a:t>
            </a:r>
            <a:r>
              <a:rPr lang="en-US" sz="2000" dirty="0" smtClean="0">
                <a:solidFill>
                  <a:schemeClr val="tx1"/>
                </a:solidFill>
              </a:rPr>
              <a:t> 1020 fb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sl-SI" sz="2000" baseline="30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  <a:sym typeface="Symbol"/>
              </a:rPr>
              <a:t>B</a:t>
            </a:r>
            <a:r>
              <a:rPr lang="sl-SI" sz="2000" dirty="0" smtClean="0">
                <a:solidFill>
                  <a:schemeClr val="tx1"/>
                </a:solidFill>
                <a:sym typeface="Symbol"/>
              </a:rPr>
              <a:t>aBar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 </a:t>
            </a:r>
            <a:r>
              <a:rPr lang="en-US" sz="2000" dirty="0" err="1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en-US" sz="2000" dirty="0" err="1" smtClean="0">
                <a:solidFill>
                  <a:schemeClr val="tx1"/>
                </a:solidFill>
              </a:rPr>
              <a:t>dt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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smtClean="0">
                <a:solidFill>
                  <a:schemeClr val="tx1"/>
                </a:solidFill>
              </a:rPr>
              <a:t>550</a:t>
            </a:r>
            <a:r>
              <a:rPr lang="en-US" sz="2000" dirty="0" smtClean="0">
                <a:solidFill>
                  <a:schemeClr val="tx1"/>
                </a:solidFill>
              </a:rPr>
              <a:t> fb-1</a:t>
            </a:r>
            <a:endParaRPr lang="sl-SI" sz="2000" dirty="0" smtClean="0">
              <a:solidFill>
                <a:schemeClr val="tx1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514005"/>
            <a:ext cx="4933915" cy="89255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Accelerator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   </a:t>
            </a:r>
            <a:r>
              <a:rPr lang="sl-SI" sz="2400" dirty="0" smtClean="0">
                <a:solidFill>
                  <a:schemeClr val="tx1"/>
                </a:solidFill>
              </a:rPr>
              <a:t>BF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KEKB</a:t>
            </a:r>
            <a:r>
              <a:rPr lang="sl-SI" sz="2000" dirty="0" smtClean="0">
                <a:solidFill>
                  <a:schemeClr val="tx1"/>
                </a:solidFill>
              </a:rPr>
              <a:t> @</a:t>
            </a:r>
            <a:r>
              <a:rPr lang="en-US" sz="2000" dirty="0" smtClean="0">
                <a:solidFill>
                  <a:schemeClr val="tx1"/>
                </a:solidFill>
              </a:rPr>
              <a:t> KEK</a:t>
            </a:r>
            <a:r>
              <a:rPr lang="sl-SI" sz="2000" dirty="0" smtClean="0">
                <a:solidFill>
                  <a:schemeClr val="tx1"/>
                </a:solidFill>
              </a:rPr>
              <a:t> / PEPII @ SLAC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3666114" y="3435108"/>
            <a:ext cx="215124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e</a:t>
            </a:r>
            <a:r>
              <a:rPr lang="en-US" sz="16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1600" dirty="0" err="1" smtClean="0">
                <a:solidFill>
                  <a:schemeClr val="tx1"/>
                </a:solidFill>
              </a:rPr>
              <a:t>e</a:t>
            </a:r>
            <a:r>
              <a:rPr lang="en-US" sz="1600" baseline="30000" dirty="0" smtClean="0">
                <a:solidFill>
                  <a:schemeClr val="tx1"/>
                </a:solidFill>
              </a:rPr>
              <a:t>-</a:t>
            </a:r>
            <a:r>
              <a:rPr lang="en-US" sz="1600" dirty="0" smtClean="0">
                <a:solidFill>
                  <a:schemeClr val="tx1"/>
                </a:solidFill>
              </a:rPr>
              <a:t>→</a:t>
            </a:r>
            <a:r>
              <a:rPr lang="en-US" sz="1600" dirty="0" err="1" smtClean="0">
                <a:solidFill>
                  <a:schemeClr val="tx1"/>
                </a:solidFill>
              </a:rPr>
              <a:t>hadron</a:t>
            </a:r>
            <a:r>
              <a:rPr lang="sl-SI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) [</a:t>
            </a:r>
            <a:r>
              <a:rPr lang="en-US" sz="1600" dirty="0" err="1" smtClean="0">
                <a:solidFill>
                  <a:schemeClr val="tx1"/>
                </a:solidFill>
              </a:rPr>
              <a:t>nb</a:t>
            </a:r>
            <a:r>
              <a:rPr lang="en-US" sz="1600" dirty="0" smtClean="0">
                <a:solidFill>
                  <a:schemeClr val="tx1"/>
                </a:solidFill>
              </a:rPr>
              <a:t>]</a:t>
            </a:r>
            <a:endParaRPr lang="en-US" sz="16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867382" y="3121267"/>
            <a:ext cx="671512" cy="780173"/>
            <a:chOff x="806422" y="1614111"/>
            <a:chExt cx="671512" cy="780173"/>
          </a:xfrm>
        </p:grpSpPr>
        <p:sp>
          <p:nvSpPr>
            <p:cNvPr id="50" name="Oval 49"/>
            <p:cNvSpPr/>
            <p:nvPr/>
          </p:nvSpPr>
          <p:spPr>
            <a:xfrm>
              <a:off x="806422" y="1614111"/>
              <a:ext cx="671512" cy="780173"/>
            </a:xfrm>
            <a:prstGeom prst="ellipse">
              <a:avLst/>
            </a:prstGeom>
            <a:solidFill>
              <a:srgbClr val="669900">
                <a:alpha val="31000"/>
              </a:srgbClr>
            </a:solidFill>
            <a:ln w="12700"/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 flipV="1">
              <a:off x="1199065" y="1722856"/>
              <a:ext cx="158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1006447" y="1676026"/>
              <a:ext cx="285749" cy="285751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 w="12700">
              <a:solidFill>
                <a:schemeClr val="accent2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grpSp>
          <p:nvGrpSpPr>
            <p:cNvPr id="55" name="Group 90"/>
            <p:cNvGrpSpPr>
              <a:grpSpLocks/>
            </p:cNvGrpSpPr>
            <p:nvPr/>
          </p:nvGrpSpPr>
          <p:grpSpPr bwMode="auto">
            <a:xfrm>
              <a:off x="1064127" y="1670469"/>
              <a:ext cx="268288" cy="277812"/>
              <a:chOff x="5587441" y="554810"/>
              <a:chExt cx="269626" cy="276999"/>
            </a:xfrm>
          </p:grpSpPr>
          <p:sp>
            <p:nvSpPr>
              <p:cNvPr id="56" name="TextBox 12"/>
              <p:cNvSpPr txBox="1">
                <a:spLocks noChangeArrowheads="1"/>
              </p:cNvSpPr>
              <p:nvPr/>
            </p:nvSpPr>
            <p:spPr bwMode="auto">
              <a:xfrm>
                <a:off x="5587441" y="554810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1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V="1">
                <a:off x="5664021" y="588049"/>
                <a:ext cx="861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 flipH="1" flipV="1">
              <a:off x="1219118" y="2067761"/>
              <a:ext cx="158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026500" y="2020931"/>
              <a:ext cx="285749" cy="285751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 w="12700">
              <a:solidFill>
                <a:schemeClr val="accent2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61" name="TextBox 12"/>
            <p:cNvSpPr txBox="1">
              <a:spLocks noChangeArrowheads="1"/>
            </p:cNvSpPr>
            <p:nvPr/>
          </p:nvSpPr>
          <p:spPr bwMode="auto">
            <a:xfrm>
              <a:off x="1084180" y="2015374"/>
              <a:ext cx="268288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118666" y="2964857"/>
            <a:ext cx="671512" cy="710366"/>
            <a:chOff x="2117864" y="1397543"/>
            <a:chExt cx="671512" cy="710366"/>
          </a:xfrm>
        </p:grpSpPr>
        <p:sp>
          <p:nvSpPr>
            <p:cNvPr id="64" name="Oval 63"/>
            <p:cNvSpPr/>
            <p:nvPr/>
          </p:nvSpPr>
          <p:spPr>
            <a:xfrm>
              <a:off x="2117864" y="1397543"/>
              <a:ext cx="671512" cy="707984"/>
            </a:xfrm>
            <a:prstGeom prst="ellipse">
              <a:avLst/>
            </a:prstGeom>
            <a:solidFill>
              <a:srgbClr val="669900">
                <a:alpha val="29000"/>
              </a:srgbClr>
            </a:solidFill>
            <a:ln w="12700"/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5400000" flipH="1" flipV="1">
              <a:off x="2510507" y="1506287"/>
              <a:ext cx="158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2317889" y="1459457"/>
              <a:ext cx="285749" cy="285751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 w="12700">
              <a:solidFill>
                <a:schemeClr val="accent2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88" name="Oval 87"/>
            <p:cNvSpPr/>
            <p:nvPr/>
          </p:nvSpPr>
          <p:spPr>
            <a:xfrm>
              <a:off x="2286557" y="1822158"/>
              <a:ext cx="285749" cy="285751"/>
            </a:xfrm>
            <a:prstGeom prst="ellipse">
              <a:avLst/>
            </a:prstGeom>
            <a:solidFill>
              <a:schemeClr val="accent3">
                <a:alpha val="68000"/>
              </a:schemeClr>
            </a:solidFill>
            <a:ln w="12700">
              <a:solidFill>
                <a:schemeClr val="accent3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89" name="TextBox 33"/>
            <p:cNvSpPr txBox="1">
              <a:spLocks noChangeArrowheads="1"/>
            </p:cNvSpPr>
            <p:nvPr/>
          </p:nvSpPr>
          <p:spPr bwMode="auto">
            <a:xfrm>
              <a:off x="2310899" y="1775326"/>
              <a:ext cx="39211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u,d</a:t>
              </a:r>
              <a:endPara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0" name="Group 90"/>
            <p:cNvGrpSpPr>
              <a:grpSpLocks/>
            </p:cNvGrpSpPr>
            <p:nvPr/>
          </p:nvGrpSpPr>
          <p:grpSpPr bwMode="auto">
            <a:xfrm>
              <a:off x="2375569" y="1453900"/>
              <a:ext cx="268288" cy="277812"/>
              <a:chOff x="5587441" y="554810"/>
              <a:chExt cx="269626" cy="276999"/>
            </a:xfrm>
          </p:grpSpPr>
          <p:sp>
            <p:nvSpPr>
              <p:cNvPr id="91" name="TextBox 12"/>
              <p:cNvSpPr txBox="1">
                <a:spLocks noChangeArrowheads="1"/>
              </p:cNvSpPr>
              <p:nvPr/>
            </p:nvSpPr>
            <p:spPr bwMode="auto">
              <a:xfrm>
                <a:off x="5587441" y="554810"/>
                <a:ext cx="26962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1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5664021" y="588049"/>
                <a:ext cx="8615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/>
          <p:cNvGrpSpPr/>
          <p:nvPr/>
        </p:nvGrpSpPr>
        <p:grpSpPr>
          <a:xfrm>
            <a:off x="2967394" y="3254115"/>
            <a:ext cx="671512" cy="791704"/>
            <a:chOff x="3604265" y="1518360"/>
            <a:chExt cx="671512" cy="791704"/>
          </a:xfrm>
        </p:grpSpPr>
        <p:sp>
          <p:nvSpPr>
            <p:cNvPr id="96" name="Oval 95"/>
            <p:cNvSpPr/>
            <p:nvPr/>
          </p:nvSpPr>
          <p:spPr>
            <a:xfrm>
              <a:off x="3604265" y="1518360"/>
              <a:ext cx="671512" cy="791704"/>
            </a:xfrm>
            <a:prstGeom prst="ellipse">
              <a:avLst/>
            </a:prstGeom>
            <a:solidFill>
              <a:srgbClr val="669900">
                <a:alpha val="30000"/>
              </a:srgbClr>
            </a:solidFill>
            <a:ln w="12700"/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5400000" flipH="1" flipV="1">
              <a:off x="3996908" y="1627104"/>
              <a:ext cx="158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3804290" y="1580274"/>
              <a:ext cx="285749" cy="285751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 w="12700">
              <a:solidFill>
                <a:schemeClr val="accent2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99" name="Oval 98"/>
            <p:cNvSpPr/>
            <p:nvPr/>
          </p:nvSpPr>
          <p:spPr>
            <a:xfrm>
              <a:off x="3797022" y="2003133"/>
              <a:ext cx="285749" cy="285751"/>
            </a:xfrm>
            <a:prstGeom prst="ellipse">
              <a:avLst/>
            </a:prstGeom>
            <a:solidFill>
              <a:schemeClr val="accent3">
                <a:alpha val="68000"/>
              </a:schemeClr>
            </a:solidFill>
            <a:ln w="12700">
              <a:solidFill>
                <a:schemeClr val="accent3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101" name="TextBox 12"/>
            <p:cNvSpPr txBox="1">
              <a:spLocks noChangeArrowheads="1"/>
            </p:cNvSpPr>
            <p:nvPr/>
          </p:nvSpPr>
          <p:spPr bwMode="auto">
            <a:xfrm>
              <a:off x="3852445" y="1555667"/>
              <a:ext cx="268288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Group 126"/>
            <p:cNvGrpSpPr>
              <a:grpSpLocks/>
            </p:cNvGrpSpPr>
            <p:nvPr/>
          </p:nvGrpSpPr>
          <p:grpSpPr bwMode="auto">
            <a:xfrm>
              <a:off x="3821364" y="1956301"/>
              <a:ext cx="392113" cy="276225"/>
              <a:chOff x="5854169" y="4421982"/>
              <a:chExt cx="393056" cy="276999"/>
            </a:xfrm>
          </p:grpSpPr>
          <p:sp>
            <p:nvSpPr>
              <p:cNvPr id="103" name="TextBox 33"/>
              <p:cNvSpPr txBox="1">
                <a:spLocks noChangeArrowheads="1"/>
              </p:cNvSpPr>
              <p:nvPr/>
            </p:nvSpPr>
            <p:spPr bwMode="auto">
              <a:xfrm>
                <a:off x="5854169" y="4421982"/>
                <a:ext cx="39305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u,d</a:t>
                </a:r>
                <a:endParaRPr lang="en-US" sz="1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flipV="1">
                <a:off x="5930552" y="4512724"/>
                <a:ext cx="859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6054675" y="4445862"/>
                <a:ext cx="859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TextBox 106"/>
          <p:cNvSpPr txBox="1"/>
          <p:nvPr/>
        </p:nvSpPr>
        <p:spPr>
          <a:xfrm>
            <a:off x="217370" y="333595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en-US" i="1" smtClean="0">
                <a:solidFill>
                  <a:schemeClr val="tx1"/>
                </a:solidFill>
              </a:rPr>
              <a:t>(4S)</a:t>
            </a:r>
            <a:endParaRPr lang="en-US"/>
          </a:p>
        </p:txBody>
      </p:sp>
      <p:cxnSp>
        <p:nvCxnSpPr>
          <p:cNvPr id="109" name="Straight Connector 108"/>
          <p:cNvCxnSpPr/>
          <p:nvPr/>
        </p:nvCxnSpPr>
        <p:spPr bwMode="auto">
          <a:xfrm flipV="1">
            <a:off x="1552876" y="3299861"/>
            <a:ext cx="709863" cy="1203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1552876" y="3576588"/>
            <a:ext cx="1564105" cy="24063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2768065" y="292688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B</a:t>
            </a:r>
            <a:r>
              <a:rPr lang="sl-SI" i="1" baseline="-25000" dirty="0" smtClean="0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b="1" i="1" baseline="30000" dirty="0" smtClean="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, B</a:t>
            </a:r>
            <a:r>
              <a:rPr lang="en-US" b="1" i="1" baseline="30000" dirty="0" smtClean="0">
                <a:solidFill>
                  <a:schemeClr val="tx1"/>
                </a:solidFill>
                <a:latin typeface="Arial" charset="0"/>
              </a:rPr>
              <a:t>+</a:t>
            </a:r>
            <a:endParaRPr lang="en-US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3678454" y="3500387"/>
            <a:ext cx="841897" cy="369332"/>
            <a:chOff x="3617494" y="1993231"/>
            <a:chExt cx="841897" cy="369332"/>
          </a:xfrm>
        </p:grpSpPr>
        <p:sp>
          <p:nvSpPr>
            <p:cNvPr id="113" name="TextBox 112"/>
            <p:cNvSpPr txBox="1"/>
            <p:nvPr/>
          </p:nvSpPr>
          <p:spPr>
            <a:xfrm>
              <a:off x="3617494" y="1993231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B</a:t>
              </a:r>
              <a:r>
                <a:rPr lang="sl-SI" i="1" baseline="-25000" dirty="0" smtClean="0">
                  <a:solidFill>
                    <a:schemeClr val="tx1"/>
                  </a:solidFill>
                  <a:latin typeface="Arial" charset="0"/>
                </a:rPr>
                <a:t>d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0</a:t>
              </a:r>
              <a:r>
                <a:rPr lang="en-US" i="1" dirty="0" smtClean="0">
                  <a:solidFill>
                    <a:schemeClr val="tx1"/>
                  </a:solidFill>
                  <a:latin typeface="Arial" charset="0"/>
                </a:rPr>
                <a:t>, B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Arial" charset="0"/>
                </a:rPr>
                <a:t>-</a:t>
              </a:r>
              <a:endParaRPr lang="en-US" dirty="0"/>
            </a:p>
          </p:txBody>
        </p:sp>
        <p:sp>
          <p:nvSpPr>
            <p:cNvPr id="114" name="Line 76"/>
            <p:cNvSpPr>
              <a:spLocks noChangeShapeType="1"/>
            </p:cNvSpPr>
            <p:nvPr/>
          </p:nvSpPr>
          <p:spPr bwMode="auto">
            <a:xfrm>
              <a:off x="3751297" y="2043921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cxnSp>
        <p:nvCxnSpPr>
          <p:cNvPr id="121" name="Straight Connector 120"/>
          <p:cNvCxnSpPr/>
          <p:nvPr/>
        </p:nvCxnSpPr>
        <p:spPr bwMode="auto">
          <a:xfrm rot="5400000">
            <a:off x="7416367" y="3855010"/>
            <a:ext cx="325646" cy="79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7110354" y="3103037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energ</a:t>
            </a:r>
            <a:r>
              <a:rPr lang="en-US" sz="1600" dirty="0" smtClean="0">
                <a:solidFill>
                  <a:schemeClr val="tx1"/>
                </a:solidFill>
              </a:rPr>
              <a:t>. threshold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i="1" dirty="0" smtClean="0">
                <a:solidFill>
                  <a:schemeClr val="tx1"/>
                </a:solidFill>
              </a:rPr>
              <a:t>BB </a:t>
            </a:r>
            <a:r>
              <a:rPr lang="en-US" sz="1600" dirty="0" smtClean="0">
                <a:solidFill>
                  <a:schemeClr val="tx1"/>
                </a:solidFill>
              </a:rPr>
              <a:t>production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5" name="Line 76"/>
          <p:cNvSpPr>
            <a:spLocks noChangeShapeType="1"/>
          </p:cNvSpPr>
          <p:nvPr/>
        </p:nvSpPr>
        <p:spPr bwMode="auto">
          <a:xfrm>
            <a:off x="7642342" y="3407945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365166" y="5443977"/>
            <a:ext cx="2760604" cy="963457"/>
            <a:chOff x="5726903" y="5404119"/>
            <a:chExt cx="2760604" cy="963457"/>
          </a:xfrm>
        </p:grpSpPr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6615324" y="5440488"/>
              <a:ext cx="979140" cy="877596"/>
              <a:chOff x="6181724" y="4711146"/>
              <a:chExt cx="979797" cy="877592"/>
            </a:xfrm>
          </p:grpSpPr>
          <p:sp>
            <p:nvSpPr>
              <p:cNvPr id="36" name="Line 54"/>
              <p:cNvSpPr>
                <a:spLocks noChangeShapeType="1"/>
              </p:cNvSpPr>
              <p:nvPr/>
            </p:nvSpPr>
            <p:spPr bwMode="auto">
              <a:xfrm>
                <a:off x="6181724" y="5134142"/>
                <a:ext cx="359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Line 55"/>
              <p:cNvSpPr>
                <a:spLocks noChangeShapeType="1"/>
              </p:cNvSpPr>
              <p:nvPr/>
            </p:nvSpPr>
            <p:spPr bwMode="auto">
              <a:xfrm flipV="1">
                <a:off x="6547448" y="4911551"/>
                <a:ext cx="301845" cy="2225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Line 56"/>
              <p:cNvSpPr>
                <a:spLocks noChangeShapeType="1"/>
              </p:cNvSpPr>
              <p:nvPr/>
            </p:nvSpPr>
            <p:spPr bwMode="auto">
              <a:xfrm>
                <a:off x="6549554" y="5137620"/>
                <a:ext cx="301845" cy="2225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 Box 57"/>
              <p:cNvSpPr txBox="1">
                <a:spLocks noChangeArrowheads="1"/>
              </p:cNvSpPr>
              <p:nvPr/>
            </p:nvSpPr>
            <p:spPr bwMode="auto">
              <a:xfrm>
                <a:off x="6275787" y="4743449"/>
                <a:ext cx="410690" cy="46199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Symbol" pitchFamily="18" charset="2"/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*</a:t>
                </a:r>
              </a:p>
            </p:txBody>
          </p:sp>
          <p:sp>
            <p:nvSpPr>
              <p:cNvPr id="40" name="Text Box 58"/>
              <p:cNvSpPr txBox="1">
                <a:spLocks noChangeArrowheads="1"/>
              </p:cNvSpPr>
              <p:nvPr/>
            </p:nvSpPr>
            <p:spPr bwMode="auto">
              <a:xfrm>
                <a:off x="6850200" y="4711146"/>
                <a:ext cx="255369" cy="40010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 smtClean="0">
                    <a:solidFill>
                      <a:schemeClr val="tx1"/>
                    </a:solidFill>
                  </a:rPr>
                  <a:t>f</a:t>
                </a: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 Box 59"/>
              <p:cNvSpPr txBox="1">
                <a:spLocks noChangeArrowheads="1"/>
              </p:cNvSpPr>
              <p:nvPr/>
            </p:nvSpPr>
            <p:spPr bwMode="auto">
              <a:xfrm>
                <a:off x="6906152" y="5188630"/>
                <a:ext cx="255369" cy="40010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 smtClean="0">
                    <a:solidFill>
                      <a:schemeClr val="tx1"/>
                    </a:solidFill>
                  </a:rPr>
                  <a:t>f</a:t>
                </a: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80"/>
              <p:cNvCxnSpPr>
                <a:cxnSpLocks noChangeShapeType="1"/>
              </p:cNvCxnSpPr>
              <p:nvPr/>
            </p:nvCxnSpPr>
            <p:spPr bwMode="auto">
              <a:xfrm rot="10800000" flipH="1">
                <a:off x="6974300" y="5276030"/>
                <a:ext cx="137585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6" name="Line 56"/>
            <p:cNvSpPr>
              <a:spLocks noChangeShapeType="1"/>
            </p:cNvSpPr>
            <p:nvPr/>
          </p:nvSpPr>
          <p:spPr bwMode="auto">
            <a:xfrm flipV="1">
              <a:off x="6235652" y="5846571"/>
              <a:ext cx="371237" cy="261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6196323" y="5586016"/>
              <a:ext cx="371237" cy="261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736735" y="5404119"/>
              <a:ext cx="36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</a:rPr>
                <a:t>e</a:t>
              </a:r>
              <a:r>
                <a:rPr lang="en-US" baseline="30000" smtClean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726903" y="5925228"/>
              <a:ext cx="402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</a:rPr>
                <a:t>e</a:t>
              </a:r>
              <a:r>
                <a:rPr lang="en-US" baseline="30000" smtClean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94" name="Line 55"/>
            <p:cNvSpPr>
              <a:spLocks noChangeShapeType="1"/>
            </p:cNvSpPr>
            <p:nvPr/>
          </p:nvSpPr>
          <p:spPr bwMode="auto">
            <a:xfrm flipV="1">
              <a:off x="7566954" y="5404337"/>
              <a:ext cx="815045" cy="154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Line 55"/>
            <p:cNvSpPr>
              <a:spLocks noChangeShapeType="1"/>
            </p:cNvSpPr>
            <p:nvPr/>
          </p:nvSpPr>
          <p:spPr bwMode="auto">
            <a:xfrm flipV="1">
              <a:off x="7672462" y="5967045"/>
              <a:ext cx="815045" cy="154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>
              <a:off x="7590401" y="5662245"/>
              <a:ext cx="815045" cy="154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Line 55"/>
            <p:cNvSpPr>
              <a:spLocks noChangeShapeType="1"/>
            </p:cNvSpPr>
            <p:nvPr/>
          </p:nvSpPr>
          <p:spPr bwMode="auto">
            <a:xfrm>
              <a:off x="7672462" y="6213229"/>
              <a:ext cx="815045" cy="154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7971884" y="547240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hadrons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068623" y="602559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hadrons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03274" y="6121790"/>
            <a:ext cx="3711272" cy="369332"/>
            <a:chOff x="433754" y="5451230"/>
            <a:chExt cx="3711272" cy="369332"/>
          </a:xfrm>
        </p:grpSpPr>
        <p:sp>
          <p:nvSpPr>
            <p:cNvPr id="78" name="TextBox 77"/>
            <p:cNvSpPr txBox="1"/>
            <p:nvPr/>
          </p:nvSpPr>
          <p:spPr>
            <a:xfrm>
              <a:off x="433754" y="5451230"/>
              <a:ext cx="3711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chemeClr val="tx1"/>
                  </a:solidFill>
                </a:rPr>
                <a:t>running at </a:t>
              </a:r>
              <a:r>
                <a:rPr lang="sl-SI" i="1" dirty="0" smtClean="0">
                  <a:solidFill>
                    <a:schemeClr val="tx1"/>
                  </a:solidFill>
                </a:rPr>
                <a:t>Y(nS)</a:t>
              </a:r>
              <a:r>
                <a:rPr lang="sl-SI" dirty="0" smtClean="0">
                  <a:solidFill>
                    <a:schemeClr val="tx1"/>
                  </a:solidFill>
                </a:rPr>
                <a:t>, e.g. </a:t>
              </a:r>
              <a:r>
                <a:rPr lang="sl-SI" i="1" dirty="0" smtClean="0">
                  <a:solidFill>
                    <a:schemeClr val="tx1"/>
                  </a:solidFill>
                </a:rPr>
                <a:t>Y(5S)</a:t>
              </a:r>
              <a:r>
                <a:rPr lang="sl-SI" dirty="0" smtClean="0">
                  <a:solidFill>
                    <a:schemeClr val="tx1"/>
                  </a:solidFill>
                </a:rPr>
                <a:t> (</a:t>
              </a:r>
              <a:r>
                <a:rPr lang="sl-SI" i="1" dirty="0" smtClean="0">
                  <a:solidFill>
                    <a:schemeClr val="tx1"/>
                  </a:solidFill>
                </a:rPr>
                <a:t>B</a:t>
              </a:r>
              <a:r>
                <a:rPr lang="sl-SI" i="1" baseline="-25000" dirty="0" smtClean="0">
                  <a:solidFill>
                    <a:schemeClr val="tx1"/>
                  </a:solidFill>
                </a:rPr>
                <a:t>s</a:t>
              </a:r>
              <a:r>
                <a:rPr lang="sl-SI" i="1" dirty="0" smtClean="0">
                  <a:solidFill>
                    <a:schemeClr val="tx1"/>
                  </a:solidFill>
                </a:rPr>
                <a:t>B</a:t>
              </a:r>
              <a:r>
                <a:rPr lang="sl-SI" i="1" baseline="-25000" dirty="0" smtClean="0">
                  <a:solidFill>
                    <a:schemeClr val="tx1"/>
                  </a:solidFill>
                </a:rPr>
                <a:t>s</a:t>
              </a:r>
              <a:r>
                <a:rPr lang="sl-SI" dirty="0" smtClean="0">
                  <a:solidFill>
                    <a:schemeClr val="tx1"/>
                  </a:solidFill>
                </a:rPr>
                <a:t>)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3763760" y="5508967"/>
              <a:ext cx="10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cxnSp>
        <p:nvCxnSpPr>
          <p:cNvPr id="83" name="Straight Arrow Connector 82"/>
          <p:cNvCxnSpPr/>
          <p:nvPr/>
        </p:nvCxnSpPr>
        <p:spPr bwMode="auto">
          <a:xfrm>
            <a:off x="5386754" y="4100732"/>
            <a:ext cx="0" cy="3868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6066692" y="4100732"/>
            <a:ext cx="0" cy="3868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6688015" y="4100732"/>
            <a:ext cx="0" cy="3868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9079523" y="4206240"/>
            <a:ext cx="0" cy="3868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127" name="Picture 126" descr="kek-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8874" y="759387"/>
            <a:ext cx="2612571" cy="1742585"/>
          </a:xfrm>
          <a:prstGeom prst="rect">
            <a:avLst/>
          </a:prstGeom>
        </p:spPr>
      </p:pic>
      <p:pic>
        <p:nvPicPr>
          <p:cNvPr id="128" name="Picture 127" descr="slac-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" y="1400556"/>
            <a:ext cx="1791943" cy="1556004"/>
          </a:xfrm>
          <a:prstGeom prst="rect">
            <a:avLst/>
          </a:prstGeom>
        </p:spPr>
      </p:pic>
      <p:sp>
        <p:nvSpPr>
          <p:cNvPr id="129" name="Oval 128"/>
          <p:cNvSpPr/>
          <p:nvPr/>
        </p:nvSpPr>
        <p:spPr bwMode="auto">
          <a:xfrm rot="21338140">
            <a:off x="6218791" y="1552453"/>
            <a:ext cx="762754" cy="346212"/>
          </a:xfrm>
          <a:prstGeom prst="ellipse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132" name="Straight Connector 131"/>
          <p:cNvCxnSpPr>
            <a:endCxn id="129" idx="4"/>
          </p:cNvCxnSpPr>
          <p:nvPr/>
        </p:nvCxnSpPr>
        <p:spPr bwMode="auto">
          <a:xfrm flipH="1" flipV="1">
            <a:off x="6613341" y="1898163"/>
            <a:ext cx="230372" cy="125900"/>
          </a:xfrm>
          <a:prstGeom prst="line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Oval 132"/>
          <p:cNvSpPr/>
          <p:nvPr/>
        </p:nvSpPr>
        <p:spPr bwMode="auto">
          <a:xfrm rot="503905">
            <a:off x="322311" y="2218895"/>
            <a:ext cx="1079518" cy="299246"/>
          </a:xfrm>
          <a:prstGeom prst="ellipse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135" name="Straight Connector 134"/>
          <p:cNvCxnSpPr/>
          <p:nvPr/>
        </p:nvCxnSpPr>
        <p:spPr bwMode="auto">
          <a:xfrm flipH="1">
            <a:off x="985838" y="1862138"/>
            <a:ext cx="661987" cy="395287"/>
          </a:xfrm>
          <a:prstGeom prst="line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Line 76"/>
          <p:cNvSpPr>
            <a:spLocks noChangeShapeType="1"/>
          </p:cNvSpPr>
          <p:nvPr/>
        </p:nvSpPr>
        <p:spPr bwMode="auto">
          <a:xfrm>
            <a:off x="3023521" y="5400299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30" name="Table 129"/>
          <p:cNvGraphicFramePr>
            <a:graphicFrameLocks noGrp="1"/>
          </p:cNvGraphicFramePr>
          <p:nvPr/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General requirements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Status</a:t>
            </a:r>
            <a:endParaRPr lang="en-US" sz="2400" dirty="0" smtClean="0">
              <a:latin typeface="BankGothic Lt BT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8125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514005"/>
            <a:ext cx="2896947" cy="89255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BankGothic Lt BT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BankGothic Lt BT" pitchFamily="34" charset="0"/>
              </a:rPr>
              <a:t>Accelerator</a:t>
            </a:r>
            <a:endParaRPr lang="en-US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ankGothic Lt BT" pitchFamily="34" charset="0"/>
              </a:rPr>
              <a:t>        “</a:t>
            </a:r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BEPC - II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8881994" y="2732332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6662669" y="2732332"/>
            <a:ext cx="1111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6031694" y="1203200"/>
            <a:ext cx="2743059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BEPC-II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:</a:t>
            </a: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en-US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CMS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=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.0 – 4.6 </a:t>
            </a:r>
            <a:r>
              <a:rPr lang="sl-SI" sz="2000" dirty="0" err="1" smtClean="0">
                <a:solidFill>
                  <a:schemeClr val="tx1"/>
                </a:solidFill>
                <a:latin typeface="BankGothic Lt BT" pitchFamily="34" charset="0"/>
              </a:rPr>
              <a:t>GeV</a:t>
            </a:r>
            <a:endParaRPr lang="en-US" sz="2000" baseline="30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M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sl-SI" sz="1600" i="1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sl-SI" sz="1600" i="1" dirty="0" smtClean="0">
                <a:solidFill>
                  <a:schemeClr val="tx1"/>
                </a:solidFill>
              </a:rPr>
              <a:t>3770</a:t>
            </a:r>
            <a:r>
              <a:rPr lang="en-US" sz="1600" i="1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c</a:t>
            </a:r>
            <a:r>
              <a:rPr lang="en-US" sz="1600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sz="1600" dirty="0" smtClean="0">
                <a:solidFill>
                  <a:schemeClr val="tx1"/>
                </a:solidFill>
                <a:latin typeface="BankGothic Lt BT" pitchFamily="34" charset="0"/>
              </a:rPr>
              <a:t>,</a:t>
            </a:r>
            <a:r>
              <a:rPr lang="en-US" sz="1600" dirty="0">
                <a:solidFill>
                  <a:schemeClr val="tx1"/>
                </a:solidFill>
                <a:latin typeface="BankGothic Lt BT" pitchFamily="34" charset="0"/>
              </a:rPr>
              <a:t> M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sl-SI" sz="1600" i="1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sl-SI" sz="1600" i="1" dirty="0" smtClean="0">
                <a:solidFill>
                  <a:schemeClr val="tx1"/>
                </a:solidFill>
              </a:rPr>
              <a:t>4040</a:t>
            </a:r>
            <a:r>
              <a:rPr lang="en-US" sz="1600" i="1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c</a:t>
            </a:r>
            <a:r>
              <a:rPr lang="en-US" sz="1600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endParaRPr lang="sl-SI" sz="1600" baseline="30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(→</a:t>
            </a:r>
            <a:r>
              <a:rPr lang="sl-SI" sz="1600" dirty="0" smtClean="0">
                <a:solidFill>
                  <a:schemeClr val="tx1"/>
                </a:solidFill>
                <a:latin typeface="BankGothic Lt BT" pitchFamily="34" charset="0"/>
              </a:rPr>
              <a:t>DD)           (</a:t>
            </a:r>
            <a:r>
              <a:rPr lang="sl-SI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1600" dirty="0" smtClean="0">
                <a:solidFill>
                  <a:schemeClr val="tx1"/>
                </a:solidFill>
                <a:latin typeface="BankGothic Lt BT" pitchFamily="34" charset="0"/>
              </a:rPr>
              <a:t>DD*)</a:t>
            </a:r>
            <a:endParaRPr lang="en-US" sz="1600" dirty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endParaRPr lang="sl-SI" sz="2000" b="1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>
              <a:defRPr/>
            </a:pPr>
            <a:endParaRPr lang="sl-SI" sz="2000" b="1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Lucida Calligraphy" pitchFamily="66" charset="0"/>
              </a:rPr>
              <a:t>L </a:t>
            </a:r>
            <a:r>
              <a:rPr lang="sl-SI" sz="2000" dirty="0" smtClean="0">
                <a:solidFill>
                  <a:schemeClr val="tx1"/>
                </a:solidFill>
                <a:latin typeface="Arial Narrow" pitchFamily="34" charset="0"/>
              </a:rPr>
              <a:t>=1x10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  <a:r>
              <a:rPr lang="sl-SI" sz="2000" dirty="0" smtClean="0">
                <a:solidFill>
                  <a:schemeClr val="tx1"/>
                </a:solidFill>
                <a:latin typeface="Arial Narrow" pitchFamily="34" charset="0"/>
              </a:rPr>
              <a:t> cm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-2</a:t>
            </a:r>
            <a:r>
              <a:rPr lang="sl-SI" sz="2000" dirty="0" smtClean="0">
                <a:solidFill>
                  <a:schemeClr val="tx1"/>
                </a:solidFill>
                <a:latin typeface="Arial Narrow" pitchFamily="34" charset="0"/>
              </a:rPr>
              <a:t> s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-1</a:t>
            </a:r>
            <a:endParaRPr lang="en-US" sz="20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9" y="1726480"/>
            <a:ext cx="4945236" cy="370707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6751674" y="2732332"/>
            <a:ext cx="17012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999227" y="2732332"/>
            <a:ext cx="17012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8921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Status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658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713" y="730417"/>
            <a:ext cx="472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Super KEKB luminosity planning</a:t>
            </a:r>
          </a:p>
          <a:p>
            <a:endParaRPr lang="sl-SI" sz="1400" dirty="0">
              <a:solidFill>
                <a:schemeClr val="tx1"/>
              </a:solidFill>
              <a:latin typeface="+mn-lt"/>
            </a:endParaRPr>
          </a:p>
          <a:p>
            <a:endParaRPr lang="sl-SI" sz="1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" y="1530636"/>
            <a:ext cx="6621780" cy="3649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439652" y="1952836"/>
            <a:ext cx="330200" cy="13981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87824" y="1952836"/>
            <a:ext cx="504056" cy="13981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13654" y="1952468"/>
            <a:ext cx="585956" cy="13981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9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18716"/>
            <a:ext cx="9351818" cy="230832"/>
          </a:xfrm>
          <a:prstGeom prst="rect">
            <a:avLst/>
          </a:prstGeom>
          <a:solidFill>
            <a:srgbClr val="003300">
              <a:alpha val="41000"/>
            </a:srgbClr>
          </a:solidFill>
        </p:spPr>
        <p:txBody>
          <a:bodyPr wrap="square" rtlCol="0">
            <a:spAutoFit/>
          </a:bodyPr>
          <a:lstStyle/>
          <a:p>
            <a:r>
              <a:rPr lang="sl-SI" sz="900" dirty="0">
                <a:solidFill>
                  <a:schemeClr val="tx1"/>
                </a:solidFill>
                <a:latin typeface="BankGothic Lt BT" pitchFamily="34" charset="0"/>
              </a:rPr>
              <a:t>http://</a:t>
            </a:r>
            <a:r>
              <a:rPr lang="sl-SI" sz="900" dirty="0" smtClean="0">
                <a:solidFill>
                  <a:schemeClr val="tx1"/>
                </a:solidFill>
                <a:latin typeface="BankGothic Lt BT" pitchFamily="34" charset="0"/>
              </a:rPr>
              <a:t>lhc-commissioning.web.cern.ch/lhc-commissioning/schedule/LHC%20schedule%20beyond%20LS1%20MTP%202015_Freddy_June2015.pdf</a:t>
            </a:r>
            <a:endParaRPr lang="sl-SI" sz="9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4003" y="1375100"/>
            <a:ext cx="17491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Phase 1: 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w/o QCS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w/o Belle 2</a:t>
            </a:r>
          </a:p>
          <a:p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Phase 2: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w/ QCS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w/ Belle 2 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(no VXD)</a:t>
            </a:r>
          </a:p>
          <a:p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Phase 3: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full Belle 2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491880" y="2105236"/>
            <a:ext cx="432048" cy="139813"/>
          </a:xfrm>
          <a:prstGeom prst="rect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615180" y="1439077"/>
            <a:ext cx="387350" cy="263993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5982970" y="1439077"/>
            <a:ext cx="387350" cy="263993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685962" y="2649916"/>
            <a:ext cx="552287" cy="263993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1520596" y="2652985"/>
            <a:ext cx="719927" cy="263993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1980" y="1076321"/>
            <a:ext cx="90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5 ab</a:t>
            </a:r>
            <a:r>
              <a:rPr lang="sl-SI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27370" y="1076321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20 ab</a:t>
            </a:r>
            <a:r>
              <a:rPr lang="sl-SI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223" y="2348470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35 ab</a:t>
            </a:r>
            <a:r>
              <a:rPr lang="sl-SI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1446" y="2348470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50 ab</a:t>
            </a:r>
            <a:r>
              <a:rPr lang="sl-SI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1039" y="1653410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Phase 1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5110" y="1653410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Phase 2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7920" y="2163804"/>
            <a:ext cx="79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VXD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9050" y="1652912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Phase 3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773672" y="2092281"/>
            <a:ext cx="1214152" cy="139813"/>
          </a:xfrm>
          <a:prstGeom prst="rect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5135" y="2163804"/>
            <a:ext cx="18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QCS, Belle 2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0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12" grpId="0"/>
      <p:bldP spid="20" grpId="0" animBg="1"/>
      <p:bldP spid="15" grpId="0" animBg="1"/>
      <p:bldP spid="22" grpId="0" animBg="1"/>
      <p:bldP spid="23" grpId="0" animBg="1"/>
      <p:bldP spid="24" grpId="0" animBg="1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712" y="1122286"/>
            <a:ext cx="84026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BEAST PHASE I: Simple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background </a:t>
            </a:r>
            <a:endParaRPr lang="sl-SI" sz="2000" dirty="0" smtClean="0">
              <a:solidFill>
                <a:schemeClr val="bg1">
                  <a:lumMod val="50000"/>
                </a:schemeClr>
              </a:solidFill>
              <a:latin typeface="BankGothic Lt BT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commissioning </a:t>
            </a:r>
            <a:endParaRPr lang="sl-SI" sz="2000" dirty="0" smtClean="0">
              <a:solidFill>
                <a:schemeClr val="bg1">
                  <a:lumMod val="50000"/>
                </a:schemeClr>
              </a:solidFill>
              <a:latin typeface="BankGothic Lt BT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detector </a:t>
            </a:r>
            <a:endParaRPr lang="sl-SI" sz="2000" dirty="0" smtClean="0">
              <a:solidFill>
                <a:schemeClr val="bg1">
                  <a:lumMod val="50000"/>
                </a:schemeClr>
              </a:solidFill>
              <a:latin typeface="BankGothic Lt BT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diodes, TPCs, </a:t>
            </a:r>
            <a:endParaRPr lang="sl-SI" sz="2000" dirty="0" smtClean="0">
              <a:solidFill>
                <a:schemeClr val="bg1">
                  <a:lumMod val="50000"/>
                </a:schemeClr>
              </a:solidFill>
              <a:latin typeface="BankGothic Lt BT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crystals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). No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final </a:t>
            </a:r>
            <a:endParaRPr lang="sl-SI" sz="2000" dirty="0" smtClean="0">
              <a:solidFill>
                <a:schemeClr val="bg1">
                  <a:lumMod val="50000"/>
                </a:schemeClr>
              </a:solidFill>
              <a:latin typeface="BankGothic Lt BT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focus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 (i.e. no </a:t>
            </a:r>
          </a:p>
          <a:p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luminosity,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single </a:t>
            </a:r>
            <a:endParaRPr lang="sl-SI" sz="2000" dirty="0" smtClean="0">
              <a:solidFill>
                <a:schemeClr val="bg1">
                  <a:lumMod val="50000"/>
                </a:schemeClr>
              </a:solidFill>
              <a:latin typeface="BankGothic Lt BT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beam background </a:t>
            </a:r>
            <a:endParaRPr lang="sl-SI" sz="2000" dirty="0" smtClean="0">
              <a:solidFill>
                <a:schemeClr val="bg1">
                  <a:lumMod val="50000"/>
                </a:schemeClr>
              </a:solidFill>
              <a:latin typeface="BankGothic Lt BT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studies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possibl</a:t>
            </a:r>
            <a:r>
              <a:rPr lang="sl-SI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e)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.</a:t>
            </a:r>
            <a:endParaRPr lang="sl-SI" sz="2000" dirty="0">
              <a:solidFill>
                <a:schemeClr val="bg1">
                  <a:lumMod val="50000"/>
                </a:schemeClr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BEAST PHASE II: More elaborate </a:t>
            </a:r>
            <a:r>
              <a:rPr lang="en-US" sz="2000" dirty="0">
                <a:solidFill>
                  <a:schemeClr val="tx1"/>
                </a:solidFill>
                <a:latin typeface="BankGothic Lt BT" pitchFamily="34" charset="0"/>
              </a:rPr>
              <a:t>inner background commissioning 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detector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&amp; f</a:t>
            </a:r>
            <a:r>
              <a:rPr lang="en-US" sz="2000" dirty="0" err="1" smtClean="0">
                <a:solidFill>
                  <a:schemeClr val="tx1"/>
                </a:solidFill>
                <a:latin typeface="BankGothic Lt BT" pitchFamily="34" charset="0"/>
              </a:rPr>
              <a:t>ull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BankGothic Lt BT" pitchFamily="34" charset="0"/>
              </a:rPr>
              <a:t>Belle II outer detector.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en-US" sz="2000" dirty="0" err="1" smtClean="0">
                <a:solidFill>
                  <a:schemeClr val="tx1"/>
                </a:solidFill>
                <a:latin typeface="BankGothic Lt BT" pitchFamily="34" charset="0"/>
              </a:rPr>
              <a:t>uperconducting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BankGothic Lt BT" pitchFamily="34" charset="0"/>
              </a:rPr>
              <a:t>final 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focus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, n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o </a:t>
            </a:r>
            <a:r>
              <a:rPr lang="en-US" sz="2000" dirty="0">
                <a:solidFill>
                  <a:schemeClr val="tx1"/>
                </a:solidFill>
                <a:latin typeface="BankGothic Lt BT" pitchFamily="34" charset="0"/>
              </a:rPr>
              <a:t>vertex detectors.</a:t>
            </a:r>
          </a:p>
          <a:p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Physics Running</a:t>
            </a:r>
            <a:endParaRPr lang="en-US" sz="2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93" y="1528984"/>
            <a:ext cx="5888785" cy="3243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58" y="1528984"/>
            <a:ext cx="3405853" cy="3405853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Status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5797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712" y="565553"/>
            <a:ext cx="3047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Belle 2 planning</a:t>
            </a:r>
          </a:p>
          <a:p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99695" y="1156404"/>
            <a:ext cx="214430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>
                    <a:lumMod val="50000"/>
                  </a:schemeClr>
                </a:solidFill>
                <a:latin typeface="BankGothic Lt BT" pitchFamily="34" charset="0"/>
              </a:rPr>
              <a:t>Feb – Jun 2016</a:t>
            </a:r>
          </a:p>
          <a:p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Oct 2017 – 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      Jan 2018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    Oct 2018 →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4958" y="565553"/>
            <a:ext cx="3969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rgbClr val="008000"/>
                </a:solidFill>
                <a:latin typeface="BankGothic Lt BT" panose="020B0607020203060204"/>
              </a:rPr>
              <a:t>150 GeV Cosmic ray in ECL</a:t>
            </a:r>
            <a:endParaRPr lang="sl-SI" sz="2000" dirty="0">
              <a:solidFill>
                <a:srgbClr val="008000"/>
              </a:solidFill>
              <a:latin typeface="BankGothic Lt BT" panose="020B060702020306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8660" y="565553"/>
            <a:ext cx="5925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rgbClr val="008000"/>
                </a:solidFill>
                <a:latin typeface="BankGothic Lt BT" panose="020B0607020203060204"/>
              </a:rPr>
              <a:t>Final focusing superconducting magnets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636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Status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0398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712" y="565553"/>
            <a:ext cx="4887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Belle 2 Roll-in (April 11th)</a:t>
            </a:r>
          </a:p>
          <a:p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5" y="1420899"/>
            <a:ext cx="7806193" cy="4384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168398" y="4136067"/>
            <a:ext cx="193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  <a:latin typeface="BankGothic Lt BT" panose="020B0607020203060204"/>
              </a:rPr>
              <a:t>CDC</a:t>
            </a:r>
          </a:p>
          <a:p>
            <a:pPr algn="ctr"/>
            <a:r>
              <a:rPr lang="sl-SI" sz="2400" dirty="0" err="1" smtClean="0">
                <a:solidFill>
                  <a:schemeClr val="bg1"/>
                </a:solidFill>
                <a:latin typeface="BankGothic Lt BT" panose="020B0607020203060204"/>
              </a:rPr>
              <a:t>Oct</a:t>
            </a:r>
            <a:r>
              <a:rPr lang="sl-SI" sz="2400" dirty="0" smtClean="0">
                <a:solidFill>
                  <a:schemeClr val="bg1"/>
                </a:solidFill>
                <a:latin typeface="BankGothic Lt BT" panose="020B0607020203060204"/>
              </a:rPr>
              <a:t> 2016</a:t>
            </a:r>
            <a:endParaRPr lang="en-US" sz="2400" dirty="0">
              <a:solidFill>
                <a:schemeClr val="bg1"/>
              </a:solidFill>
              <a:latin typeface="BankGothic Lt BT" panose="020B0607020203060204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816549" y="3732028"/>
            <a:ext cx="106325" cy="329609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871330" y="2626242"/>
            <a:ext cx="1180214" cy="29771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642692" y="1765882"/>
            <a:ext cx="1180214" cy="29771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Right Arrow 10"/>
          <p:cNvSpPr/>
          <p:nvPr/>
        </p:nvSpPr>
        <p:spPr bwMode="auto">
          <a:xfrm rot="20691019">
            <a:off x="5420287" y="2849965"/>
            <a:ext cx="1360968" cy="499730"/>
          </a:xfrm>
          <a:prstGeom prst="rightArrow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49865">
            <a:off x="5566607" y="3228461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latin typeface="BankGothic Lt BT" panose="020B0607020203060204"/>
              </a:rPr>
              <a:t>to </a:t>
            </a:r>
            <a:r>
              <a:rPr lang="sl-SI" sz="2000" dirty="0" err="1" smtClean="0">
                <a:solidFill>
                  <a:schemeClr val="bg1"/>
                </a:solidFill>
                <a:latin typeface="BankGothic Lt BT" panose="020B0607020203060204"/>
              </a:rPr>
              <a:t>beam</a:t>
            </a:r>
            <a:r>
              <a:rPr lang="sl-SI" sz="2000" dirty="0" smtClean="0">
                <a:solidFill>
                  <a:schemeClr val="bg1"/>
                </a:solidFill>
                <a:latin typeface="BankGothic Lt BT" panose="020B0607020203060204"/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  <a:latin typeface="BankGothic Lt BT" panose="020B0607020203060204"/>
              </a:rPr>
              <a:t>lines</a:t>
            </a:r>
            <a:endParaRPr lang="en-US" sz="2000" dirty="0">
              <a:solidFill>
                <a:schemeClr val="bg1"/>
              </a:solidFill>
              <a:latin typeface="BankGothic Lt BT" panose="020B060702020306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66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Status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7440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712" y="565553"/>
            <a:ext cx="4887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Belle 2 Roll-in (April 11th)</a:t>
            </a:r>
          </a:p>
          <a:p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40" y="1031357"/>
            <a:ext cx="5178586" cy="2652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29" y="3860353"/>
            <a:ext cx="5178586" cy="2668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8603" y="3021856"/>
            <a:ext cx="1658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>
                <a:solidFill>
                  <a:schemeClr val="tx1"/>
                </a:solidFill>
                <a:latin typeface="BankGothic Lt BT" panose="020B0607020203060204"/>
              </a:rPr>
              <a:t>after</a:t>
            </a:r>
            <a:r>
              <a:rPr lang="sl-SI" sz="2000" dirty="0" smtClean="0">
                <a:solidFill>
                  <a:schemeClr val="tx1"/>
                </a:solidFill>
                <a:latin typeface="BankGothic Lt BT" panose="020B0607020203060204"/>
              </a:rPr>
              <a:t>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anose="020B0607020203060204"/>
              </a:rPr>
              <a:t>1 minute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anose="020B0607020203060204"/>
              </a:rPr>
              <a:t>30 </a:t>
            </a:r>
            <a:r>
              <a:rPr lang="sl-SI" sz="2000" dirty="0" err="1" smtClean="0">
                <a:solidFill>
                  <a:schemeClr val="tx1"/>
                </a:solidFill>
                <a:latin typeface="BankGothic Lt BT" panose="020B0607020203060204"/>
              </a:rPr>
              <a:t>seconds</a:t>
            </a:r>
            <a:endParaRPr lang="en-US" sz="2000" dirty="0">
              <a:solidFill>
                <a:schemeClr val="tx1"/>
              </a:solidFill>
              <a:latin typeface="BankGothic Lt BT" panose="020B0607020203060204"/>
            </a:endParaRPr>
          </a:p>
        </p:txBody>
      </p:sp>
      <p:sp>
        <p:nvSpPr>
          <p:cNvPr id="9" name="Curved Left Arrow 8"/>
          <p:cNvSpPr/>
          <p:nvPr/>
        </p:nvSpPr>
        <p:spPr bwMode="auto">
          <a:xfrm>
            <a:off x="7280119" y="3021856"/>
            <a:ext cx="287079" cy="1403499"/>
          </a:xfrm>
          <a:prstGeom prst="curvedLef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1135683">
            <a:off x="4565582" y="3009096"/>
            <a:ext cx="1360968" cy="499730"/>
          </a:xfrm>
          <a:prstGeom prst="rightArrow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6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Status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4460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Inclusive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Neutrals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sl-SI" sz="1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miss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Summary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712" y="565553"/>
            <a:ext cx="4887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Belle 2 Roll-in (April 11th)</a:t>
            </a:r>
          </a:p>
          <a:p>
            <a:endParaRPr lang="sl-SI" sz="24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7" y="1254638"/>
            <a:ext cx="7945030" cy="4359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291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.6|3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_BG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111606</TotalTime>
  <Words>3033</Words>
  <Application>Microsoft Office PowerPoint</Application>
  <PresentationFormat>On-screen Show (4:3)</PresentationFormat>
  <Paragraphs>944</Paragraphs>
  <Slides>37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9" baseType="lpstr">
      <vt:lpstr>Lucida Console</vt:lpstr>
      <vt:lpstr>MS PGothic</vt:lpstr>
      <vt:lpstr>Times New Roman</vt:lpstr>
      <vt:lpstr>Helvetica Neue</vt:lpstr>
      <vt:lpstr>Mathematica3</vt:lpstr>
      <vt:lpstr>Symbol</vt:lpstr>
      <vt:lpstr>Copperplate Gothic Light</vt:lpstr>
      <vt:lpstr>Corbel</vt:lpstr>
      <vt:lpstr>Osaka</vt:lpstr>
      <vt:lpstr>Arial Narrow</vt:lpstr>
      <vt:lpstr>Freestyle Script</vt:lpstr>
      <vt:lpstr>BankGothic Lt BT</vt:lpstr>
      <vt:lpstr>Lucida Calligraphy</vt:lpstr>
      <vt:lpstr>Calibri</vt:lpstr>
      <vt:lpstr>MS PGothic</vt:lpstr>
      <vt:lpstr>HGｺﾞｼｯｸM</vt:lpstr>
      <vt:lpstr>Arial</vt:lpstr>
      <vt:lpstr>French Script MT</vt:lpstr>
      <vt:lpstr>Custom Design</vt:lpstr>
      <vt:lpstr>theme_BG</vt:lpstr>
      <vt:lpstr>1_Custom Design</vt:lpstr>
      <vt:lpstr>Equation</vt:lpstr>
      <vt:lpstr>Flavor Physics at e+e- Colliders</vt:lpstr>
      <vt:lpstr>Status</vt:lpstr>
      <vt:lpstr>Status</vt:lpstr>
      <vt:lpstr>Status</vt:lpstr>
      <vt:lpstr>Status</vt:lpstr>
      <vt:lpstr>Status</vt:lpstr>
      <vt:lpstr>Status</vt:lpstr>
      <vt:lpstr>Status</vt:lpstr>
      <vt:lpstr>Status</vt:lpstr>
      <vt:lpstr>Status</vt:lpstr>
      <vt:lpstr>Status</vt:lpstr>
      <vt:lpstr>Status</vt:lpstr>
      <vt:lpstr>Plans</vt:lpstr>
      <vt:lpstr>Plans</vt:lpstr>
      <vt:lpstr>Subjects</vt:lpstr>
      <vt:lpstr>Missing energy</vt:lpstr>
      <vt:lpstr>Missing energy</vt:lpstr>
      <vt:lpstr>Neutrals</vt:lpstr>
      <vt:lpstr>Neutrals</vt:lpstr>
      <vt:lpstr>Summary</vt:lpstr>
      <vt:lpstr>Beast phase 1</vt:lpstr>
      <vt:lpstr>Semil. tagging</vt:lpstr>
      <vt:lpstr> LFU/B →K* l l </vt:lpstr>
      <vt:lpstr> LFU charm </vt:lpstr>
      <vt:lpstr>Inclusive</vt:lpstr>
      <vt:lpstr>Inclusive</vt:lpstr>
      <vt:lpstr>Inclusive</vt:lpstr>
      <vt:lpstr>Neutrals</vt:lpstr>
      <vt:lpstr>Summary (Belle perspective)</vt:lpstr>
      <vt:lpstr>Introduction</vt:lpstr>
      <vt:lpstr>Early running</vt:lpstr>
      <vt:lpstr>Missing energy</vt:lpstr>
      <vt:lpstr>Missing energy</vt:lpstr>
      <vt:lpstr>PowerPoint Presentation</vt:lpstr>
      <vt:lpstr>PowerPoint Presentation</vt:lpstr>
      <vt:lpstr>PowerPoint Presentation</vt:lpstr>
      <vt:lpstr>Accelerator</vt:lpstr>
    </vt:vector>
  </TitlesOfParts>
  <Company>University of Ljubljana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Bostjan Golob</dc:creator>
  <cp:lastModifiedBy>Bostjan Golob</cp:lastModifiedBy>
  <cp:revision>4807</cp:revision>
  <cp:lastPrinted>2013-08-13T07:32:16Z</cp:lastPrinted>
  <dcterms:created xsi:type="dcterms:W3CDTF">2003-05-06T13:12:03Z</dcterms:created>
  <dcterms:modified xsi:type="dcterms:W3CDTF">2017-04-20T08:28:00Z</dcterms:modified>
</cp:coreProperties>
</file>