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59" r:id="rId2"/>
    <p:sldId id="873" r:id="rId3"/>
    <p:sldId id="848" r:id="rId4"/>
    <p:sldId id="858" r:id="rId5"/>
    <p:sldId id="840" r:id="rId6"/>
    <p:sldId id="841" r:id="rId7"/>
    <p:sldId id="842" r:id="rId8"/>
    <p:sldId id="845" r:id="rId9"/>
    <p:sldId id="847" r:id="rId10"/>
    <p:sldId id="862" r:id="rId11"/>
    <p:sldId id="861" r:id="rId12"/>
    <p:sldId id="874" r:id="rId13"/>
    <p:sldId id="853" r:id="rId14"/>
    <p:sldId id="814" r:id="rId15"/>
    <p:sldId id="864" r:id="rId16"/>
    <p:sldId id="869" r:id="rId17"/>
    <p:sldId id="870" r:id="rId18"/>
    <p:sldId id="871" r:id="rId19"/>
    <p:sldId id="872" r:id="rId20"/>
  </p:sldIdLst>
  <p:sldSz cx="9144000" cy="6858000" type="screen4x3"/>
  <p:notesSz cx="7102475" cy="102346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sz="2800" b="1" kern="1200">
        <a:solidFill>
          <a:schemeClr val="tx1"/>
        </a:solidFill>
        <a:latin typeface="Arial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0099"/>
    <a:srgbClr val="0000CC"/>
    <a:srgbClr val="F8D4F3"/>
    <a:srgbClr val="F8D4DC"/>
    <a:srgbClr val="F2DAE0"/>
    <a:srgbClr val="CC0066"/>
    <a:srgbClr val="0066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4" autoAdjust="0"/>
    <p:restoredTop sz="88220" autoAdjust="0"/>
  </p:normalViewPr>
  <p:slideViewPr>
    <p:cSldViewPr snapToObjects="1">
      <p:cViewPr>
        <p:scale>
          <a:sx n="66" d="100"/>
          <a:sy n="66" d="100"/>
        </p:scale>
        <p:origin x="-690" y="126"/>
      </p:cViewPr>
      <p:guideLst>
        <p:guide orient="horz" pos="192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20" y="1278"/>
      </p:cViewPr>
      <p:guideLst>
        <p:guide orient="horz" pos="3249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87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5" tIns="47127" rIns="94255" bIns="47127" numCol="1" anchor="t" anchorCtr="0" compatLnSpc="1">
            <a:prstTxWarp prst="textNoShape">
              <a:avLst/>
            </a:prstTxWarp>
          </a:bodyPr>
          <a:lstStyle>
            <a:lvl1pPr algn="l" defTabSz="942909"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90" y="2"/>
            <a:ext cx="3087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5" tIns="47127" rIns="94255" bIns="47127" numCol="1" anchor="t" anchorCtr="0" compatLnSpc="1">
            <a:prstTxWarp prst="textNoShape">
              <a:avLst/>
            </a:prstTxWarp>
          </a:bodyPr>
          <a:lstStyle>
            <a:lvl1pPr algn="r" defTabSz="942909"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31378"/>
            <a:ext cx="3087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5" tIns="47127" rIns="94255" bIns="47127" numCol="1" anchor="b" anchorCtr="0" compatLnSpc="1">
            <a:prstTxWarp prst="textNoShape">
              <a:avLst/>
            </a:prstTxWarp>
          </a:bodyPr>
          <a:lstStyle>
            <a:lvl1pPr algn="l" defTabSz="942909"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90" y="9731378"/>
            <a:ext cx="30876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5" tIns="47127" rIns="94255" bIns="47127" numCol="1" anchor="b" anchorCtr="0" compatLnSpc="1">
            <a:prstTxWarp prst="textNoShape">
              <a:avLst/>
            </a:prstTxWarp>
          </a:bodyPr>
          <a:lstStyle>
            <a:lvl1pPr algn="r" defTabSz="942909"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fld id="{7FBF850B-1F84-43DD-9ABF-48691BDB8C2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509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l" defTabSz="955609">
              <a:spcBef>
                <a:spcPct val="0"/>
              </a:spcBef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5" y="3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r" defTabSz="955609">
              <a:spcBef>
                <a:spcPct val="0"/>
              </a:spcBef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5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3441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b" anchorCtr="0" compatLnSpc="1">
            <a:prstTxWarp prst="textNoShape">
              <a:avLst/>
            </a:prstTxWarp>
          </a:bodyPr>
          <a:lstStyle>
            <a:lvl1pPr algn="l" defTabSz="955609">
              <a:spcBef>
                <a:spcPct val="0"/>
              </a:spcBef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5" y="9723441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b" anchorCtr="0" compatLnSpc="1">
            <a:prstTxWarp prst="textNoShape">
              <a:avLst/>
            </a:prstTxWarp>
          </a:bodyPr>
          <a:lstStyle>
            <a:lvl1pPr algn="r" defTabSz="955609">
              <a:spcBef>
                <a:spcPct val="0"/>
              </a:spcBef>
              <a:defRPr sz="1200" b="0">
                <a:latin typeface="Times New Roman" pitchFamily="18" charset="0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fld id="{0A26EA8A-1215-475F-9EA9-DE7DC0E0AC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116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9F18B-D812-4ECD-B630-CA72E3CC77DC}" type="slidenum">
              <a:rPr lang="ko-KR" altLang="en-US" smtClean="0">
                <a:ea typeface="Gulim" pitchFamily="50" charset="-127"/>
              </a:rPr>
              <a:pPr/>
              <a:t>1</a:t>
            </a:fld>
            <a:endParaRPr lang="en-US" altLang="ko-KR" smtClean="0">
              <a:ea typeface="Gulim" pitchFamily="50" charset="-127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ea typeface="Gulim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9727-C44A-4403-B8D8-7F690CA89ED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E0E1-BF69-4768-BFAD-EECD69D5355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38350" cy="57912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62650" cy="579120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38CF-6FEF-4506-8C72-20E2DFF0CF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5579B7F-D188-4FC6-942A-1A4C1A75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Doris Y Kim, Soongsil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7802-6113-4558-A004-8E99DAFA559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0FB9-9796-480E-B5E0-EC00CA174FD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B87D-F01A-4534-A585-6BAA5633C2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4E42-B25F-40D5-8EC0-44CA2689F3F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563"/>
          </a:xfrm>
          <a:noFill/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ko-KR" dirty="0" smtClean="0"/>
              <a:t>Doris Y Kim, </a:t>
            </a:r>
            <a:r>
              <a:rPr lang="en-US" altLang="ko-KR" dirty="0" err="1" smtClean="0"/>
              <a:t>Soongsil</a:t>
            </a:r>
            <a:r>
              <a:rPr lang="en-US" altLang="ko-KR" dirty="0" smtClean="0"/>
              <a:t> University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9D54B5-C268-4988-886A-9F1BDEF3339E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6096000"/>
            <a:ext cx="9144000" cy="0"/>
          </a:xfrm>
          <a:prstGeom prst="line">
            <a:avLst/>
          </a:prstGeom>
          <a:solidFill>
            <a:schemeClr val="accent1"/>
          </a:solidFill>
          <a:ln w="63500" cap="flat" cmpd="tri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17D2-1361-42C0-8596-BA578FFA41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1697-45E9-4228-94FF-1F5A36B4A39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0625-667A-4C03-9EAD-271CC7057A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fld id="{2A5E052A-C5F7-407F-8DBC-229F09CDCE3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19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6096000"/>
            <a:ext cx="9144000" cy="0"/>
          </a:xfrm>
          <a:prstGeom prst="line">
            <a:avLst/>
          </a:prstGeom>
          <a:solidFill>
            <a:schemeClr val="accent1"/>
          </a:solidFill>
          <a:ln w="63500" cap="flat" cmpd="tri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맑은 고딕" pitchFamily="50" charset="-127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맑은 고딕" pitchFamily="50" charset="-127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맑은 고딕" pitchFamily="50" charset="-127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맑은 고딕" pitchFamily="50" charset="-127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맑은 고딕" pitchFamily="50" charset="-127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맑은 고딕" pitchFamily="50" charset="-127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맑은 고딕" pitchFamily="50" charset="-127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맑은 고딕" pitchFamily="50" charset="-127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The Software Library </a:t>
            </a:r>
            <a:br>
              <a:rPr lang="en-US" altLang="ko-KR" dirty="0" smtClean="0"/>
            </a:br>
            <a:r>
              <a:rPr lang="en-US" altLang="ko-KR" dirty="0" smtClean="0"/>
              <a:t>of the Belle II Experiment</a:t>
            </a:r>
            <a:endParaRPr lang="ko-KR" altLang="ko-KR" dirty="0"/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1676400" y="2514600"/>
            <a:ext cx="5926138" cy="2677656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Doris </a:t>
            </a:r>
            <a:r>
              <a:rPr lang="en-US" altLang="ko-KR" sz="2400" b="0" dirty="0" err="1" smtClean="0">
                <a:latin typeface="+mn-ea"/>
                <a:ea typeface="+mn-ea"/>
                <a:cs typeface="Arial" charset="0"/>
              </a:rPr>
              <a:t>Yangsoo</a:t>
            </a: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 Kim</a:t>
            </a:r>
            <a:r>
              <a:rPr lang="en-US" altLang="ko-KR" sz="2400" b="0" dirty="0">
                <a:latin typeface="+mn-ea"/>
                <a:ea typeface="+mn-ea"/>
                <a:cs typeface="Arial" charset="0"/>
              </a:rPr>
              <a:t/>
            </a:r>
            <a:br>
              <a:rPr lang="en-US" altLang="ko-KR" sz="2400" b="0" dirty="0">
                <a:latin typeface="+mn-ea"/>
                <a:ea typeface="+mn-ea"/>
                <a:cs typeface="Arial" charset="0"/>
              </a:rPr>
            </a:br>
            <a:r>
              <a:rPr lang="en-US" altLang="ko-KR" sz="2400" b="0" dirty="0" err="1" smtClean="0">
                <a:latin typeface="+mn-ea"/>
                <a:ea typeface="+mn-ea"/>
                <a:cs typeface="Arial" charset="0"/>
              </a:rPr>
              <a:t>Soongsil</a:t>
            </a: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 University</a:t>
            </a:r>
            <a:br>
              <a:rPr lang="en-US" altLang="ko-KR" sz="2400" b="0" dirty="0" smtClean="0">
                <a:latin typeface="+mn-ea"/>
                <a:ea typeface="+mn-ea"/>
                <a:cs typeface="Arial" charset="0"/>
              </a:rPr>
            </a:b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/>
            </a:r>
            <a:br>
              <a:rPr lang="en-US" altLang="ko-KR" sz="2400" b="0" dirty="0" smtClean="0">
                <a:latin typeface="+mn-ea"/>
                <a:ea typeface="+mn-ea"/>
                <a:cs typeface="Arial" charset="0"/>
              </a:rPr>
            </a:b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On behalf of the Belle II Software Group</a:t>
            </a:r>
            <a:endParaRPr lang="en-US" altLang="ko-KR" sz="2400" b="0" dirty="0">
              <a:latin typeface="+mn-ea"/>
              <a:ea typeface="+mn-ea"/>
              <a:cs typeface="Arial" charset="0"/>
            </a:endParaRPr>
          </a:p>
          <a:p>
            <a:pPr>
              <a:defRPr/>
            </a:pP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July 4, 2014</a:t>
            </a:r>
          </a:p>
          <a:p>
            <a:pPr>
              <a:defRPr/>
            </a:pPr>
            <a:r>
              <a:rPr lang="en-US" altLang="ko-KR" sz="2400" b="0" dirty="0" smtClean="0">
                <a:latin typeface="+mn-ea"/>
                <a:ea typeface="+mn-ea"/>
                <a:cs typeface="Arial" charset="0"/>
              </a:rPr>
              <a:t>ICHEP 2014 Valencia Spain</a:t>
            </a:r>
          </a:p>
        </p:txBody>
      </p:sp>
      <p:pic>
        <p:nvPicPr>
          <p:cNvPr id="4" name="Picture 5" descr="belle2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738" y="5675413"/>
            <a:ext cx="10842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1" y="5562600"/>
            <a:ext cx="2199729" cy="107166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PID Tools  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00449" y="685800"/>
            <a:ext cx="4552551" cy="46482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Tools in development:</a:t>
            </a:r>
          </a:p>
          <a:p>
            <a:r>
              <a:rPr lang="en-US" altLang="ko-KR" dirty="0" smtClean="0">
                <a:solidFill>
                  <a:srgbClr val="0000CC"/>
                </a:solidFill>
                <a:sym typeface="Symbol"/>
              </a:rPr>
              <a:t>Neutrals (</a:t>
            </a:r>
            <a:r>
              <a:rPr lang="en-US" altLang="ko-KR" baseline="30000" dirty="0" smtClean="0">
                <a:solidFill>
                  <a:srgbClr val="0000CC"/>
                </a:solidFill>
                <a:sym typeface="Symbol"/>
              </a:rPr>
              <a:t>0</a:t>
            </a:r>
            <a:r>
              <a:rPr lang="en-US" altLang="ko-KR" dirty="0" smtClean="0">
                <a:solidFill>
                  <a:srgbClr val="0000CC"/>
                </a:solidFill>
              </a:rPr>
              <a:t>, photon, </a:t>
            </a:r>
            <a:r>
              <a:rPr lang="en-US" altLang="ko-KR" dirty="0" smtClean="0">
                <a:solidFill>
                  <a:srgbClr val="0000CC"/>
                </a:solidFill>
              </a:rPr>
              <a:t>K</a:t>
            </a:r>
            <a:r>
              <a:rPr lang="en-US" altLang="ko-KR" baseline="-25000" dirty="0" smtClean="0">
                <a:solidFill>
                  <a:srgbClr val="0000CC"/>
                </a:solidFill>
              </a:rPr>
              <a:t>L</a:t>
            </a:r>
            <a:r>
              <a:rPr lang="en-US" altLang="ko-KR" dirty="0" smtClean="0">
                <a:solidFill>
                  <a:srgbClr val="0000CC"/>
                </a:solidFill>
              </a:rPr>
              <a:t>, K</a:t>
            </a:r>
            <a:r>
              <a:rPr lang="en-US" altLang="ko-KR" baseline="-25000" dirty="0" smtClean="0">
                <a:solidFill>
                  <a:srgbClr val="0000CC"/>
                </a:solidFill>
              </a:rPr>
              <a:t>S</a:t>
            </a:r>
            <a:r>
              <a:rPr lang="en-US" altLang="ko-KR" dirty="0" smtClean="0">
                <a:solidFill>
                  <a:srgbClr val="0000CC"/>
                </a:solidFill>
              </a:rPr>
              <a:t>)</a:t>
            </a:r>
            <a:r>
              <a:rPr lang="en-US" altLang="ko-KR" dirty="0" smtClean="0">
                <a:solidFill>
                  <a:srgbClr val="0000CC"/>
                </a:solidFill>
              </a:rPr>
              <a:t/>
            </a:r>
            <a:br>
              <a:rPr lang="en-US" altLang="ko-KR" dirty="0" smtClean="0">
                <a:solidFill>
                  <a:srgbClr val="0000CC"/>
                </a:solidFill>
              </a:rPr>
            </a:br>
            <a:endParaRPr lang="en-US" altLang="ko-KR" dirty="0" smtClean="0">
              <a:solidFill>
                <a:srgbClr val="0000CC"/>
              </a:solidFill>
              <a:sym typeface="Symbol"/>
            </a:endParaRPr>
          </a:p>
          <a:p>
            <a:r>
              <a:rPr lang="en-US" altLang="ko-KR" dirty="0" smtClean="0">
                <a:solidFill>
                  <a:srgbClr val="990000"/>
                </a:solidFill>
                <a:sym typeface="Symbol"/>
              </a:rPr>
              <a:t>Charged (</a:t>
            </a:r>
            <a:r>
              <a:rPr lang="en-US" altLang="ko-KR" dirty="0" smtClean="0">
                <a:solidFill>
                  <a:srgbClr val="990000"/>
                </a:solidFill>
              </a:rPr>
              <a:t>e, </a:t>
            </a:r>
            <a:r>
              <a:rPr lang="en-US" altLang="ko-KR" dirty="0" smtClean="0">
                <a:solidFill>
                  <a:srgbClr val="990000"/>
                </a:solidFill>
                <a:sym typeface="Symbol"/>
              </a:rPr>
              <a:t>, </a:t>
            </a:r>
            <a:r>
              <a:rPr lang="en-US" altLang="ko-KR" baseline="30000" dirty="0" smtClean="0">
                <a:solidFill>
                  <a:srgbClr val="990000"/>
                </a:solidFill>
                <a:sym typeface="Symbol"/>
              </a:rPr>
              <a:t></a:t>
            </a:r>
            <a:r>
              <a:rPr lang="en-US" altLang="ko-KR" dirty="0" smtClean="0">
                <a:solidFill>
                  <a:srgbClr val="990000"/>
                </a:solidFill>
              </a:rPr>
              <a:t>, K</a:t>
            </a:r>
            <a:r>
              <a:rPr lang="en-US" altLang="ko-KR" baseline="30000" dirty="0">
                <a:solidFill>
                  <a:srgbClr val="990000"/>
                </a:solidFill>
                <a:sym typeface="Symbol"/>
              </a:rPr>
              <a:t></a:t>
            </a:r>
            <a:r>
              <a:rPr lang="en-US" altLang="ko-KR" dirty="0" smtClean="0">
                <a:solidFill>
                  <a:srgbClr val="990000"/>
                </a:solidFill>
              </a:rPr>
              <a:t>, p)</a:t>
            </a:r>
            <a:r>
              <a:rPr lang="en-US" altLang="ko-KR" baseline="-25000" dirty="0" smtClean="0">
                <a:solidFill>
                  <a:srgbClr val="990000"/>
                </a:solidFill>
              </a:rPr>
              <a:t>,</a:t>
            </a:r>
            <a:r>
              <a:rPr lang="en-US" altLang="ko-KR" dirty="0" smtClean="0">
                <a:solidFill>
                  <a:srgbClr val="990000"/>
                </a:solidFill>
              </a:rPr>
              <a:t> deuteron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817563"/>
            <a:ext cx="438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 bwMode="auto">
          <a:xfrm>
            <a:off x="4724400" y="762000"/>
            <a:ext cx="1790700" cy="4016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334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0" dirty="0" smtClean="0"/>
              <a:t>Central track + </a:t>
            </a:r>
            <a:r>
              <a:rPr lang="en-US" altLang="ko-KR" sz="1800" b="0" dirty="0" err="1" smtClean="0"/>
              <a:t>muon</a:t>
            </a:r>
            <a:r>
              <a:rPr lang="en-US" altLang="ko-KR" sz="1800" b="0" dirty="0" smtClean="0"/>
              <a:t> hits with </a:t>
            </a:r>
            <a:r>
              <a:rPr lang="en-US" altLang="ko-KR" sz="1800" b="0" dirty="0" err="1" smtClean="0"/>
              <a:t>Kalman</a:t>
            </a:r>
            <a:r>
              <a:rPr lang="en-US" altLang="ko-KR" sz="1800" b="0" dirty="0" smtClean="0"/>
              <a:t> filter</a:t>
            </a:r>
            <a:endParaRPr lang="ko-KR" altLang="en-US" sz="1800" b="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50" y="2895600"/>
            <a:ext cx="4047726" cy="31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34275"/>
            <a:ext cx="3904512" cy="291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  <a:ea typeface="Gulim" pitchFamily="50" charset="-127"/>
              </a:rPr>
              <a:t>Analysis Tools for Physics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00449" y="685800"/>
            <a:ext cx="4552551" cy="464820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Tools in development:</a:t>
            </a:r>
          </a:p>
          <a:p>
            <a:r>
              <a:rPr lang="en-US" altLang="ko-KR" sz="2000" dirty="0" smtClean="0">
                <a:solidFill>
                  <a:srgbClr val="0000CC"/>
                </a:solidFill>
              </a:rPr>
              <a:t>Particle Class</a:t>
            </a:r>
          </a:p>
          <a:p>
            <a:r>
              <a:rPr lang="en-US" altLang="ko-KR" sz="2000" dirty="0" smtClean="0">
                <a:solidFill>
                  <a:srgbClr val="0000CC"/>
                </a:solidFill>
              </a:rPr>
              <a:t>Continuum suppression</a:t>
            </a:r>
          </a:p>
          <a:p>
            <a:r>
              <a:rPr lang="en-US" altLang="ko-KR" sz="2000" dirty="0" smtClean="0">
                <a:solidFill>
                  <a:srgbClr val="990099"/>
                </a:solidFill>
              </a:rPr>
              <a:t>B Tag </a:t>
            </a:r>
            <a:r>
              <a:rPr lang="en-US" altLang="ko-KR" sz="2000" dirty="0" err="1" smtClean="0">
                <a:solidFill>
                  <a:srgbClr val="990099"/>
                </a:solidFill>
              </a:rPr>
              <a:t>vertexing</a:t>
            </a:r>
            <a:endParaRPr lang="en-US" altLang="ko-KR" sz="2000" dirty="0" smtClean="0">
              <a:solidFill>
                <a:srgbClr val="990099"/>
              </a:solidFill>
            </a:endParaRPr>
          </a:p>
          <a:p>
            <a:r>
              <a:rPr lang="en-US" altLang="ko-KR" sz="2000" dirty="0" smtClean="0">
                <a:solidFill>
                  <a:srgbClr val="990099"/>
                </a:solidFill>
              </a:rPr>
              <a:t>Flavor tagging</a:t>
            </a:r>
          </a:p>
          <a:p>
            <a:r>
              <a:rPr lang="en-US" altLang="ko-KR" sz="2000" dirty="0" smtClean="0">
                <a:solidFill>
                  <a:srgbClr val="990000"/>
                </a:solidFill>
              </a:rPr>
              <a:t>Full reconstruction</a:t>
            </a:r>
          </a:p>
          <a:p>
            <a:r>
              <a:rPr lang="en-US" altLang="ko-KR" sz="2000" dirty="0" smtClean="0">
                <a:solidFill>
                  <a:srgbClr val="990000"/>
                </a:solidFill>
              </a:rPr>
              <a:t>Many others.</a:t>
            </a:r>
            <a:endParaRPr lang="ko-KR" altLang="en-US" sz="2000" dirty="0">
              <a:solidFill>
                <a:srgbClr val="99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964" y="990600"/>
            <a:ext cx="3297036" cy="4806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Validation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pic>
        <p:nvPicPr>
          <p:cNvPr id="11" name="내용 개체 틀 10" descr="Validation_o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51345"/>
            <a:ext cx="7772400" cy="3925455"/>
          </a:xfrm>
          <a:ln>
            <a:solidFill>
              <a:schemeClr val="tx1"/>
            </a:solidFill>
          </a:ln>
        </p:spPr>
      </p:pic>
      <p:pic>
        <p:nvPicPr>
          <p:cNvPr id="7" name="그림 6" descr="Validation_new.png"/>
          <p:cNvPicPr>
            <a:picLocks noChangeAspect="1"/>
          </p:cNvPicPr>
          <p:nvPr/>
        </p:nvPicPr>
        <p:blipFill>
          <a:blip r:embed="rId3" cstate="print"/>
          <a:srcRect r="30940"/>
          <a:stretch>
            <a:fillRect/>
          </a:stretch>
        </p:blipFill>
        <p:spPr>
          <a:xfrm>
            <a:off x="3733800" y="1600200"/>
            <a:ext cx="5410200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Event Display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7239000" y="2286000"/>
            <a:ext cx="1676400" cy="19050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Basf2 + ROOT with OpenGL support</a:t>
            </a:r>
            <a:br>
              <a:rPr lang="en-US" altLang="ko-KR" dirty="0" smtClean="0"/>
            </a:br>
            <a:endParaRPr lang="en-US" altLang="ko-KR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pic>
        <p:nvPicPr>
          <p:cNvPr id="8" name="그림 7" descr="Evt_21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17562"/>
            <a:ext cx="6029404" cy="5204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2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AutoShape 26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168275" y="-1127125"/>
            <a:ext cx="4714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sl-SI"/>
          </a:p>
        </p:txBody>
      </p:sp>
      <p:sp>
        <p:nvSpPr>
          <p:cNvPr id="164897" name="AutoShape 28" descr="http://upload.wikimedia.org/wikipedia/en/c/cf/Flag_of_Canada.svg"/>
          <p:cNvSpPr>
            <a:spLocks noChangeAspect="1" noChangeArrowheads="1"/>
          </p:cNvSpPr>
          <p:nvPr/>
        </p:nvSpPr>
        <p:spPr bwMode="auto">
          <a:xfrm>
            <a:off x="320676" y="-974725"/>
            <a:ext cx="4714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sl-SI">
              <a:latin typeface="+mj-lt"/>
            </a:endParaRPr>
          </a:p>
        </p:txBody>
      </p:sp>
      <p:sp>
        <p:nvSpPr>
          <p:cNvPr id="84" name="Slide Number Placeholder 8"/>
          <p:cNvSpPr txBox="1">
            <a:spLocks/>
          </p:cNvSpPr>
          <p:nvPr/>
        </p:nvSpPr>
        <p:spPr bwMode="auto">
          <a:xfrm>
            <a:off x="6858112" y="6489905"/>
            <a:ext cx="2124000" cy="270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68F9544-D36A-4C5D-8F42-6382F713A1D2}" type="slidenum">
              <a:rPr lang="en-US" smtClean="0">
                <a:cs typeface="Arial" charset="0"/>
              </a:rPr>
              <a:pPr algn="r">
                <a:defRPr/>
              </a:pPr>
              <a:t>14</a:t>
            </a:fld>
            <a:endParaRPr lang="en-US" dirty="0" smtClean="0">
              <a:cs typeface="Arial" charset="0"/>
            </a:endParaRPr>
          </a:p>
        </p:txBody>
      </p:sp>
      <p:sp>
        <p:nvSpPr>
          <p:cNvPr id="85" name="Rectangle 2"/>
          <p:cNvSpPr>
            <a:spLocks noGrp="1" noChangeArrowheads="1"/>
          </p:cNvSpPr>
          <p:nvPr>
            <p:ph type="title"/>
          </p:nvPr>
        </p:nvSpPr>
        <p:spPr>
          <a:xfrm>
            <a:off x="652950" y="46275"/>
            <a:ext cx="7772782" cy="639102"/>
          </a:xfrm>
        </p:spPr>
        <p:txBody>
          <a:bodyPr lIns="89991" tIns="46795" rIns="89991" bIns="46795"/>
          <a:lstStyle/>
          <a:p>
            <a:pPr defTabSz="457153">
              <a:lnSpc>
                <a:spcPct val="970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GB" dirty="0" smtClean="0">
                <a:cs typeface="Times New Roman" pitchFamily="18" charset="0"/>
              </a:rPr>
              <a:t>Summary</a:t>
            </a:r>
            <a:endParaRPr lang="en-GB" dirty="0" smtClean="0"/>
          </a:p>
        </p:txBody>
      </p: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381000" y="1066799"/>
            <a:ext cx="8351954" cy="48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Belle II Experiment:</a:t>
            </a:r>
            <a:r>
              <a:rPr lang="en-US" sz="2000" b="0" kern="0" dirty="0" smtClean="0">
                <a:latin typeface="+mn-lt"/>
                <a:ea typeface="+mn-ea"/>
              </a:rPr>
              <a:t/>
            </a:r>
            <a:br>
              <a:rPr lang="en-US" sz="2000" b="0" kern="0" dirty="0" smtClean="0">
                <a:latin typeface="+mn-lt"/>
                <a:ea typeface="+mn-ea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600 scientists</a:t>
            </a:r>
            <a:r>
              <a:rPr lang="en-US" sz="2000" b="0" kern="0" noProof="0" dirty="0" smtClean="0">
                <a:latin typeface="+mn-lt"/>
                <a:ea typeface="+mn-ea"/>
              </a:rPr>
              <a:t>.  96 institutions.  26 countries.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0" cap="none" spc="0" normalizeH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baseline="0" noProof="0" dirty="0" smtClean="0">
                <a:solidFill>
                  <a:schemeClr val="accent2"/>
                </a:solidFill>
                <a:latin typeface="+mn-lt"/>
                <a:ea typeface="+mn-ea"/>
              </a:rPr>
              <a:t>Active</a:t>
            </a:r>
            <a:r>
              <a:rPr lang="en-US" sz="2000" b="0" kern="0" noProof="0" dirty="0" smtClean="0">
                <a:solidFill>
                  <a:schemeClr val="accent2"/>
                </a:solidFill>
                <a:latin typeface="+mn-lt"/>
                <a:ea typeface="+mn-ea"/>
              </a:rPr>
              <a:t> development in software:</a:t>
            </a:r>
            <a:br>
              <a:rPr lang="en-US" sz="2000" b="0" kern="0" noProof="0" dirty="0" smtClean="0">
                <a:solidFill>
                  <a:schemeClr val="accent2"/>
                </a:solidFill>
                <a:latin typeface="+mn-lt"/>
                <a:ea typeface="+mn-ea"/>
              </a:rPr>
            </a:br>
            <a:r>
              <a:rPr lang="en-US" sz="2000" b="0" kern="0" noProof="0" dirty="0" smtClean="0">
                <a:solidFill>
                  <a:schemeClr val="accent2"/>
                </a:solidFill>
                <a:latin typeface="+mn-lt"/>
                <a:ea typeface="+mn-ea"/>
              </a:rPr>
              <a:t>Many ideas are tested and merged into stable library packages.</a:t>
            </a:r>
            <a:br>
              <a:rPr lang="en-US" sz="2000" b="0" kern="0" noProof="0" dirty="0" smtClean="0">
                <a:solidFill>
                  <a:schemeClr val="accent2"/>
                </a:solidFill>
                <a:latin typeface="+mn-lt"/>
                <a:ea typeface="+mn-ea"/>
              </a:rPr>
            </a:br>
            <a:endParaRPr lang="en-US" sz="2000" b="0" kern="0" noProof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Regular runs of MC campaign as challenge data</a:t>
            </a:r>
            <a:b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</a:b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(Dr. </a:t>
            </a:r>
            <a:r>
              <a:rPr lang="en-US" sz="2000" b="0" kern="0" dirty="0" err="1" smtClean="0">
                <a:solidFill>
                  <a:srgbClr val="990099"/>
                </a:solidFill>
                <a:latin typeface="+mn-lt"/>
                <a:ea typeface="+mn-ea"/>
              </a:rPr>
              <a:t>Silvio</a:t>
            </a: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 </a:t>
            </a:r>
            <a:r>
              <a:rPr lang="en-US" sz="2000" b="0" kern="0" dirty="0" err="1" smtClean="0">
                <a:solidFill>
                  <a:srgbClr val="990099"/>
                </a:solidFill>
                <a:latin typeface="+mn-lt"/>
                <a:ea typeface="+mn-ea"/>
              </a:rPr>
              <a:t>Pardi’s</a:t>
            </a: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 talk on July 3).</a:t>
            </a:r>
            <a:b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</a:br>
            <a:endParaRPr lang="en-US" sz="2000" b="0" kern="0" dirty="0" smtClean="0">
              <a:solidFill>
                <a:srgbClr val="990099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The basf2 library  =  ~250k lines of C++ code (excl. comments) </a:t>
            </a:r>
            <a:b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</a:b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                                 + Python, external </a:t>
            </a:r>
            <a:r>
              <a:rPr lang="en-US" sz="2000" b="0" kern="0" dirty="0" err="1" smtClean="0">
                <a:solidFill>
                  <a:srgbClr val="990099"/>
                </a:solidFill>
                <a:latin typeface="+mn-lt"/>
                <a:ea typeface="+mn-ea"/>
              </a:rPr>
              <a:t>sw</a:t>
            </a:r>
            <a:r>
              <a:rPr lang="en-US" sz="2000" b="0" kern="0" dirty="0" smtClean="0">
                <a:solidFill>
                  <a:srgbClr val="990099"/>
                </a:solidFill>
                <a:latin typeface="+mn-lt"/>
                <a:ea typeface="+mn-ea"/>
              </a:rPr>
              <a:t> libraries, etc. 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+mn-ea"/>
              </a:rPr>
              <a:t/>
            </a:r>
            <a:br>
              <a:rPr lang="en-US" sz="2000" kern="0" noProof="0" dirty="0" smtClean="0">
                <a:solidFill>
                  <a:schemeClr val="accent2"/>
                </a:solidFill>
                <a:latin typeface="+mn-lt"/>
                <a:ea typeface="+mn-ea"/>
              </a:rPr>
            </a:br>
            <a:endParaRPr lang="en-US" sz="2000" kern="0" noProof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baseline="0" noProof="0" dirty="0" smtClean="0">
                <a:solidFill>
                  <a:srgbClr val="990000"/>
                </a:solidFill>
                <a:latin typeface="+mn-lt"/>
                <a:ea typeface="+mn-ea"/>
              </a:rPr>
              <a:t>Many thanks</a:t>
            </a:r>
            <a:r>
              <a:rPr lang="en-US" sz="2000" b="0" kern="0" noProof="0" dirty="0" smtClean="0">
                <a:solidFill>
                  <a:srgbClr val="990000"/>
                </a:solidFill>
                <a:latin typeface="+mn-lt"/>
                <a:ea typeface="+mn-ea"/>
              </a:rPr>
              <a:t> for </a:t>
            </a:r>
            <a:r>
              <a:rPr lang="en-US" sz="2000" b="0" kern="0" dirty="0" smtClean="0">
                <a:solidFill>
                  <a:srgbClr val="990000"/>
                </a:solidFill>
                <a:latin typeface="+mn-lt"/>
                <a:ea typeface="+mn-ea"/>
              </a:rPr>
              <a:t>the</a:t>
            </a:r>
            <a:r>
              <a:rPr lang="en-US" sz="2000" b="0" kern="0" noProof="0" dirty="0" smtClean="0">
                <a:solidFill>
                  <a:srgbClr val="990000"/>
                </a:solidFill>
                <a:latin typeface="+mn-lt"/>
                <a:ea typeface="+mn-ea"/>
              </a:rPr>
              <a:t> colleagues who provided valuable ideas, data and plots for this </a:t>
            </a:r>
            <a:r>
              <a:rPr lang="en-US" sz="2000" b="0" kern="0" dirty="0" smtClean="0">
                <a:solidFill>
                  <a:srgbClr val="990000"/>
                </a:solidFill>
                <a:latin typeface="+mn-lt"/>
                <a:ea typeface="+mn-ea"/>
              </a:rPr>
              <a:t>talk.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5" descr="belle2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755" y="5877891"/>
            <a:ext cx="10842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8" descr="superKEKB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74" y="5980430"/>
            <a:ext cx="1508125" cy="745013"/>
          </a:xfrm>
          <a:prstGeom prst="rect">
            <a:avLst/>
          </a:prstGeom>
        </p:spPr>
      </p:pic>
      <p:sp>
        <p:nvSpPr>
          <p:cNvPr id="48" name="바닥글 개체 틀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Extra Slides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B9727-C44A-4403-B8D8-7F690CA89ED8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  <a:ea typeface="Gulim" pitchFamily="50" charset="-127"/>
              </a:rPr>
              <a:t>Challenges to Belle II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50825" y="931862"/>
            <a:ext cx="8709025" cy="5316537"/>
          </a:xfrm>
        </p:spPr>
        <p:txBody>
          <a:bodyPr/>
          <a:lstStyle/>
          <a:p>
            <a:pPr marL="273050" indent="-273050">
              <a:spcBef>
                <a:spcPts val="1200"/>
              </a:spcBef>
            </a:pPr>
            <a:r>
              <a:rPr lang="en-US" altLang="ja-JP" sz="2000" dirty="0" smtClean="0">
                <a:ea typeface="MS PGothic" pitchFamily="34" charset="-128"/>
              </a:rPr>
              <a:t>Higher background ( </a:t>
            </a:r>
            <a:r>
              <a:rPr lang="en-US" altLang="ja-JP" sz="2000" dirty="0" smtClean="0">
                <a:ea typeface="MS PGothic" pitchFamily="34" charset="-128"/>
                <a:sym typeface="Symbol"/>
              </a:rPr>
              <a:t> 10~</a:t>
            </a:r>
            <a:r>
              <a:rPr lang="en-US" altLang="ja-JP" sz="2000" dirty="0" smtClean="0">
                <a:ea typeface="MS PGothic" pitchFamily="34" charset="-128"/>
              </a:rPr>
              <a:t>20 of KEKB).</a:t>
            </a:r>
          </a:p>
          <a:p>
            <a:pPr marL="673100" lvl="1" indent="-273050">
              <a:spcBef>
                <a:spcPts val="1200"/>
              </a:spcBef>
            </a:pPr>
            <a:r>
              <a:rPr lang="en-US" altLang="ja-JP" sz="1800" dirty="0" err="1" smtClean="0">
                <a:solidFill>
                  <a:srgbClr val="0000CC"/>
                </a:solidFill>
                <a:ea typeface="MS PGothic" pitchFamily="34" charset="-128"/>
              </a:rPr>
              <a:t>Touscheck</a:t>
            </a:r>
            <a:r>
              <a:rPr lang="en-US" altLang="ja-JP" sz="1800" dirty="0" smtClean="0">
                <a:solidFill>
                  <a:srgbClr val="0000CC"/>
                </a:solidFill>
                <a:ea typeface="MS PGothic" pitchFamily="34" charset="-128"/>
              </a:rPr>
              <a:t> scattering</a:t>
            </a:r>
          </a:p>
          <a:p>
            <a:pPr marL="673100" lvl="1" indent="-273050">
              <a:spcBef>
                <a:spcPts val="1200"/>
              </a:spcBef>
            </a:pPr>
            <a:r>
              <a:rPr lang="en-US" altLang="ja-JP" sz="1800" dirty="0" err="1" smtClean="0">
                <a:solidFill>
                  <a:srgbClr val="0000CC"/>
                </a:solidFill>
                <a:ea typeface="MS PGothic" pitchFamily="34" charset="-128"/>
              </a:rPr>
              <a:t>Radiative</a:t>
            </a:r>
            <a:r>
              <a:rPr lang="en-US" altLang="ja-JP" sz="1800" dirty="0" smtClean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1800" dirty="0" err="1" smtClean="0">
                <a:solidFill>
                  <a:srgbClr val="0000CC"/>
                </a:solidFill>
                <a:ea typeface="MS PGothic" pitchFamily="34" charset="-128"/>
              </a:rPr>
              <a:t>Bhabha</a:t>
            </a:r>
            <a:endParaRPr lang="en-US" altLang="ja-JP" sz="1800" dirty="0" smtClean="0">
              <a:solidFill>
                <a:srgbClr val="0000CC"/>
              </a:solidFill>
              <a:ea typeface="MS PGothic" pitchFamily="34" charset="-128"/>
            </a:endParaRPr>
          </a:p>
          <a:p>
            <a:pPr marL="673100" lvl="1" indent="-273050">
              <a:spcBef>
                <a:spcPts val="1200"/>
              </a:spcBef>
            </a:pPr>
            <a:r>
              <a:rPr lang="en-US" altLang="ja-JP" sz="1800" dirty="0" smtClean="0">
                <a:solidFill>
                  <a:srgbClr val="990099"/>
                </a:solidFill>
                <a:ea typeface="MS PGothic" pitchFamily="34" charset="-128"/>
              </a:rPr>
              <a:t>2-photon</a:t>
            </a:r>
          </a:p>
          <a:p>
            <a:pPr marL="673100" lvl="1" indent="-273050">
              <a:spcBef>
                <a:spcPts val="1200"/>
              </a:spcBef>
            </a:pPr>
            <a:r>
              <a:rPr lang="en-US" altLang="ja-JP" sz="1800" dirty="0" smtClean="0">
                <a:solidFill>
                  <a:srgbClr val="990000"/>
                </a:solidFill>
                <a:ea typeface="MS PGothic" pitchFamily="34" charset="-128"/>
              </a:rPr>
              <a:t>More radiation damage, fake hits, pile-up</a:t>
            </a:r>
          </a:p>
          <a:p>
            <a:pPr marL="273050" indent="-273050">
              <a:spcBef>
                <a:spcPts val="1200"/>
              </a:spcBef>
            </a:pPr>
            <a:r>
              <a:rPr lang="en-US" altLang="ja-JP" sz="2000" dirty="0" smtClean="0">
                <a:ea typeface="MS PGothic" pitchFamily="34" charset="-128"/>
              </a:rPr>
              <a:t>Higher event rate ( </a:t>
            </a:r>
            <a:r>
              <a:rPr lang="en-US" altLang="ja-JP" sz="2000" dirty="0" smtClean="0">
                <a:ea typeface="MS PGothic" pitchFamily="34" charset="-128"/>
                <a:sym typeface="Symbol"/>
              </a:rPr>
              <a:t>1</a:t>
            </a:r>
            <a:r>
              <a:rPr lang="en-US" altLang="ja-JP" sz="2000" dirty="0" smtClean="0">
                <a:ea typeface="MS PGothic" pitchFamily="34" charset="-128"/>
              </a:rPr>
              <a:t>0)</a:t>
            </a:r>
          </a:p>
          <a:p>
            <a:pPr marL="673100" lvl="1" indent="-273050">
              <a:spcBef>
                <a:spcPts val="1200"/>
              </a:spcBef>
            </a:pPr>
            <a:r>
              <a:rPr lang="en-US" altLang="ja-JP" sz="1800" dirty="0" smtClean="0">
                <a:solidFill>
                  <a:srgbClr val="0000CC"/>
                </a:solidFill>
                <a:ea typeface="MS PGothic" pitchFamily="34" charset="-128"/>
              </a:rPr>
              <a:t>L1 trigger rate:  ~20 kHz</a:t>
            </a:r>
          </a:p>
          <a:p>
            <a:pPr marL="273050" indent="-273050">
              <a:spcBef>
                <a:spcPts val="1200"/>
              </a:spcBef>
            </a:pPr>
            <a:r>
              <a:rPr lang="en-US" altLang="ja-JP" sz="2000" dirty="0" smtClean="0">
                <a:ea typeface="MS PGothic" pitchFamily="34" charset="-128"/>
              </a:rPr>
              <a:t>Improvements planned:</a:t>
            </a:r>
          </a:p>
          <a:p>
            <a:pPr marL="547688" lvl="1" indent="-228600">
              <a:spcBef>
                <a:spcPts val="600"/>
              </a:spcBef>
            </a:pPr>
            <a:r>
              <a:rPr lang="en-US" altLang="ja-JP" sz="1800" dirty="0" smtClean="0">
                <a:solidFill>
                  <a:schemeClr val="accent2"/>
                </a:solidFill>
                <a:ea typeface="MS PGothic" pitchFamily="34" charset="-128"/>
              </a:rPr>
              <a:t>Better </a:t>
            </a:r>
            <a:r>
              <a:rPr lang="en-US" altLang="ja-JP" sz="1800" dirty="0" err="1" smtClean="0">
                <a:solidFill>
                  <a:schemeClr val="accent2"/>
                </a:solidFill>
                <a:ea typeface="MS PGothic" pitchFamily="34" charset="-128"/>
              </a:rPr>
              <a:t>hermitricity</a:t>
            </a:r>
            <a:r>
              <a:rPr lang="en-US" altLang="ja-JP" sz="1800" dirty="0" smtClean="0">
                <a:solidFill>
                  <a:schemeClr val="accent2"/>
                </a:solidFill>
                <a:ea typeface="MS PGothic" pitchFamily="34" charset="-128"/>
              </a:rPr>
              <a:t>.</a:t>
            </a:r>
          </a:p>
          <a:p>
            <a:pPr marL="547688" lvl="1" indent="-228600">
              <a:spcBef>
                <a:spcPts val="600"/>
              </a:spcBef>
            </a:pPr>
            <a:r>
              <a:rPr lang="en-US" altLang="ja-JP" sz="1800" dirty="0" smtClean="0">
                <a:solidFill>
                  <a:srgbClr val="990099"/>
                </a:solidFill>
                <a:ea typeface="MS PGothic" pitchFamily="34" charset="-128"/>
                <a:sym typeface="Wingdings" pitchFamily="2" charset="2"/>
              </a:rPr>
              <a:t>Better IP and secondary vertex resolution.</a:t>
            </a:r>
            <a:endParaRPr lang="en-US" altLang="ja-JP" sz="1800" dirty="0" smtClean="0">
              <a:solidFill>
                <a:srgbClr val="990000"/>
              </a:solidFill>
              <a:sym typeface="Symbol"/>
            </a:endParaRPr>
          </a:p>
          <a:p>
            <a:pPr marL="547688" lvl="1" indent="-228600">
              <a:spcBef>
                <a:spcPts val="600"/>
              </a:spcBef>
            </a:pPr>
            <a:r>
              <a:rPr lang="en-US" altLang="ja-JP" sz="1800" dirty="0" smtClean="0">
                <a:solidFill>
                  <a:srgbClr val="990000"/>
                </a:solidFill>
                <a:sym typeface="Symbol"/>
              </a:rPr>
              <a:t>Better PID.</a:t>
            </a:r>
            <a:endParaRPr lang="en-US" altLang="ja-JP" sz="1800" dirty="0" smtClean="0">
              <a:solidFill>
                <a:srgbClr val="990000"/>
              </a:solidFill>
              <a:sym typeface="Wingdings" pitchFamily="2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762000"/>
            <a:ext cx="2790825" cy="5181600"/>
            <a:chOff x="3840" y="672"/>
            <a:chExt cx="1758" cy="3264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0" y="672"/>
              <a:ext cx="1632" cy="16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0" y="2383"/>
              <a:ext cx="1680" cy="1553"/>
              <a:chOff x="3840" y="2383"/>
              <a:chExt cx="1680" cy="1553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40" y="2400"/>
                <a:ext cx="1680" cy="15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4128" y="2383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sl-SI" sz="1400" b="1">
                    <a:solidFill>
                      <a:srgbClr val="FF0000"/>
                    </a:solidFill>
                    <a:cs typeface="Arial" pitchFamily="34" charset="0"/>
                  </a:rPr>
                  <a:t>II</a:t>
                </a:r>
                <a:endParaRPr lang="en-GB" sz="1400" b="1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5280" y="2016"/>
              <a:ext cx="318" cy="621"/>
            </a:xfrm>
            <a:prstGeom prst="curvedLeftArrow">
              <a:avLst>
                <a:gd name="adj1" fmla="val 39057"/>
                <a:gd name="adj2" fmla="val 78113"/>
                <a:gd name="adj3" fmla="val 33333"/>
              </a:avLst>
            </a:prstGeom>
            <a:solidFill>
              <a:srgbClr val="666699">
                <a:alpha val="70000"/>
              </a:srgbClr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06963" cy="8778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600" dirty="0" smtClean="0">
                <a:ea typeface="MS PGothic" pitchFamily="34" charset="-128"/>
              </a:rPr>
              <a:t>The Belle II Detector</a:t>
            </a:r>
            <a:r>
              <a:rPr lang="sl-SI" altLang="ja-JP" sz="2900" dirty="0" smtClean="0">
                <a:ea typeface="MS PGothic" pitchFamily="34" charset="-128"/>
              </a:rPr>
              <a:t/>
            </a:r>
            <a:br>
              <a:rPr lang="sl-SI" altLang="ja-JP" sz="2900" dirty="0" smtClean="0">
                <a:ea typeface="MS PGothic" pitchFamily="34" charset="-128"/>
              </a:rPr>
            </a:br>
            <a:endParaRPr lang="ja-JP" altLang="en-US" sz="2900" dirty="0" smtClean="0">
              <a:ea typeface="MS PGothic" pitchFamily="34" charset="-128"/>
            </a:endParaRPr>
          </a:p>
        </p:txBody>
      </p:sp>
      <p:grpSp>
        <p:nvGrpSpPr>
          <p:cNvPr id="2" name="グループ化 13"/>
          <p:cNvGrpSpPr>
            <a:grpSpLocks/>
          </p:cNvGrpSpPr>
          <p:nvPr/>
        </p:nvGrpSpPr>
        <p:grpSpPr bwMode="auto">
          <a:xfrm>
            <a:off x="34925" y="381000"/>
            <a:ext cx="9037638" cy="6432550"/>
            <a:chOff x="36104" y="-135417"/>
            <a:chExt cx="9035893" cy="6432272"/>
          </a:xfrm>
        </p:grpSpPr>
        <p:pic>
          <p:nvPicPr>
            <p:cNvPr id="942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14" name="テキスト ボックス 7"/>
            <p:cNvSpPr txBox="1">
              <a:spLocks noChangeArrowheads="1"/>
            </p:cNvSpPr>
            <p:nvPr/>
          </p:nvSpPr>
          <p:spPr bwMode="auto">
            <a:xfrm>
              <a:off x="36104" y="2552002"/>
              <a:ext cx="1981639" cy="64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sz="1800" dirty="0">
                  <a:solidFill>
                    <a:srgbClr val="0000FF"/>
                  </a:solidFill>
                  <a:latin typeface="+mn-lt"/>
                  <a:ea typeface="MS PGothic" pitchFamily="34" charset="-128"/>
                </a:rPr>
                <a:t>electron</a:t>
              </a:r>
              <a:r>
                <a:rPr kumimoji="1" lang="sl-SI" altLang="ja-JP" sz="1800" dirty="0">
                  <a:solidFill>
                    <a:srgbClr val="0000FF"/>
                  </a:solidFill>
                  <a:latin typeface="+mn-lt"/>
                  <a:ea typeface="MS PGothic" pitchFamily="34" charset="-128"/>
                </a:rPr>
                <a:t>s</a:t>
              </a:r>
              <a:r>
                <a:rPr kumimoji="1" lang="en-US" altLang="ja-JP" sz="1800" dirty="0">
                  <a:solidFill>
                    <a:srgbClr val="0000FF"/>
                  </a:solidFill>
                  <a:latin typeface="+mn-lt"/>
                  <a:ea typeface="MS PGothic" pitchFamily="34" charset="-128"/>
                </a:rPr>
                <a:t>  (7GeV)</a:t>
              </a:r>
              <a:endParaRPr kumimoji="1" lang="ja-JP" altLang="en-US" sz="1800" dirty="0">
                <a:solidFill>
                  <a:srgbClr val="0000FF"/>
                </a:solidFill>
                <a:latin typeface="+mn-lt"/>
                <a:ea typeface="MS PGothic" pitchFamily="34" charset="-128"/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16" name="テキスト ボックス 9"/>
            <p:cNvSpPr txBox="1">
              <a:spLocks noChangeArrowheads="1"/>
            </p:cNvSpPr>
            <p:nvPr/>
          </p:nvSpPr>
          <p:spPr bwMode="auto">
            <a:xfrm>
              <a:off x="6893184" y="4365104"/>
              <a:ext cx="1783271" cy="64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sz="180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positron</a:t>
              </a:r>
              <a:r>
                <a:rPr kumimoji="1" lang="sl-SI" altLang="ja-JP" sz="180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s</a:t>
              </a:r>
              <a:r>
                <a:rPr kumimoji="1" lang="en-US" altLang="ja-JP" sz="180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 (4GeV)</a:t>
              </a:r>
              <a:endParaRPr kumimoji="1" lang="ja-JP" altLang="en-US" sz="1800">
                <a:solidFill>
                  <a:srgbClr val="FF0000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13" name="角丸四角形吹き出し 12"/>
            <p:cNvSpPr/>
            <p:nvPr/>
          </p:nvSpPr>
          <p:spPr>
            <a:xfrm>
              <a:off x="5364313" y="-135417"/>
              <a:ext cx="3707684" cy="1371541"/>
            </a:xfrm>
            <a:prstGeom prst="wedgeRoundRectCallout">
              <a:avLst>
                <a:gd name="adj1" fmla="val -37974"/>
                <a:gd name="adj2" fmla="val 6360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/>
              <a:r>
                <a:rPr kumimoji="1" lang="en-US" altLang="ja-JP" sz="16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KL and </a:t>
              </a:r>
              <a:r>
                <a:rPr kumimoji="1" lang="en-US" altLang="ja-JP" sz="1600" dirty="0" err="1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muon</a:t>
              </a:r>
              <a:r>
                <a:rPr kumimoji="1" lang="en-US" altLang="ja-JP" sz="16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 detector:</a:t>
              </a:r>
            </a:p>
            <a:p>
              <a:pPr eaLnBrk="1" hangingPunct="1"/>
              <a:r>
                <a:rPr kumimoji="1"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Resistive Plate Counter (</a:t>
              </a:r>
              <a:r>
                <a:rPr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barrel outer layers</a:t>
              </a:r>
              <a:r>
                <a:rPr kumimoji="1"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)</a:t>
              </a:r>
            </a:p>
            <a:p>
              <a:pPr eaLnBrk="1" hangingPunct="1"/>
              <a:r>
                <a:rPr kumimoji="1" lang="en-US" altLang="ja-JP" sz="1400" dirty="0" err="1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Scintillator</a:t>
              </a:r>
              <a:r>
                <a:rPr kumimoji="1"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 + WLSF + MPPC (end-caps</a:t>
              </a:r>
              <a:r>
                <a:rPr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 , inner 2 barrel layers</a:t>
              </a:r>
              <a:r>
                <a:rPr kumimoji="1" lang="en-US" altLang="ja-JP" sz="1400" dirty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)</a:t>
              </a:r>
              <a:endParaRPr kumimoji="1" lang="ja-JP" altLang="en-US" sz="14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5" name="角丸四角形吹き出し 14"/>
            <p:cNvSpPr/>
            <p:nvPr/>
          </p:nvSpPr>
          <p:spPr>
            <a:xfrm>
              <a:off x="5580171" y="2248905"/>
              <a:ext cx="3491826" cy="823877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Particle Identification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Time-of-Propagation counter (barrel)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Prox. focusing Aerogel RICH (fwd)</a:t>
              </a:r>
            </a:p>
          </p:txBody>
        </p:sp>
        <p:sp>
          <p:nvSpPr>
            <p:cNvPr id="16" name="角丸四角形吹き出し 15"/>
            <p:cNvSpPr/>
            <p:nvPr/>
          </p:nvSpPr>
          <p:spPr>
            <a:xfrm>
              <a:off x="828114" y="4734823"/>
              <a:ext cx="3407704" cy="854038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</a:rPr>
                <a:t>Central Drift Chamber</a:t>
              </a:r>
            </a:p>
            <a:p>
              <a:pPr eaLnBrk="1" hangingPunct="1">
                <a:defRPr/>
              </a:pP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He(50%):C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2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</a:t>
              </a:r>
              <a:r>
                <a:rPr lang="en-US" altLang="ja-JP" sz="14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6</a:t>
              </a:r>
              <a:r>
                <a:rPr lang="en-US" altLang="ja-JP" sz="14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(50%)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, </a:t>
              </a:r>
              <a:r>
                <a:rPr kumimoji="1" lang="sl-SI" altLang="ja-JP" sz="1400" dirty="0">
                  <a:solidFill>
                    <a:srgbClr val="000000"/>
                  </a:solidFill>
                </a:rPr>
                <a:t>s</a:t>
              </a:r>
              <a:r>
                <a:rPr kumimoji="1" lang="en-US" altLang="ja-JP" sz="1400" dirty="0">
                  <a:solidFill>
                    <a:srgbClr val="000000"/>
                  </a:solidFill>
                </a:rPr>
                <a:t>mall cells, long lever arm,  fast electronics</a:t>
              </a:r>
            </a:p>
          </p:txBody>
        </p:sp>
        <p:sp>
          <p:nvSpPr>
            <p:cNvPr id="17" name="角丸四角形吹き出し 16"/>
            <p:cNvSpPr/>
            <p:nvPr/>
          </p:nvSpPr>
          <p:spPr>
            <a:xfrm>
              <a:off x="180539" y="1232950"/>
              <a:ext cx="3887036" cy="896899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EM Calorimeter: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CsI(Tl), waveform sampling (barrel)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Pure CsI + waveform sampling (end-caps)</a:t>
              </a:r>
            </a:p>
          </p:txBody>
        </p:sp>
        <p:sp>
          <p:nvSpPr>
            <p:cNvPr id="18" name="角丸四角形吹き出し 17"/>
            <p:cNvSpPr/>
            <p:nvPr/>
          </p:nvSpPr>
          <p:spPr>
            <a:xfrm>
              <a:off x="56738" y="3849036"/>
              <a:ext cx="3031540" cy="6476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Vertex Detector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19" name="角丸四角形吹き出し 18"/>
            <p:cNvSpPr/>
            <p:nvPr/>
          </p:nvSpPr>
          <p:spPr>
            <a:xfrm>
              <a:off x="56738" y="3171204"/>
              <a:ext cx="2283971" cy="6476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dirty="0">
                  <a:solidFill>
                    <a:prstClr val="black"/>
                  </a:solidFill>
                </a:rPr>
                <a:t>Beryllium beam pipe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400" dirty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  <p:cxnSp>
        <p:nvCxnSpPr>
          <p:cNvPr id="20" name="Straight Connector 5"/>
          <p:cNvCxnSpPr/>
          <p:nvPr/>
        </p:nvCxnSpPr>
        <p:spPr>
          <a:xfrm>
            <a:off x="2590800" y="897284"/>
            <a:ext cx="4062412" cy="22225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8"/>
          <p:cNvSpPr txBox="1">
            <a:spLocks noChangeArrowheads="1"/>
          </p:cNvSpPr>
          <p:nvPr/>
        </p:nvSpPr>
        <p:spPr bwMode="auto">
          <a:xfrm>
            <a:off x="4038600" y="609600"/>
            <a:ext cx="838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zh-CN" sz="2000" b="0" dirty="0">
                <a:latin typeface="+mn-lt"/>
              </a:rPr>
              <a:t>7.4 m</a:t>
            </a:r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4, 2014</a:t>
            </a:r>
            <a:endParaRPr lang="en-US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579B7F-D188-4FC6-942A-1A4C1A75CC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Libraries </a:t>
            </a:r>
            <a:r>
              <a:rPr lang="en-US" altLang="ko-KR" dirty="0" err="1" smtClean="0">
                <a:ea typeface="Gulim" pitchFamily="50" charset="-127"/>
              </a:rPr>
              <a:t>vs</a:t>
            </a:r>
            <a:r>
              <a:rPr lang="en-US" altLang="ko-KR" dirty="0" smtClean="0">
                <a:ea typeface="Gulim" pitchFamily="50" charset="-127"/>
              </a:rPr>
              <a:t> Modules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pic>
        <p:nvPicPr>
          <p:cNvPr id="7" name="그림 6" descr="basf2Subsyste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05800" cy="3615666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467999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dirty="0" smtClean="0"/>
              <a:t>Libraries: </a:t>
            </a:r>
            <a:r>
              <a:rPr lang="en-US" altLang="ko-KR" sz="2000" b="0" dirty="0" smtClean="0"/>
              <a:t>Separated from modules to increase reusability.</a:t>
            </a:r>
            <a:endParaRPr lang="en-US" altLang="ko-KR" sz="2000" b="0" dirty="0"/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en-US" altLang="ko-KR" sz="2000" b="0" dirty="0" smtClean="0"/>
              <a:t>Methods and algorithms are encapsulated in libraries.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en-US" altLang="ko-KR" sz="2000" b="0" dirty="0" smtClean="0"/>
              <a:t>A library (</a:t>
            </a:r>
            <a:r>
              <a:rPr lang="en-US" altLang="ko-KR" sz="2000" b="0" dirty="0" err="1" smtClean="0"/>
              <a:t>i.e</a:t>
            </a:r>
            <a:r>
              <a:rPr lang="en-US" altLang="ko-KR" sz="2000" b="0" dirty="0" smtClean="0"/>
              <a:t>, algorithm) can be used/shared by several modules.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0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Digitization Software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648200"/>
          </a:xfrm>
        </p:spPr>
        <p:txBody>
          <a:bodyPr/>
          <a:lstStyle/>
          <a:p>
            <a:r>
              <a:rPr lang="en-US" altLang="ko-KR" sz="2000" dirty="0" smtClean="0"/>
              <a:t>Detailed information on the detector material and electronics is needed:  Sub-detector experts write the digitization code.</a:t>
            </a:r>
          </a:p>
          <a:p>
            <a:r>
              <a:rPr lang="en-US" altLang="ko-KR" sz="2000" dirty="0" smtClean="0"/>
              <a:t>Coded as modules rather than complete integration into Geant4:  Different versions of sub-detector digitization would be available.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15544"/>
          <a:stretch>
            <a:fillRect/>
          </a:stretch>
        </p:blipFill>
        <p:spPr bwMode="auto">
          <a:xfrm>
            <a:off x="1170938" y="2316419"/>
            <a:ext cx="6906262" cy="32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600" y="5452646"/>
            <a:ext cx="4114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Digitization in the silicon vertex detectors.</a:t>
            </a:r>
            <a:endParaRPr lang="en-US" sz="1600" b="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524000" y="1595120"/>
          <a:ext cx="6096000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95400"/>
                <a:gridCol w="457200"/>
                <a:gridCol w="1600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KEKB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</a:rPr>
                        <a:t>SuperKEKB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ja-JP" sz="1800" b="1" dirty="0" smtClean="0">
                          <a:solidFill>
                            <a:srgbClr val="0000CC"/>
                          </a:solidFill>
                        </a:rPr>
                        <a:t>Luminosity:</a:t>
                      </a:r>
                      <a:endParaRPr lang="ko-KR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0000CC"/>
                          </a:solidFill>
                        </a:rPr>
                        <a:t>2.1x10</a:t>
                      </a:r>
                      <a:r>
                        <a:rPr kumimoji="1" lang="en-US" altLang="ja-JP" sz="1800" b="1" baseline="30000" dirty="0" smtClean="0">
                          <a:solidFill>
                            <a:srgbClr val="0000CC"/>
                          </a:solidFill>
                        </a:rPr>
                        <a:t>34</a:t>
                      </a:r>
                      <a:endParaRPr lang="ko-KR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0000CC"/>
                          </a:solidFill>
                          <a:sym typeface="Symbol"/>
                        </a:rPr>
                        <a:t></a:t>
                      </a:r>
                      <a:endParaRPr lang="ko-KR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0000CC"/>
                          </a:solidFill>
                        </a:rPr>
                        <a:t>8x10</a:t>
                      </a:r>
                      <a:r>
                        <a:rPr kumimoji="1" lang="en-US" altLang="ja-JP" sz="1800" b="1" baseline="30000" dirty="0" smtClean="0">
                          <a:solidFill>
                            <a:srgbClr val="0000CC"/>
                          </a:solidFill>
                        </a:rPr>
                        <a:t>35</a:t>
                      </a:r>
                      <a:endParaRPr lang="ko-KR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00CC"/>
                          </a:solidFill>
                        </a:rPr>
                        <a:t>(x 40)</a:t>
                      </a:r>
                    </a:p>
                    <a:p>
                      <a:pPr algn="l" latinLnBrk="1"/>
                      <a:endParaRPr lang="ko-KR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Total Data:</a:t>
                      </a:r>
                      <a:endParaRPr lang="ko-KR" altLang="en-US" b="1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1 ab</a:t>
                      </a:r>
                      <a:r>
                        <a:rPr kumimoji="1" lang="en-US" altLang="ja-JP" sz="1800" b="1" baseline="30000" dirty="0" smtClean="0">
                          <a:solidFill>
                            <a:srgbClr val="990099"/>
                          </a:solidFill>
                        </a:rPr>
                        <a:t>-1 </a:t>
                      </a:r>
                      <a:endParaRPr lang="ko-KR" altLang="en-US" b="1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  <a:sym typeface="Symbol" pitchFamily="18" charset="2"/>
                        </a:rPr>
                        <a:t></a:t>
                      </a:r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 </a:t>
                      </a:r>
                      <a:endParaRPr lang="ko-KR" altLang="en-US" b="1" dirty="0" smtClean="0">
                        <a:solidFill>
                          <a:srgbClr val="990099"/>
                        </a:solidFill>
                      </a:endParaRPr>
                    </a:p>
                    <a:p>
                      <a:pPr algn="l" latinLnBrk="1"/>
                      <a:endParaRPr lang="ko-KR" altLang="en-US" b="1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50 ab</a:t>
                      </a:r>
                      <a:r>
                        <a:rPr kumimoji="1" lang="en-US" altLang="ja-JP" sz="1800" b="1" baseline="30000" dirty="0" smtClean="0">
                          <a:solidFill>
                            <a:srgbClr val="990099"/>
                          </a:solidFill>
                        </a:rPr>
                        <a:t>-1</a:t>
                      </a:r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 </a:t>
                      </a:r>
                      <a:endParaRPr lang="ko-KR" altLang="en-US" b="1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990099"/>
                          </a:solidFill>
                        </a:rPr>
                        <a:t>(x 50)</a:t>
                      </a:r>
                    </a:p>
                    <a:p>
                      <a:pPr algn="l" latinLnBrk="1"/>
                      <a:endParaRPr lang="ko-KR" altLang="en-US" b="1" dirty="0">
                        <a:solidFill>
                          <a:srgbClr val="99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ja-JP" sz="1800" b="1" dirty="0" smtClean="0">
                          <a:solidFill>
                            <a:srgbClr val="990000"/>
                          </a:solidFill>
                        </a:rPr>
                        <a:t>Detector:</a:t>
                      </a:r>
                      <a:endParaRPr lang="ko-KR" altLang="en-US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990000"/>
                          </a:solidFill>
                        </a:rPr>
                        <a:t>Belle </a:t>
                      </a:r>
                      <a:endParaRPr lang="ko-KR" altLang="en-US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en-US" altLang="ja-JP" sz="1800" b="1" dirty="0" smtClean="0">
                          <a:solidFill>
                            <a:srgbClr val="990000"/>
                          </a:solidFill>
                          <a:sym typeface="Symbol" pitchFamily="18" charset="2"/>
                        </a:rPr>
                        <a:t></a:t>
                      </a:r>
                      <a:endParaRPr lang="ko-KR" altLang="en-US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990000"/>
                          </a:solidFill>
                        </a:rPr>
                        <a:t>Belle II</a:t>
                      </a:r>
                    </a:p>
                    <a:p>
                      <a:pPr algn="l" latinLnBrk="1"/>
                      <a:endParaRPr lang="ko-KR" altLang="en-US" b="1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Super B Factory Project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4, 2014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943600" y="6248400"/>
            <a:ext cx="1905000" cy="457200"/>
          </a:xfrm>
        </p:spPr>
        <p:txBody>
          <a:bodyPr/>
          <a:lstStyle/>
          <a:p>
            <a:pPr>
              <a:defRPr/>
            </a:pPr>
            <a:fld id="{B29D54B5-C268-4988-886A-9F1BDEF3339E}" type="slidenum">
              <a:rPr lang="ko-KR" altLang="en-US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793750" y="914400"/>
            <a:ext cx="751205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ja-JP" sz="2400" b="1" dirty="0">
                <a:ea typeface="MS PGothic" pitchFamily="34" charset="-128"/>
                <a:cs typeface="Arial" pitchFamily="34" charset="0"/>
              </a:rPr>
              <a:t>        </a:t>
            </a:r>
            <a:r>
              <a:rPr kumimoji="1" lang="en-US" altLang="ja-JP" sz="2400" b="1" dirty="0" smtClean="0">
                <a:ea typeface="MS PGothic" pitchFamily="34" charset="-128"/>
                <a:cs typeface="Arial" pitchFamily="34" charset="0"/>
              </a:rPr>
              <a:t>             Upgrade </a:t>
            </a:r>
            <a:r>
              <a:rPr kumimoji="1" lang="en-US" altLang="ja-JP" sz="2400" b="1" dirty="0">
                <a:ea typeface="MS PGothic" pitchFamily="34" charset="-128"/>
                <a:cs typeface="Arial" pitchFamily="34" charset="0"/>
              </a:rPr>
              <a:t>of KEKB/Belle</a:t>
            </a:r>
          </a:p>
          <a:p>
            <a:pPr algn="l">
              <a:lnSpc>
                <a:spcPct val="150000"/>
              </a:lnSpc>
            </a:pPr>
            <a:endParaRPr kumimoji="1" lang="en-US" altLang="ja-JP" sz="2400" dirty="0">
              <a:ea typeface="MS PGothic" pitchFamily="34" charset="-128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kumimoji="1" lang="en-US" altLang="ja-JP" sz="2400" b="1" dirty="0" smtClean="0">
              <a:ea typeface="MS PGothic" pitchFamily="34" charset="-128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kumimoji="1" lang="en-US" altLang="ja-JP" sz="2400" dirty="0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2672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+mn-lt"/>
              </a:rPr>
              <a:t>For details, please refer to Prof. Thomas E. Browder’s</a:t>
            </a:r>
            <a:br>
              <a:rPr lang="en-US" altLang="ko-KR" sz="1800" dirty="0" smtClean="0">
                <a:latin typeface="+mn-lt"/>
              </a:rPr>
            </a:br>
            <a:r>
              <a:rPr lang="en-US" altLang="ko-KR" sz="1800" dirty="0" smtClean="0">
                <a:latin typeface="+mn-lt"/>
              </a:rPr>
              <a:t>  Plenary Session talk on July 7 9:00 am</a:t>
            </a:r>
            <a:br>
              <a:rPr lang="en-US" altLang="ko-KR" sz="1800" dirty="0" smtClean="0">
                <a:latin typeface="+mn-lt"/>
              </a:rPr>
            </a:br>
            <a:r>
              <a:rPr lang="en-US" altLang="ko-KR" sz="1800" dirty="0" smtClean="0">
                <a:latin typeface="+mn-lt"/>
              </a:rPr>
              <a:t/>
            </a:r>
            <a:br>
              <a:rPr lang="en-US" altLang="ko-KR" sz="1800" dirty="0" smtClean="0">
                <a:latin typeface="+mn-lt"/>
              </a:rPr>
            </a:br>
            <a:r>
              <a:rPr lang="en-US" altLang="ko-KR" sz="1800" dirty="0" smtClean="0">
                <a:latin typeface="+mn-lt"/>
              </a:rPr>
              <a:t> “CP violation and B physics:  Experimental results and future prospects”</a:t>
            </a:r>
            <a:endParaRPr lang="ko-KR" altLang="en-US" sz="1800" dirty="0">
              <a:latin typeface="+mn-lt"/>
            </a:endParaRPr>
          </a:p>
        </p:txBody>
      </p:sp>
      <p:pic>
        <p:nvPicPr>
          <p:cNvPr id="9" name="Picture 5" descr="belle2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715000"/>
            <a:ext cx="10842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superKEKB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99202"/>
            <a:ext cx="2133600" cy="10539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88938" y="685800"/>
            <a:ext cx="875506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ea typeface="Gulim" pitchFamily="50" charset="-127"/>
              </a:rPr>
              <a:t>A “framework” system with </a:t>
            </a:r>
            <a:r>
              <a:rPr lang="en-US" altLang="ko-KR" sz="2000" b="0" dirty="0">
                <a:ea typeface="Gulim" pitchFamily="50" charset="-127"/>
              </a:rPr>
              <a:t>dynamic module loading, parallel processing, </a:t>
            </a:r>
            <a:r>
              <a:rPr lang="en-US" altLang="ko-KR" sz="2000" b="0" dirty="0" smtClean="0">
                <a:ea typeface="Gulim" pitchFamily="50" charset="-127"/>
              </a:rPr>
              <a:t>Python </a:t>
            </a:r>
            <a:r>
              <a:rPr lang="en-US" altLang="ko-KR" sz="2000" b="0" dirty="0">
                <a:ea typeface="Gulim" pitchFamily="50" charset="-127"/>
              </a:rPr>
              <a:t>steering, and </a:t>
            </a:r>
            <a:r>
              <a:rPr lang="en-US" altLang="ko-KR" sz="2000" b="0" dirty="0" smtClean="0">
                <a:ea typeface="Gulim" pitchFamily="50" charset="-127"/>
              </a:rPr>
              <a:t>ROOT I/O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ea typeface="Gulim" pitchFamily="50" charset="-127"/>
              </a:rPr>
              <a:t>Use of GRID with Dirac (Dr. </a:t>
            </a:r>
            <a:r>
              <a:rPr lang="en-US" altLang="ko-KR" sz="2000" b="0" dirty="0" err="1" smtClean="0">
                <a:ea typeface="Gulim" pitchFamily="50" charset="-127"/>
              </a:rPr>
              <a:t>Silvio</a:t>
            </a:r>
            <a:r>
              <a:rPr lang="en-US" altLang="ko-KR" sz="2000" b="0" dirty="0" smtClean="0">
                <a:ea typeface="Gulim" pitchFamily="50" charset="-127"/>
              </a:rPr>
              <a:t> </a:t>
            </a:r>
            <a:r>
              <a:rPr lang="en-US" altLang="ko-KR" sz="2000" b="0" dirty="0" err="1" smtClean="0">
                <a:ea typeface="Gulim" pitchFamily="50" charset="-127"/>
              </a:rPr>
              <a:t>Pardi’s</a:t>
            </a:r>
            <a:r>
              <a:rPr lang="en-US" altLang="ko-KR" sz="2000" b="0" dirty="0" smtClean="0">
                <a:ea typeface="Gulim" pitchFamily="50" charset="-127"/>
              </a:rPr>
              <a:t> talk on July 3)</a:t>
            </a:r>
            <a:endParaRPr lang="en-US" altLang="ko-KR" sz="2000" b="0" dirty="0">
              <a:ea typeface="Gulim" pitchFamily="50" charset="-127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>
                <a:solidFill>
                  <a:srgbClr val="0000CC"/>
                </a:solidFill>
                <a:ea typeface="Gulim" pitchFamily="50" charset="-127"/>
              </a:rPr>
              <a:t>Full detector simulation with </a:t>
            </a:r>
            <a:r>
              <a:rPr lang="en-US" altLang="ko-KR" sz="2000" b="0" dirty="0" smtClean="0">
                <a:solidFill>
                  <a:srgbClr val="0000CC"/>
                </a:solidFill>
                <a:ea typeface="Gulim" pitchFamily="50" charset="-127"/>
              </a:rPr>
              <a:t>Geant4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0000CC"/>
                </a:solidFill>
                <a:ea typeface="Gulim" pitchFamily="50" charset="-127"/>
              </a:rPr>
              <a:t>Tracking with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1800" b="0" dirty="0" smtClean="0">
                <a:solidFill>
                  <a:srgbClr val="0000CC"/>
                </a:solidFill>
                <a:ea typeface="Gulim" pitchFamily="50" charset="-127"/>
              </a:rPr>
              <a:t>Old Belle algorithm 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1800" b="0" dirty="0" smtClean="0">
                <a:solidFill>
                  <a:srgbClr val="0000CC"/>
                </a:solidFill>
                <a:ea typeface="Gulim" pitchFamily="50" charset="-127"/>
              </a:rPr>
              <a:t>New  including Legendre finder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99"/>
                </a:solidFill>
                <a:ea typeface="Gulim" pitchFamily="50" charset="-127"/>
              </a:rPr>
              <a:t>Alignment with </a:t>
            </a:r>
            <a:r>
              <a:rPr lang="en-US" altLang="ko-KR" sz="2000" b="0" dirty="0" err="1" smtClean="0">
                <a:solidFill>
                  <a:srgbClr val="990099"/>
                </a:solidFill>
                <a:ea typeface="Gulim" pitchFamily="50" charset="-127"/>
              </a:rPr>
              <a:t>Millepede</a:t>
            </a:r>
            <a:r>
              <a:rPr lang="en-US" altLang="ko-KR" sz="2000" b="0" dirty="0" smtClean="0">
                <a:solidFill>
                  <a:srgbClr val="990099"/>
                </a:solidFill>
                <a:ea typeface="Gulim" pitchFamily="50" charset="-127"/>
              </a:rPr>
              <a:t> II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2000" b="0" dirty="0" err="1" smtClean="0">
                <a:solidFill>
                  <a:srgbClr val="990099"/>
                </a:solidFill>
                <a:ea typeface="Gulim" pitchFamily="50" charset="-127"/>
              </a:rPr>
              <a:t>Testbeam</a:t>
            </a:r>
            <a:r>
              <a:rPr lang="en-US" altLang="ko-KR" sz="2000" b="0" dirty="0" smtClean="0">
                <a:solidFill>
                  <a:srgbClr val="990099"/>
                </a:solidFill>
                <a:ea typeface="Gulim" pitchFamily="50" charset="-127"/>
              </a:rPr>
              <a:t> utilized.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99"/>
                </a:solidFill>
                <a:ea typeface="Gulim" pitchFamily="50" charset="-127"/>
              </a:rPr>
              <a:t>Dedicated Database studies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00"/>
                </a:solidFill>
                <a:ea typeface="Gulim" pitchFamily="50" charset="-127"/>
              </a:rPr>
              <a:t>PID tools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00"/>
                </a:solidFill>
                <a:ea typeface="Gulim" pitchFamily="50" charset="-127"/>
              </a:rPr>
              <a:t>Analysis tools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The  Belle II</a:t>
            </a:r>
            <a:r>
              <a:rPr lang="en-US" altLang="ko-KR" dirty="0" smtClean="0">
                <a:solidFill>
                  <a:schemeClr val="accent2"/>
                </a:solidFill>
                <a:ea typeface="Gulim" pitchFamily="50" charset="-127"/>
              </a:rPr>
              <a:t> Software System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195" y="2590800"/>
            <a:ext cx="428180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88938" y="838200"/>
            <a:ext cx="87550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chemeClr val="accent2"/>
                </a:solidFill>
              </a:rPr>
              <a:t>Code management systems at KEK: The Subversion software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99"/>
                </a:solidFill>
              </a:rPr>
              <a:t>All common </a:t>
            </a:r>
            <a:r>
              <a:rPr lang="en-US" altLang="ko-KR" sz="2000" b="0" dirty="0" err="1" smtClean="0">
                <a:solidFill>
                  <a:srgbClr val="990099"/>
                </a:solidFill>
              </a:rPr>
              <a:t>linux</a:t>
            </a:r>
            <a:r>
              <a:rPr lang="en-US" altLang="ko-KR" sz="2000" b="0" dirty="0" smtClean="0">
                <a:solidFill>
                  <a:srgbClr val="990099"/>
                </a:solidFill>
              </a:rPr>
              <a:t> operating systems supported:  SL, Fedora, </a:t>
            </a:r>
            <a:r>
              <a:rPr lang="en-US" altLang="ko-KR" sz="2000" b="0" dirty="0" err="1" smtClean="0">
                <a:solidFill>
                  <a:srgbClr val="990099"/>
                </a:solidFill>
              </a:rPr>
              <a:t>Ubuntu</a:t>
            </a:r>
            <a:r>
              <a:rPr lang="en-US" altLang="ko-KR" sz="2000" b="0" dirty="0" smtClean="0">
                <a:solidFill>
                  <a:srgbClr val="990099"/>
                </a:solidFill>
              </a:rPr>
              <a:t>, etc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99"/>
                </a:solidFill>
              </a:rPr>
              <a:t>C++ 11 and </a:t>
            </a:r>
            <a:r>
              <a:rPr lang="en-US" altLang="ko-KR" sz="2000" b="0" dirty="0" err="1" smtClean="0">
                <a:solidFill>
                  <a:srgbClr val="990099"/>
                </a:solidFill>
              </a:rPr>
              <a:t>gcc</a:t>
            </a:r>
            <a:r>
              <a:rPr lang="en-US" altLang="ko-KR" sz="2000" b="0" dirty="0" smtClean="0">
                <a:solidFill>
                  <a:srgbClr val="990099"/>
                </a:solidFill>
              </a:rPr>
              <a:t> 4.7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00"/>
                </a:solidFill>
              </a:rPr>
              <a:t>Formatting tool: </a:t>
            </a:r>
            <a:r>
              <a:rPr lang="en-US" altLang="ko-KR" sz="2000" b="0" dirty="0" err="1" smtClean="0">
                <a:solidFill>
                  <a:srgbClr val="990000"/>
                </a:solidFill>
              </a:rPr>
              <a:t>astyle</a:t>
            </a:r>
            <a:endParaRPr lang="en-US" altLang="ko-KR" sz="2000" b="0" dirty="0" smtClean="0">
              <a:solidFill>
                <a:srgbClr val="990000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00"/>
                </a:solidFill>
              </a:rPr>
              <a:t>Building: </a:t>
            </a:r>
            <a:r>
              <a:rPr lang="en-US" altLang="ko-KR" sz="2000" b="0" dirty="0" err="1" smtClean="0">
                <a:solidFill>
                  <a:srgbClr val="990000"/>
                </a:solidFill>
              </a:rPr>
              <a:t>scons</a:t>
            </a:r>
            <a:r>
              <a:rPr lang="en-US" altLang="ko-KR" sz="2000" b="0" dirty="0" smtClean="0">
                <a:solidFill>
                  <a:srgbClr val="990000"/>
                </a:solidFill>
              </a:rPr>
              <a:t>  and </a:t>
            </a:r>
            <a:r>
              <a:rPr lang="en-US" altLang="ko-KR" sz="2000" b="0" dirty="0" err="1" smtClean="0">
                <a:solidFill>
                  <a:srgbClr val="990000"/>
                </a:solidFill>
              </a:rPr>
              <a:t>buildbot</a:t>
            </a:r>
            <a:r>
              <a:rPr lang="en-US" altLang="ko-KR" sz="2000" b="0" dirty="0" smtClean="0">
                <a:solidFill>
                  <a:srgbClr val="990000"/>
                </a:solidFill>
              </a:rPr>
              <a:t> system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Documentation: </a:t>
            </a:r>
            <a:r>
              <a:rPr lang="en-US" altLang="ko-KR" sz="2000" b="0" dirty="0" err="1" smtClean="0"/>
              <a:t>Doxygen</a:t>
            </a:r>
            <a:r>
              <a:rPr lang="en-US" altLang="ko-KR" sz="2000" b="0" dirty="0" smtClean="0"/>
              <a:t>, </a:t>
            </a:r>
            <a:r>
              <a:rPr lang="en-US" altLang="ko-KR" sz="2000" b="0" dirty="0" err="1" smtClean="0"/>
              <a:t>Twiki</a:t>
            </a:r>
            <a:endParaRPr lang="en-US" altLang="ko-KR" sz="2000" b="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Issue tracking: </a:t>
            </a:r>
            <a:r>
              <a:rPr lang="en-US" altLang="ko-KR" sz="2000" b="0" dirty="0" err="1" smtClean="0"/>
              <a:t>Redmine</a:t>
            </a:r>
            <a:endParaRPr lang="en-US" altLang="ko-KR" sz="2000" b="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User Interface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3657600"/>
            <a:ext cx="4610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8001000" y="3581400"/>
            <a:ext cx="838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The  Upgrade of the Software from Belle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88938" y="838200"/>
            <a:ext cx="87550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ea typeface="Gulim" pitchFamily="50" charset="-127"/>
              </a:rPr>
              <a:t>BASF2 (</a:t>
            </a:r>
            <a:r>
              <a:rPr lang="en-US" altLang="ko-KR" sz="2000" dirty="0" smtClean="0">
                <a:ea typeface="Gulim" pitchFamily="50" charset="-127"/>
              </a:rPr>
              <a:t>B</a:t>
            </a:r>
            <a:r>
              <a:rPr lang="en-US" altLang="ko-KR" sz="2000" b="0" dirty="0" smtClean="0">
                <a:ea typeface="Gulim" pitchFamily="50" charset="-127"/>
              </a:rPr>
              <a:t>elle </a:t>
            </a:r>
            <a:r>
              <a:rPr lang="en-US" altLang="ko-KR" sz="2000" dirty="0" err="1" smtClean="0">
                <a:ea typeface="Gulim" pitchFamily="50" charset="-127"/>
              </a:rPr>
              <a:t>A</a:t>
            </a:r>
            <a:r>
              <a:rPr lang="en-US" altLang="ko-KR" sz="2000" b="0" dirty="0" err="1" smtClean="0">
                <a:ea typeface="Gulim" pitchFamily="50" charset="-127"/>
              </a:rPr>
              <a:t>nalysi</a:t>
            </a:r>
            <a:r>
              <a:rPr lang="en-US" altLang="ko-KR" sz="2000" dirty="0" err="1" smtClean="0">
                <a:ea typeface="Gulim" pitchFamily="50" charset="-127"/>
              </a:rPr>
              <a:t>S</a:t>
            </a:r>
            <a:r>
              <a:rPr lang="en-US" altLang="ko-KR" sz="2000" b="0" dirty="0" smtClean="0">
                <a:ea typeface="Gulim" pitchFamily="50" charset="-127"/>
              </a:rPr>
              <a:t> </a:t>
            </a:r>
            <a:r>
              <a:rPr lang="en-US" altLang="ko-KR" sz="2000" dirty="0" smtClean="0">
                <a:ea typeface="Gulim" pitchFamily="50" charset="-127"/>
              </a:rPr>
              <a:t>F</a:t>
            </a:r>
            <a:r>
              <a:rPr lang="en-US" altLang="ko-KR" sz="2000" b="0" dirty="0" smtClean="0">
                <a:ea typeface="Gulim" pitchFamily="50" charset="-127"/>
              </a:rPr>
              <a:t>ramework 2)</a:t>
            </a:r>
            <a:r>
              <a:rPr lang="en-US" altLang="ko-KR" sz="2000" b="0" dirty="0" smtClean="0">
                <a:ea typeface="Gulim" pitchFamily="50" charset="-127"/>
                <a:sym typeface="Symbol"/>
              </a:rPr>
              <a:t/>
            </a:r>
            <a:br>
              <a:rPr lang="en-US" altLang="ko-KR" sz="2000" b="0" dirty="0" smtClean="0">
                <a:ea typeface="Gulim" pitchFamily="50" charset="-127"/>
                <a:sym typeface="Symbol"/>
              </a:rPr>
            </a:br>
            <a:r>
              <a:rPr lang="en-US" altLang="ko-KR" sz="2000" b="0" dirty="0" smtClean="0">
                <a:ea typeface="Gulim" pitchFamily="50" charset="-127"/>
                <a:sym typeface="Symbol"/>
              </a:rPr>
              <a:t>Basic ideas from </a:t>
            </a:r>
            <a:r>
              <a:rPr lang="en-US" altLang="ko-KR" sz="2000" b="0" dirty="0" smtClean="0">
                <a:ea typeface="Gulim" pitchFamily="50" charset="-127"/>
              </a:rPr>
              <a:t>the Belle software system  + Constructed from scratch.</a:t>
            </a:r>
            <a:br>
              <a:rPr lang="en-US" altLang="ko-KR" sz="2000" b="0" dirty="0" smtClean="0">
                <a:ea typeface="Gulim" pitchFamily="50" charset="-127"/>
              </a:rPr>
            </a:br>
            <a:endParaRPr lang="en-US" altLang="ko-KR" sz="2000" b="0" dirty="0" smtClean="0">
              <a:ea typeface="Gulim" pitchFamily="50" charset="-127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Old system:  C++. Custom storage format to store data.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New system:</a:t>
            </a:r>
            <a:r>
              <a:rPr lang="en-US" altLang="ko-KR" sz="2000" b="0" dirty="0"/>
              <a:t> </a:t>
            </a:r>
            <a:r>
              <a:rPr lang="en-US" altLang="ko-KR" sz="2000" b="0" dirty="0" smtClean="0"/>
              <a:t> C++ based.  ROOT I/O</a:t>
            </a:r>
            <a:br>
              <a:rPr lang="en-US" altLang="ko-KR" sz="2000" b="0" dirty="0" smtClean="0"/>
            </a:br>
            <a:endParaRPr lang="en-US" altLang="ko-KR" sz="2000" b="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0000CC"/>
                </a:solidFill>
              </a:rPr>
              <a:t>Imported useful concepts from</a:t>
            </a:r>
            <a:br>
              <a:rPr lang="en-US" altLang="ko-KR" sz="2000" b="0" dirty="0" smtClean="0">
                <a:solidFill>
                  <a:srgbClr val="0000CC"/>
                </a:solidFill>
              </a:rPr>
            </a:br>
            <a:r>
              <a:rPr lang="en-US" altLang="ko-KR" sz="2000" b="0" dirty="0" smtClean="0">
                <a:solidFill>
                  <a:srgbClr val="0000CC"/>
                </a:solidFill>
              </a:rPr>
              <a:t>other experiments:</a:t>
            </a:r>
            <a:br>
              <a:rPr lang="en-US" altLang="ko-KR" sz="2000" b="0" dirty="0" smtClean="0">
                <a:solidFill>
                  <a:srgbClr val="0000CC"/>
                </a:solidFill>
              </a:rPr>
            </a:br>
            <a:r>
              <a:rPr lang="en-US" altLang="ko-KR" sz="2000" b="0" dirty="0" smtClean="0">
                <a:solidFill>
                  <a:srgbClr val="0000CC"/>
                </a:solidFill>
              </a:rPr>
              <a:t>   ILC, </a:t>
            </a:r>
            <a:r>
              <a:rPr lang="en-US" altLang="ko-KR" sz="2000" b="0" dirty="0" err="1" smtClean="0">
                <a:solidFill>
                  <a:srgbClr val="0000CC"/>
                </a:solidFill>
              </a:rPr>
              <a:t>LHCb</a:t>
            </a:r>
            <a:r>
              <a:rPr lang="en-US" altLang="ko-KR" sz="2000" b="0" dirty="0" smtClean="0">
                <a:solidFill>
                  <a:srgbClr val="0000CC"/>
                </a:solidFill>
              </a:rPr>
              <a:t>, CDF, and Alice</a:t>
            </a:r>
            <a:r>
              <a:rPr lang="en-US" altLang="ko-KR" sz="2000" b="0" dirty="0" smtClean="0"/>
              <a:t/>
            </a:r>
            <a:br>
              <a:rPr lang="en-US" altLang="ko-KR" sz="2000" b="0" dirty="0" smtClean="0"/>
            </a:br>
            <a:endParaRPr lang="en-US" altLang="ko-KR" sz="2000" b="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99"/>
                </a:solidFill>
              </a:rPr>
              <a:t>Third-party software libraries:</a:t>
            </a:r>
            <a:br>
              <a:rPr lang="en-US" altLang="ko-KR" sz="2000" b="0" dirty="0" smtClean="0">
                <a:solidFill>
                  <a:srgbClr val="990099"/>
                </a:solidFill>
              </a:rPr>
            </a:br>
            <a:r>
              <a:rPr lang="en-US" altLang="ko-KR" sz="2000" b="0" dirty="0" smtClean="0">
                <a:solidFill>
                  <a:srgbClr val="990099"/>
                </a:solidFill>
              </a:rPr>
              <a:t>   Geant4, ROOT, boost, CLHEP,</a:t>
            </a:r>
            <a:br>
              <a:rPr lang="en-US" altLang="ko-KR" sz="2000" b="0" dirty="0" smtClean="0">
                <a:solidFill>
                  <a:srgbClr val="990099"/>
                </a:solidFill>
              </a:rPr>
            </a:br>
            <a:r>
              <a:rPr lang="en-US" altLang="ko-KR" sz="2000" b="0" dirty="0" smtClean="0">
                <a:solidFill>
                  <a:srgbClr val="990099"/>
                </a:solidFill>
              </a:rPr>
              <a:t>   and many others.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>
                <a:solidFill>
                  <a:srgbClr val="990000"/>
                </a:solidFill>
              </a:rPr>
              <a:t>Software developers are from all around the world.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413409" cy="26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  <a:ea typeface="Gulim" pitchFamily="50" charset="-127"/>
              </a:rPr>
              <a:t>The Basic Structure of BASF2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pic>
        <p:nvPicPr>
          <p:cNvPr id="11" name="그림 10" descr="ModuleP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62000"/>
            <a:ext cx="4495800" cy="2041388"/>
          </a:xfrm>
          <a:prstGeom prst="rect">
            <a:avLst/>
          </a:prstGeom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9938" y="2971800"/>
            <a:ext cx="799306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dirty="0" smtClean="0"/>
              <a:t>Module</a:t>
            </a:r>
            <a:r>
              <a:rPr lang="en-US" altLang="ko-KR" sz="2000" b="0" dirty="0" smtClean="0"/>
              <a:t>: The basic processing unit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2000" b="0" dirty="0" smtClean="0"/>
              <a:t>Examples: As simple as reading data from a file</a:t>
            </a:r>
            <a:br>
              <a:rPr lang="en-US" altLang="ko-KR" sz="2000" b="0" dirty="0" smtClean="0"/>
            </a:br>
            <a:r>
              <a:rPr lang="en-US" altLang="ko-KR" sz="2000" b="0" dirty="0" smtClean="0"/>
              <a:t>                 to complex ones like simulation or tracking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2000" b="0" dirty="0" smtClean="0"/>
              <a:t>All the works are done in modules.</a:t>
            </a:r>
          </a:p>
          <a:p>
            <a:pPr marL="742950" lvl="1" indent="-285750" algn="l">
              <a:buFont typeface="Symbol" pitchFamily="18" charset="2"/>
              <a:buChar char="-"/>
            </a:pPr>
            <a:r>
              <a:rPr lang="en-US" altLang="ko-KR" sz="2000" b="0" dirty="0" smtClean="0"/>
              <a:t>Selection and arrangement of the modules are done by a user.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A typical event processing = a linear chain of modules on a </a:t>
            </a:r>
            <a:r>
              <a:rPr lang="en-US" altLang="ko-KR" sz="2000" dirty="0" smtClean="0"/>
              <a:t>path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dirty="0" err="1" smtClean="0"/>
              <a:t>Datastore</a:t>
            </a:r>
            <a:r>
              <a:rPr lang="en-US" altLang="ko-KR" sz="2000" b="0" dirty="0" smtClean="0"/>
              <a:t>: A common storage for data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04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Geometry Handling System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pic>
        <p:nvPicPr>
          <p:cNvPr id="6" name="그림 5" descr="GeoHandlingArchit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20000" cy="2374674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3657600"/>
            <a:ext cx="8534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All the geometry parameter values are stored in the central repository.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The actual geometry for simulation is created from the repository parameters via C++ algorithms.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For reconstruction, it is converted  to ROOT </a:t>
            </a:r>
            <a:r>
              <a:rPr lang="en-US" altLang="ko-KR" sz="2000" dirty="0" err="1" smtClean="0"/>
              <a:t>TGeo</a:t>
            </a:r>
            <a:r>
              <a:rPr lang="en-US" altLang="ko-KR" sz="2000" b="0" dirty="0" smtClean="0"/>
              <a:t> via VGM library.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ko-KR" sz="2000" b="0" dirty="0" smtClean="0"/>
              <a:t>Parameter values are directly available to users. Easy maintenance and quick updates possible. 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272915" y="2644170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0" dirty="0" smtClean="0"/>
              <a:t>XML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5481786" y="2190690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0" dirty="0" smtClean="0"/>
              <a:t>C++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4065107" y="2209800"/>
            <a:ext cx="76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0" dirty="0" smtClean="0"/>
              <a:t>VGM</a:t>
            </a:r>
            <a:endParaRPr lang="ko-KR" altLang="en-US" sz="2000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2"/>
                </a:solidFill>
                <a:ea typeface="Gulim" pitchFamily="50" charset="-127"/>
              </a:rPr>
              <a:t>Scheme of Detector Simulation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381000" y="992118"/>
            <a:ext cx="3581400" cy="457048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smtClean="0">
                <a:solidFill>
                  <a:schemeClr val="bg2">
                    <a:lumMod val="75000"/>
                  </a:schemeClr>
                </a:solidFill>
              </a:rPr>
              <a:t>Main Steering </a:t>
            </a:r>
            <a:r>
              <a:rPr lang="en-US" altLang="ko-KR" sz="1800" dirty="0" smtClean="0">
                <a:solidFill>
                  <a:schemeClr val="bg2">
                    <a:lumMod val="75000"/>
                  </a:schemeClr>
                </a:solidFill>
              </a:rPr>
              <a:t>File</a:t>
            </a:r>
          </a:p>
          <a:p>
            <a:pPr algn="l"/>
            <a:r>
              <a:rPr lang="en-US" altLang="ko-KR" sz="1400" dirty="0" smtClean="0"/>
              <a:t>from basf2 import *</a:t>
            </a:r>
          </a:p>
          <a:p>
            <a:pPr algn="l"/>
            <a:r>
              <a:rPr lang="en-US" altLang="ko-KR" sz="1400" dirty="0" smtClean="0"/>
              <a:t>main = </a:t>
            </a:r>
            <a:r>
              <a:rPr lang="en-US" altLang="ko-KR" sz="1400" dirty="0" err="1" smtClean="0"/>
              <a:t>create_path</a:t>
            </a:r>
            <a:r>
              <a:rPr lang="en-US" altLang="ko-KR" sz="1400" dirty="0" smtClean="0"/>
              <a:t>() </a:t>
            </a:r>
          </a:p>
          <a:p>
            <a:pPr algn="l"/>
            <a:r>
              <a:rPr lang="en-US" altLang="ko-KR" sz="1400" dirty="0" smtClean="0"/>
              <a:t># event meta data</a:t>
            </a:r>
          </a:p>
          <a:p>
            <a:pPr algn="l"/>
            <a:r>
              <a:rPr lang="en-US" altLang="ko-KR" sz="1400" dirty="0" err="1" smtClean="0"/>
              <a:t>main.add_module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event_meta_demo</a:t>
            </a:r>
            <a:r>
              <a:rPr lang="en-US" altLang="ko-KR" sz="1400" dirty="0" smtClean="0"/>
              <a:t>)</a:t>
            </a:r>
          </a:p>
          <a:p>
            <a:pPr algn="l"/>
            <a:r>
              <a:rPr lang="en-US" altLang="ko-KR" sz="1400" dirty="0" smtClean="0"/>
              <a:t># generator (</a:t>
            </a:r>
            <a:r>
              <a:rPr lang="en-US" altLang="ko-KR" sz="1400" dirty="0" err="1" smtClean="0"/>
              <a:t>evtgen</a:t>
            </a:r>
            <a:r>
              <a:rPr lang="en-US" altLang="ko-KR" sz="1400" dirty="0" smtClean="0"/>
              <a:t>,  particle gun, etc.)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simulation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reconstruction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output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process(main)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685800"/>
            <a:ext cx="3810000" cy="526297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chemeClr val="bg2">
                    <a:lumMod val="75000"/>
                  </a:schemeClr>
                </a:solidFill>
              </a:rPr>
              <a:t>Simulation Steering File</a:t>
            </a:r>
          </a:p>
          <a:p>
            <a:pPr algn="l"/>
            <a:r>
              <a:rPr lang="en-US" altLang="ko-KR" sz="1400" dirty="0" smtClean="0"/>
              <a:t>from basf2 import *</a:t>
            </a:r>
          </a:p>
          <a:p>
            <a:pPr algn="l"/>
            <a:r>
              <a:rPr lang="en-US" altLang="ko-KR" sz="1400" dirty="0" smtClean="0"/>
              <a:t># geometry parameter database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detector geometry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detector simulation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background mixing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PXD simulation (digitization, clustering )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SVD simulation (digitization, clustering)</a:t>
            </a:r>
          </a:p>
          <a:p>
            <a:pPr algn="l"/>
            <a:r>
              <a:rPr lang="en-US" altLang="ko-KR" sz="1400" dirty="0" smtClean="0"/>
              <a:t>…</a:t>
            </a:r>
          </a:p>
          <a:p>
            <a:pPr algn="l"/>
            <a:r>
              <a:rPr lang="en-US" altLang="ko-KR" sz="1400" dirty="0" smtClean="0"/>
              <a:t># Other sub-detectors here.</a:t>
            </a:r>
          </a:p>
          <a:p>
            <a:pPr algn="l"/>
            <a:r>
              <a:rPr lang="en-US" altLang="ko-KR" sz="1400" dirty="0" smtClean="0"/>
              <a:t>…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2057400" y="817563"/>
            <a:ext cx="2438400" cy="2665482"/>
            <a:chOff x="2057400" y="992118"/>
            <a:chExt cx="2438400" cy="2305088"/>
          </a:xfrm>
        </p:grpSpPr>
        <p:cxnSp>
          <p:nvCxnSpPr>
            <p:cNvPr id="29" name="직선 연결선 28"/>
            <p:cNvCxnSpPr/>
            <p:nvPr/>
          </p:nvCxnSpPr>
          <p:spPr bwMode="auto">
            <a:xfrm>
              <a:off x="2057400" y="3297206"/>
              <a:ext cx="2133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/>
            <p:cNvCxnSpPr/>
            <p:nvPr/>
          </p:nvCxnSpPr>
          <p:spPr bwMode="auto">
            <a:xfrm flipV="1">
              <a:off x="4191000" y="992118"/>
              <a:ext cx="0" cy="23050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직선 화살표 연결선 33"/>
            <p:cNvCxnSpPr/>
            <p:nvPr/>
          </p:nvCxnSpPr>
          <p:spPr bwMode="auto">
            <a:xfrm>
              <a:off x="4191000" y="992118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직사각형 37"/>
          <p:cNvSpPr/>
          <p:nvPr/>
        </p:nvSpPr>
        <p:spPr bwMode="auto">
          <a:xfrm>
            <a:off x="5029200" y="687318"/>
            <a:ext cx="2743200" cy="3794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914400" y="992118"/>
            <a:ext cx="2514600" cy="3794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50" charset="-127"/>
              </a:rPr>
              <a:t>Background Mixing</a:t>
            </a:r>
            <a:endParaRPr lang="en-US" altLang="ko-KR" dirty="0" smtClean="0">
              <a:solidFill>
                <a:schemeClr val="accent2"/>
              </a:solidFill>
              <a:ea typeface="Gulim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33400" y="3505200"/>
            <a:ext cx="8153400" cy="2438400"/>
          </a:xfrm>
        </p:spPr>
        <p:txBody>
          <a:bodyPr/>
          <a:lstStyle/>
          <a:p>
            <a:r>
              <a:rPr lang="en-US" altLang="ko-KR" sz="2000" dirty="0" smtClean="0"/>
              <a:t>Pre-simulated Geant4 background hits are added as </a:t>
            </a:r>
            <a:r>
              <a:rPr lang="en-US" altLang="ko-KR" sz="2000" dirty="0" err="1" smtClean="0"/>
              <a:t>SimHits</a:t>
            </a:r>
            <a:r>
              <a:rPr lang="en-US" altLang="ko-KR" sz="2000" dirty="0" smtClean="0"/>
              <a:t> </a:t>
            </a:r>
            <a:br>
              <a:rPr lang="en-US" altLang="ko-KR" sz="2000" dirty="0" smtClean="0"/>
            </a:br>
            <a:r>
              <a:rPr lang="en-US" altLang="ko-KR" sz="2000" dirty="0" smtClean="0"/>
              <a:t>(Geant4 steps) to the already existing </a:t>
            </a:r>
            <a:r>
              <a:rPr lang="en-US" altLang="ko-KR" sz="2000" dirty="0" err="1" smtClean="0"/>
              <a:t>SimHits</a:t>
            </a:r>
            <a:r>
              <a:rPr lang="en-US" altLang="ko-KR" sz="2000" dirty="0" smtClean="0"/>
              <a:t> from the signal event.</a:t>
            </a:r>
          </a:p>
          <a:p>
            <a:r>
              <a:rPr lang="en-US" altLang="ko-KR" sz="2000" dirty="0" smtClean="0"/>
              <a:t>The background event could be </a:t>
            </a:r>
            <a:r>
              <a:rPr lang="en-US" altLang="ko-KR" sz="2000" dirty="0" err="1" smtClean="0"/>
              <a:t>fromTouscheck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Bhabha</a:t>
            </a:r>
            <a:r>
              <a:rPr lang="en-US" altLang="ko-KR" sz="2000" dirty="0" smtClean="0"/>
              <a:t>, etc.</a:t>
            </a:r>
          </a:p>
          <a:p>
            <a:r>
              <a:rPr lang="en-US" altLang="ko-KR" sz="2000" dirty="0" smtClean="0"/>
              <a:t>Then both contributions are merged and digitized at the same time.</a:t>
            </a:r>
          </a:p>
          <a:p>
            <a:r>
              <a:rPr lang="en-US" altLang="ko-KR" sz="2000" dirty="0" smtClean="0"/>
              <a:t>Pros:  Closer to reality.</a:t>
            </a:r>
          </a:p>
          <a:p>
            <a:r>
              <a:rPr lang="en-US" altLang="ko-KR" sz="2000" dirty="0" smtClean="0"/>
              <a:t>Cons: Can’t be used for measured background data.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 smtClean="0"/>
              <a:t>July 4, 2014</a:t>
            </a:r>
            <a:endParaRPr lang="en-US" altLang="ko-KR"/>
          </a:p>
        </p:txBody>
      </p:sp>
      <p:pic>
        <p:nvPicPr>
          <p:cNvPr id="7" name="그림 6" descr="BackgroundOverlaySchem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17563"/>
            <a:ext cx="8686800" cy="2441058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97802-6113-4558-A004-8E99DAFA559D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Doris Y Kim, Soongsil University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riskim_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ISTI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doriskim_blue</Template>
  <TotalTime>1229</TotalTime>
  <Words>866</Words>
  <Application>Microsoft Office PowerPoint</Application>
  <PresentationFormat>On-screen Show (4:3)</PresentationFormat>
  <Paragraphs>219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doriskim_blue</vt:lpstr>
      <vt:lpstr>The Software Library  of the Belle II Experiment</vt:lpstr>
      <vt:lpstr>The Super B Factory Project</vt:lpstr>
      <vt:lpstr>The  Belle II Software System</vt:lpstr>
      <vt:lpstr>User Interface</vt:lpstr>
      <vt:lpstr>The  Upgrade of the Software from Belle</vt:lpstr>
      <vt:lpstr>The Basic Structure of BASF2</vt:lpstr>
      <vt:lpstr>Geometry Handling System</vt:lpstr>
      <vt:lpstr>Scheme of Detector Simulation</vt:lpstr>
      <vt:lpstr>Background Mixing</vt:lpstr>
      <vt:lpstr>PID Tools  </vt:lpstr>
      <vt:lpstr>Analysis Tools for Physics</vt:lpstr>
      <vt:lpstr>Validation</vt:lpstr>
      <vt:lpstr>Event Display</vt:lpstr>
      <vt:lpstr>Summary</vt:lpstr>
      <vt:lpstr>Extra Slides</vt:lpstr>
      <vt:lpstr>Challenges to Belle II</vt:lpstr>
      <vt:lpstr>The Belle II Detector </vt:lpstr>
      <vt:lpstr>Libraries vs Modules</vt:lpstr>
      <vt:lpstr>Digitization Software</vt:lpstr>
    </vt:vector>
  </TitlesOfParts>
  <Company>Soongsil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Software Library of the Belle II Experiment</dc:title>
  <dc:creator>Doris Yangsoo Kim</dc:creator>
  <cp:lastModifiedBy>Doris Yangsoo Kim</cp:lastModifiedBy>
  <cp:revision>135</cp:revision>
  <cp:lastPrinted>2013-02-25T05:52:46Z</cp:lastPrinted>
  <dcterms:created xsi:type="dcterms:W3CDTF">2013-02-25T04:01:12Z</dcterms:created>
  <dcterms:modified xsi:type="dcterms:W3CDTF">2014-07-04T11:16:30Z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2</vt:i4>
  </property>
  <property fmtid="{D5CDD505-2E9C-101B-9397-08002B2CF9AE}" pid="7" name="MailAddress">
    <vt:lpwstr>doriskim@uiuc.edu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\\Ntserver\WWW-S\e831\doriskim\talks</vt:lpwstr>
  </property>
</Properties>
</file>