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7" r:id="rId6"/>
    <p:sldId id="262" r:id="rId7"/>
    <p:sldId id="261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C2479-9A73-2042-BEF6-9EAF3CFCDF0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35630-2BB2-584D-A3BC-33E28E7C4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3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read the underlined points. This ~400 </a:t>
            </a:r>
            <a:r>
              <a:rPr lang="en-US" dirty="0" err="1" smtClean="0"/>
              <a:t>oku</a:t>
            </a:r>
            <a:r>
              <a:rPr lang="en-US" dirty="0" smtClean="0"/>
              <a:t>-yen (million dollar)</a:t>
            </a:r>
            <a:r>
              <a:rPr lang="en-US" baseline="0" dirty="0" smtClean="0"/>
              <a:t> upgrade was provided entirely by KEK and Japan. Cooperation with industrial partners,  Hitachi and Mitsubishi is essential.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99071-C34C-3443-B468-CF5A3FCFFB6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350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new</a:t>
            </a:r>
            <a:r>
              <a:rPr lang="en-US" baseline="0" dirty="0" smtClean="0"/>
              <a:t> scheme of operation worked well. World record and a data sample a factor of ten larger than what was integrated in the fall.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19E5B-352D-0848-986C-D0AD6EB61B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8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</a:t>
            </a:r>
            <a:r>
              <a:rPr lang="en-US" baseline="0" dirty="0" smtClean="0"/>
              <a:t> discussed at Snowmass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19E5B-352D-0848-986C-D0AD6EB61B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3A53-C8B9-084E-9875-B7202C1C131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65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D3B-B832-4049-82D2-8487A2709B2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DD13-A0E6-1C40-81A6-0CB08CEB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D3B-B832-4049-82D2-8487A2709B2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DD13-A0E6-1C40-81A6-0CB08CEB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8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D3B-B832-4049-82D2-8487A2709B2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DD13-A0E6-1C40-81A6-0CB08CEB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D3B-B832-4049-82D2-8487A2709B2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DD13-A0E6-1C40-81A6-0CB08CEB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2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D3B-B832-4049-82D2-8487A2709B2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DD13-A0E6-1C40-81A6-0CB08CEB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1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D3B-B832-4049-82D2-8487A2709B2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DD13-A0E6-1C40-81A6-0CB08CEB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4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D3B-B832-4049-82D2-8487A2709B2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DD13-A0E6-1C40-81A6-0CB08CEB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0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D3B-B832-4049-82D2-8487A2709B2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DD13-A0E6-1C40-81A6-0CB08CEB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9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D3B-B832-4049-82D2-8487A2709B2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DD13-A0E6-1C40-81A6-0CB08CEB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D3B-B832-4049-82D2-8487A2709B2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DD13-A0E6-1C40-81A6-0CB08CEB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4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D3B-B832-4049-82D2-8487A2709B2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DD13-A0E6-1C40-81A6-0CB08CEB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C8D3B-B832-4049-82D2-8487A2709B2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DD13-A0E6-1C40-81A6-0CB08CEB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800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SuperKEKB</a:t>
            </a:r>
            <a:r>
              <a:rPr lang="en-US" dirty="0" smtClean="0">
                <a:latin typeface="Times New Roman"/>
                <a:cs typeface="Times New Roman"/>
              </a:rPr>
              <a:t>/Belle II upgrades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61" y="1189167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Review of </a:t>
            </a:r>
            <a:r>
              <a:rPr lang="en-US" sz="2400" dirty="0" err="1" smtClean="0">
                <a:latin typeface="Times New Roman"/>
                <a:cs typeface="Times New Roman"/>
              </a:rPr>
              <a:t>SuperKEKB</a:t>
            </a:r>
            <a:r>
              <a:rPr lang="en-US" sz="2400" dirty="0" smtClean="0">
                <a:latin typeface="Times New Roman"/>
                <a:cs typeface="Times New Roman"/>
              </a:rPr>
              <a:t>/Belle II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Current Performance (Where we are so far).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Program for the next ten years to reach </a:t>
            </a:r>
            <a:r>
              <a:rPr lang="en-US" sz="2400" dirty="0" err="1" smtClean="0">
                <a:latin typeface="Times New Roman"/>
                <a:cs typeface="Times New Roman"/>
              </a:rPr>
              <a:t>Int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dirty="0" err="1" smtClean="0">
                <a:latin typeface="Times New Roman"/>
                <a:cs typeface="Times New Roman"/>
              </a:rPr>
              <a:t>Ldt</a:t>
            </a:r>
            <a:r>
              <a:rPr lang="en-US" sz="2400" dirty="0" smtClean="0">
                <a:latin typeface="Times New Roman"/>
                <a:cs typeface="Times New Roman"/>
              </a:rPr>
              <a:t>) =50ab</a:t>
            </a:r>
            <a:r>
              <a:rPr lang="en-US" sz="2400" baseline="30000" dirty="0" smtClean="0">
                <a:latin typeface="Times New Roman"/>
                <a:cs typeface="Times New Roman"/>
              </a:rPr>
              <a:t>-1 </a:t>
            </a:r>
            <a:r>
              <a:rPr lang="en-US" sz="2400" dirty="0" smtClean="0">
                <a:latin typeface="Times New Roman"/>
                <a:cs typeface="Times New Roman"/>
              </a:rPr>
              <a:t>at the </a:t>
            </a:r>
            <a:r>
              <a:rPr lang="en-US" sz="2400" dirty="0" err="1" smtClean="0">
                <a:latin typeface="Times New Roman"/>
                <a:cs typeface="Times New Roman"/>
              </a:rPr>
              <a:t>ϒ</a:t>
            </a:r>
            <a:r>
              <a:rPr lang="en-US" sz="2400" dirty="0" smtClean="0">
                <a:latin typeface="Times New Roman"/>
                <a:cs typeface="Times New Roman"/>
              </a:rPr>
              <a:t>(4S), which will enable major breakthroughs in NP searches. See the 689 page Belle II physics book</a:t>
            </a:r>
            <a:r>
              <a:rPr lang="en-US" sz="1800" dirty="0" smtClean="0">
                <a:latin typeface="Times New Roman"/>
                <a:cs typeface="Times New Roman"/>
              </a:rPr>
              <a:t>,</a:t>
            </a:r>
          </a:p>
          <a:p>
            <a:pPr marL="0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           </a:t>
            </a:r>
            <a:r>
              <a:rPr lang="mr-IN" sz="1800" dirty="0" smtClean="0">
                <a:latin typeface="Times New Roman"/>
                <a:cs typeface="Times New Roman"/>
              </a:rPr>
              <a:t>https://arxiv.org/abs/1808.10567</a:t>
            </a:r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Electron beam Polarization upgrade</a:t>
            </a:r>
          </a:p>
          <a:p>
            <a:r>
              <a:rPr lang="en-US" sz="2000" dirty="0" err="1" smtClean="0">
                <a:latin typeface="Times New Roman"/>
                <a:cs typeface="Times New Roman"/>
              </a:rPr>
              <a:t>Linac</a:t>
            </a:r>
            <a:r>
              <a:rPr lang="en-US" sz="2000" dirty="0" smtClean="0">
                <a:latin typeface="Times New Roman"/>
                <a:cs typeface="Times New Roman"/>
              </a:rPr>
              <a:t> energy upgrade to reach the </a:t>
            </a:r>
            <a:r>
              <a:rPr lang="en-US" sz="2000" dirty="0" err="1" smtClean="0">
                <a:latin typeface="Times New Roman"/>
                <a:cs typeface="Times New Roman"/>
              </a:rPr>
              <a:t>Lambda_b</a:t>
            </a:r>
            <a:r>
              <a:rPr lang="en-US" sz="2000" dirty="0" smtClean="0">
                <a:latin typeface="Times New Roman"/>
                <a:cs typeface="Times New Roman"/>
              </a:rPr>
              <a:t>-pair </a:t>
            </a:r>
            <a:r>
              <a:rPr lang="en-US" sz="2000" dirty="0" smtClean="0">
                <a:latin typeface="Times New Roman"/>
                <a:cs typeface="Times New Roman"/>
              </a:rPr>
              <a:t>threshold (11.24 </a:t>
            </a:r>
            <a:r>
              <a:rPr lang="en-US" sz="2000" dirty="0" err="1" smtClean="0">
                <a:latin typeface="Times New Roman"/>
                <a:cs typeface="Times New Roman"/>
              </a:rPr>
              <a:t>GeV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4706" y="712012"/>
            <a:ext cx="522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T. Browder, University of Hawai’i, Belle II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6840" y="4540695"/>
            <a:ext cx="8927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latin typeface="Times New Roman"/>
                <a:cs typeface="Times New Roman"/>
              </a:rPr>
              <a:t>We welcome international collaboration on </a:t>
            </a:r>
            <a:r>
              <a:rPr lang="en-US" sz="2400" i="1" u="sng" dirty="0" err="1" smtClean="0">
                <a:latin typeface="Times New Roman"/>
                <a:cs typeface="Times New Roman"/>
              </a:rPr>
              <a:t>SuperKEKB</a:t>
            </a:r>
            <a:r>
              <a:rPr lang="en-US" sz="2400" i="1" u="sng" dirty="0" smtClean="0">
                <a:latin typeface="Times New Roman"/>
                <a:cs typeface="Times New Roman"/>
              </a:rPr>
              <a:t> and its upgrades</a:t>
            </a:r>
            <a:r>
              <a:rPr lang="en-US" sz="2400" dirty="0" smtClean="0">
                <a:latin typeface="Times New Roman"/>
                <a:cs typeface="Times New Roman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Synergies</a:t>
            </a:r>
            <a:r>
              <a:rPr lang="en-US" sz="2400" dirty="0" smtClean="0">
                <a:latin typeface="Times New Roman"/>
                <a:cs typeface="Times New Roman"/>
              </a:rPr>
              <a:t> with other accelerator projects can be discussed further (</a:t>
            </a:r>
            <a:r>
              <a:rPr lang="en-US" sz="2400" dirty="0" err="1" smtClean="0">
                <a:latin typeface="Times New Roman"/>
                <a:cs typeface="Times New Roman"/>
              </a:rPr>
              <a:t>e.g.FCC-ee</a:t>
            </a:r>
            <a:r>
              <a:rPr lang="en-US" sz="2400" dirty="0" smtClean="0">
                <a:latin typeface="Times New Roman"/>
                <a:cs typeface="Times New Roman"/>
              </a:rPr>
              <a:t>, LHC, EIC </a:t>
            </a:r>
            <a:r>
              <a:rPr lang="en-US" sz="2400" dirty="0" err="1" smtClean="0">
                <a:latin typeface="Times New Roman"/>
                <a:cs typeface="Times New Roman"/>
              </a:rPr>
              <a:t>etc</a:t>
            </a:r>
            <a:r>
              <a:rPr lang="en-US" sz="2400" dirty="0" smtClean="0">
                <a:latin typeface="Times New Roman"/>
                <a:cs typeface="Times New Roman"/>
              </a:rPr>
              <a:t>) within the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Snowmass process</a:t>
            </a:r>
            <a:r>
              <a:rPr lang="en-US" sz="2400" dirty="0" smtClean="0">
                <a:latin typeface="Times New Roman"/>
                <a:cs typeface="Times New Roman"/>
              </a:rPr>
              <a:t>.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N.B. </a:t>
            </a:r>
            <a:r>
              <a:rPr lang="en-US" sz="2400" dirty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he crab-waist, implemented at </a:t>
            </a:r>
            <a:r>
              <a:rPr lang="en-US" sz="2400" dirty="0" err="1" smtClean="0">
                <a:latin typeface="Times New Roman"/>
                <a:cs typeface="Times New Roman"/>
              </a:rPr>
              <a:t>SuperKEKB</a:t>
            </a:r>
            <a:r>
              <a:rPr lang="en-US" sz="2400" dirty="0" smtClean="0">
                <a:latin typeface="Times New Roman"/>
                <a:cs typeface="Times New Roman"/>
              </a:rPr>
              <a:t> in 2020, was one of the concrete results of such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synergistic discussions </a:t>
            </a:r>
            <a:r>
              <a:rPr lang="en-US" sz="2400" dirty="0" smtClean="0">
                <a:latin typeface="Times New Roman"/>
                <a:cs typeface="Times New Roman"/>
              </a:rPr>
              <a:t>in recent years.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108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0"/>
            <a:ext cx="4093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4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52" y="0"/>
            <a:ext cx="412833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5397500"/>
            <a:ext cx="344805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4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1" r="1897"/>
          <a:stretch/>
        </p:blipFill>
        <p:spPr>
          <a:xfrm>
            <a:off x="2568497" y="1447803"/>
            <a:ext cx="6575507" cy="4952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1137"/>
            <a:ext cx="8915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SuperKEKB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the first new collider in particle physics since the LHC in 2008 (electron-positron (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2400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 rather than proton-proton (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pp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)). </a:t>
            </a:r>
            <a:r>
              <a:rPr lang="en-US" sz="2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The beam energies are 7 </a:t>
            </a:r>
            <a:r>
              <a:rPr lang="en-US" sz="24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GeV</a:t>
            </a:r>
            <a:r>
              <a:rPr lang="en-US" sz="2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e</a:t>
            </a:r>
            <a:r>
              <a:rPr lang="en-US" sz="2400" u="sng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lang="en-US" sz="2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on 4 </a:t>
            </a:r>
            <a:r>
              <a:rPr lang="en-US" sz="2400" u="sng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GeV</a:t>
            </a:r>
            <a:r>
              <a:rPr lang="en-US" sz="2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 e</a:t>
            </a:r>
            <a:r>
              <a:rPr lang="en-US" sz="2400" u="sng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lang="en-US" sz="2400" u="sng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with a boost (βγ~0.28).</a:t>
            </a:r>
            <a:endParaRPr lang="en-US" sz="2400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17752"/>
            <a:ext cx="1905000" cy="941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1" y="2258822"/>
            <a:ext cx="35052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Phase 1: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</a:rPr>
              <a:t>Background, Optics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 Commissioning 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Feb-June 2016.</a:t>
            </a:r>
          </a:p>
          <a:p>
            <a:pPr defTabSz="457200"/>
            <a:r>
              <a:rPr lang="en-US" dirty="0" smtClean="0">
                <a:solidFill>
                  <a:srgbClr val="FF0000"/>
                </a:solidFill>
                <a:latin typeface="Calibri"/>
              </a:rPr>
              <a:t>Brand new </a:t>
            </a:r>
          </a:p>
          <a:p>
            <a:pPr defTabSz="457200"/>
            <a:r>
              <a:rPr lang="en-US" dirty="0" smtClean="0">
                <a:solidFill>
                  <a:srgbClr val="FF0000"/>
                </a:solidFill>
                <a:latin typeface="Calibri"/>
              </a:rPr>
              <a:t>3 km positron ring.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Phase 2: Pilot run without VXD, add</a:t>
            </a:r>
          </a:p>
          <a:p>
            <a:pPr defTabSz="457200"/>
            <a:r>
              <a:rPr lang="en-US" dirty="0" smtClean="0">
                <a:solidFill>
                  <a:srgbClr val="FF0000"/>
                </a:solidFill>
                <a:latin typeface="Calibri"/>
              </a:rPr>
              <a:t>Superconducting Final Focus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add positron damping ring, </a:t>
            </a:r>
          </a:p>
          <a:p>
            <a:pPr defTabSz="457200"/>
            <a:r>
              <a:rPr lang="en-US" dirty="0" smtClean="0">
                <a:solidFill>
                  <a:srgbClr val="FF0000"/>
                </a:solidFill>
                <a:latin typeface="Calibri"/>
              </a:rPr>
              <a:t>First Collisions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(0.5 fb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</a:rPr>
              <a:t>-1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). 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April 27-July 17, 2018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Phase 3: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Calibri"/>
                <a:sym typeface="Wingdings"/>
              </a:rPr>
              <a:t>Physics running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Wingdings"/>
              </a:rPr>
              <a:t>(</a:t>
            </a:r>
            <a:r>
              <a:rPr lang="en-US" dirty="0">
                <a:solidFill>
                  <a:prstClr val="black"/>
                </a:solidFill>
                <a:latin typeface="Calibri"/>
                <a:sym typeface="Wingdings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Wingdings"/>
              </a:rPr>
              <a:t>pring 2019, fall 2019, spring 2020).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  <a:sym typeface="Wingdings"/>
              </a:rPr>
              <a:t>Have integrated 74 fb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  <a:sym typeface="Wingdings"/>
              </a:rPr>
              <a:t>-1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Wingdings"/>
              </a:rPr>
              <a:t>so far.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1898" y="6215502"/>
            <a:ext cx="431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FF0000"/>
                </a:solidFill>
                <a:latin typeface="Calibri"/>
              </a:rPr>
              <a:t>Accelerator innovations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nano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-beams and </a:t>
            </a:r>
            <a:r>
              <a:rPr lang="en-US" u="sng" dirty="0" smtClean="0">
                <a:solidFill>
                  <a:prstClr val="black"/>
                </a:solidFill>
                <a:latin typeface="Calibri"/>
              </a:rPr>
              <a:t>crab waist optics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(implemented in 2020)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657600" y="6217415"/>
            <a:ext cx="678962" cy="36550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9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217" b="5093"/>
          <a:stretch/>
        </p:blipFill>
        <p:spPr>
          <a:xfrm>
            <a:off x="330200" y="357770"/>
            <a:ext cx="8472714" cy="6150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9056" y="1831459"/>
            <a:ext cx="243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peak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=2.4 x 10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34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/cm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/sec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56633" y="1441019"/>
            <a:ext cx="2879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New world record</a:t>
            </a:r>
            <a:r>
              <a:rPr lang="en-US" i="1" dirty="0" smtClean="0"/>
              <a:t>, above the B factories (</a:t>
            </a:r>
            <a:r>
              <a:rPr lang="en-US" i="1" dirty="0" smtClean="0">
                <a:solidFill>
                  <a:srgbClr val="FF0000"/>
                </a:solidFill>
              </a:rPr>
              <a:t>twice PEP-II</a:t>
            </a:r>
            <a:r>
              <a:rPr lang="en-US" i="1" dirty="0" smtClean="0"/>
              <a:t>) and LHC. Product of beam currents a factor of ~5 lower.</a:t>
            </a:r>
          </a:p>
          <a:p>
            <a:r>
              <a:rPr lang="en-US" i="1" dirty="0" smtClean="0"/>
              <a:t>Smallest β</a:t>
            </a:r>
            <a:r>
              <a:rPr lang="en-US" i="1" baseline="30000" dirty="0" smtClean="0"/>
              <a:t>*</a:t>
            </a:r>
            <a:r>
              <a:rPr lang="en-US" i="1" baseline="-25000" dirty="0" smtClean="0"/>
              <a:t>y</a:t>
            </a:r>
            <a:r>
              <a:rPr lang="en-US" i="1" dirty="0" smtClean="0"/>
              <a:t> =1mm.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523018" y="3093318"/>
            <a:ext cx="34228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Belle II routinely integrates more than 1 fb</a:t>
            </a:r>
            <a:r>
              <a:rPr lang="en-US" baseline="30000" dirty="0" smtClean="0">
                <a:latin typeface="Times New Roman"/>
                <a:cs typeface="Times New Roman"/>
              </a:rPr>
              <a:t>-1</a:t>
            </a:r>
            <a:r>
              <a:rPr lang="en-US" dirty="0" smtClean="0">
                <a:latin typeface="Times New Roman"/>
                <a:cs typeface="Times New Roman"/>
              </a:rPr>
              <a:t>/day,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peak so far 1.3 fb</a:t>
            </a:r>
            <a:r>
              <a:rPr lang="en-US" i="1" baseline="30000" dirty="0" smtClean="0">
                <a:latin typeface="Times New Roman"/>
                <a:cs typeface="Times New Roman"/>
              </a:rPr>
              <a:t>-1</a:t>
            </a:r>
            <a:r>
              <a:rPr lang="en-US" i="1" dirty="0" smtClean="0">
                <a:latin typeface="Times New Roman"/>
                <a:cs typeface="Times New Roman"/>
              </a:rPr>
              <a:t>/day (c.f. PEP-II 0.911 fb</a:t>
            </a:r>
            <a:r>
              <a:rPr lang="en-US" i="1" baseline="30000" dirty="0" smtClean="0">
                <a:latin typeface="Times New Roman"/>
                <a:cs typeface="Times New Roman"/>
              </a:rPr>
              <a:t>-1</a:t>
            </a:r>
            <a:r>
              <a:rPr lang="en-US" i="1" dirty="0" smtClean="0">
                <a:latin typeface="Times New Roman"/>
                <a:cs typeface="Times New Roman"/>
              </a:rPr>
              <a:t>/day, KEKB 1.5 fb</a:t>
            </a:r>
            <a:r>
              <a:rPr lang="en-US" i="1" baseline="30000" dirty="0" smtClean="0">
                <a:latin typeface="Times New Roman"/>
                <a:cs typeface="Times New Roman"/>
              </a:rPr>
              <a:t>-1</a:t>
            </a:r>
            <a:r>
              <a:rPr lang="en-US" i="1" dirty="0" smtClean="0">
                <a:latin typeface="Times New Roman"/>
                <a:cs typeface="Times New Roman"/>
              </a:rPr>
              <a:t>/day)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1876" y="6508752"/>
            <a:ext cx="1889125" cy="206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19056" y="1682751"/>
            <a:ext cx="2432389" cy="650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7169" y="6478627"/>
            <a:ext cx="6940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Also see  https</a:t>
            </a:r>
            <a:r>
              <a:rPr lang="en-US" dirty="0"/>
              <a:t>://</a:t>
            </a:r>
            <a:r>
              <a:rPr lang="en-US" dirty="0" err="1"/>
              <a:t>cerncourier.com</a:t>
            </a:r>
            <a:r>
              <a:rPr lang="en-US" dirty="0"/>
              <a:t>/a/</a:t>
            </a:r>
            <a:r>
              <a:rPr lang="en-US" dirty="0" err="1"/>
              <a:t>kek</a:t>
            </a:r>
            <a:r>
              <a:rPr lang="en-US" dirty="0"/>
              <a:t>-reclaims-luminosity-record/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6588" y="387890"/>
            <a:ext cx="2390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Operates primarily at </a:t>
            </a:r>
            <a:r>
              <a:rPr lang="en-US" i="1" u="sng" dirty="0" err="1" smtClean="0"/>
              <a:t>ϒ</a:t>
            </a:r>
            <a:r>
              <a:rPr lang="en-US" i="1" u="sng" dirty="0" smtClean="0"/>
              <a:t>(4S), with 10% of data taken on continuum,</a:t>
            </a:r>
            <a:endParaRPr lang="en-US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772265" y="0"/>
            <a:ext cx="445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Belle II Integrated Luminosity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9056" y="3093318"/>
            <a:ext cx="358890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0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perKEKB_roadmap20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02" y="707890"/>
            <a:ext cx="6800850" cy="4547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380" y="205774"/>
            <a:ext cx="7963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Updated plan for </a:t>
            </a:r>
            <a:r>
              <a:rPr lang="en-US" sz="2000" dirty="0" err="1" smtClean="0"/>
              <a:t>SuperKEKB</a:t>
            </a:r>
            <a:r>
              <a:rPr lang="en-US" sz="2000" dirty="0" smtClean="0"/>
              <a:t> submitted to the MEXT Roadmap Committee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77603" y="5275678"/>
            <a:ext cx="8530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Four steps: </a:t>
            </a:r>
            <a:r>
              <a:rPr lang="en-US" sz="2000" i="1" dirty="0" smtClean="0">
                <a:latin typeface="Times New Roman"/>
                <a:cs typeface="Times New Roman"/>
              </a:rPr>
              <a:t>Intermediate luminosity </a:t>
            </a:r>
            <a:r>
              <a:rPr lang="en-US" sz="2000" dirty="0" smtClean="0">
                <a:latin typeface="Times New Roman"/>
                <a:cs typeface="Times New Roman"/>
              </a:rPr>
              <a:t>(1-2 x 10</a:t>
            </a:r>
            <a:r>
              <a:rPr lang="en-US" sz="2000" baseline="30000" dirty="0" smtClean="0">
                <a:latin typeface="Times New Roman"/>
                <a:cs typeface="Times New Roman"/>
              </a:rPr>
              <a:t>35</a:t>
            </a:r>
            <a:r>
              <a:rPr lang="en-US" sz="2000" dirty="0" smtClean="0">
                <a:latin typeface="Times New Roman"/>
                <a:cs typeface="Times New Roman"/>
              </a:rPr>
              <a:t> /cm</a:t>
            </a:r>
            <a:r>
              <a:rPr lang="en-US" sz="2000" baseline="30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/sec, 5ab</a:t>
            </a:r>
            <a:r>
              <a:rPr lang="en-US" sz="2000" baseline="30000" dirty="0" smtClean="0">
                <a:latin typeface="Times New Roman"/>
                <a:cs typeface="Times New Roman"/>
              </a:rPr>
              <a:t>-1</a:t>
            </a:r>
            <a:r>
              <a:rPr lang="en-US" sz="2000" dirty="0" smtClean="0">
                <a:latin typeface="Times New Roman"/>
                <a:cs typeface="Times New Roman"/>
              </a:rPr>
              <a:t>);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                   </a:t>
            </a:r>
            <a:r>
              <a:rPr lang="en-US" sz="2000" u="sng" dirty="0" smtClean="0">
                <a:latin typeface="Times New Roman"/>
                <a:cs typeface="Times New Roman"/>
              </a:rPr>
              <a:t>High Luminosity </a:t>
            </a:r>
            <a:r>
              <a:rPr lang="en-US" sz="2000" dirty="0" smtClean="0">
                <a:latin typeface="Times New Roman"/>
                <a:cs typeface="Times New Roman"/>
              </a:rPr>
              <a:t>(6.5 x 10</a:t>
            </a:r>
            <a:r>
              <a:rPr lang="en-US" sz="2000" baseline="30000" dirty="0" smtClean="0">
                <a:latin typeface="Times New Roman"/>
                <a:cs typeface="Times New Roman"/>
              </a:rPr>
              <a:t>35</a:t>
            </a:r>
            <a:r>
              <a:rPr lang="en-US" sz="2000" dirty="0" smtClean="0">
                <a:latin typeface="Times New Roman"/>
                <a:cs typeface="Times New Roman"/>
              </a:rPr>
              <a:t>/cm</a:t>
            </a:r>
            <a:r>
              <a:rPr lang="en-US" sz="2000" baseline="30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/sec,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50 ab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-1</a:t>
            </a:r>
            <a:r>
              <a:rPr lang="en-US" sz="2000" dirty="0" smtClean="0">
                <a:latin typeface="Times New Roman"/>
                <a:cs typeface="Times New Roman"/>
              </a:rPr>
              <a:t>) with a detector upgrade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                   Polarization Upgrade, Advanced R&amp;D (See talk by M. </a:t>
            </a:r>
            <a:r>
              <a:rPr lang="en-US" sz="2000" dirty="0" err="1" smtClean="0">
                <a:latin typeface="Times New Roman"/>
                <a:cs typeface="Times New Roman"/>
              </a:rPr>
              <a:t>Roney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               Ultra high luminosity (4 x 10</a:t>
            </a:r>
            <a:r>
              <a:rPr lang="en-US" sz="2000" baseline="30000" dirty="0" smtClean="0">
                <a:latin typeface="Times New Roman"/>
                <a:cs typeface="Times New Roman"/>
              </a:rPr>
              <a:t>36</a:t>
            </a:r>
            <a:r>
              <a:rPr lang="en-US" sz="2000" dirty="0" smtClean="0">
                <a:latin typeface="Times New Roman"/>
                <a:cs typeface="Times New Roman"/>
              </a:rPr>
              <a:t>/cm</a:t>
            </a:r>
            <a:r>
              <a:rPr lang="en-US" sz="2000" baseline="30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/sec, 250 ab</a:t>
            </a:r>
            <a:r>
              <a:rPr lang="en-US" sz="2000" baseline="30000" dirty="0" smtClean="0">
                <a:latin typeface="Times New Roman"/>
                <a:cs typeface="Times New Roman"/>
              </a:rPr>
              <a:t>-1</a:t>
            </a:r>
            <a:r>
              <a:rPr lang="en-US" sz="2000" dirty="0" smtClean="0">
                <a:latin typeface="Times New Roman"/>
                <a:cs typeface="Times New Roman"/>
              </a:rPr>
              <a:t>), R&amp;D Project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604" y="5255125"/>
            <a:ext cx="8530393" cy="1477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11831" y="4430012"/>
            <a:ext cx="68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5561" y="3547107"/>
            <a:ext cx="74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5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56" y="648443"/>
            <a:ext cx="8921841" cy="5217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Physics case:  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precision sin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>
                <a:solidFill>
                  <a:srgbClr val="C00000"/>
                </a:solidFill>
                <a:latin typeface="Times New Roman"/>
                <a:ea typeface="Symbol" charset="2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/>
                <a:ea typeface="Symbol" charset="2"/>
                <a:cs typeface="Times New Roman"/>
              </a:rPr>
              <a:t>θ</a:t>
            </a:r>
            <a:r>
              <a:rPr lang="en-US" sz="2000" baseline="-250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W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measurements from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b, c, e, μ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ea typeface="Symbol" charset="2"/>
                <a:cs typeface="Times New Roman"/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  <a:latin typeface="Times New Roman"/>
                <a:ea typeface="Symbol" charset="2"/>
                <a:cs typeface="Times New Roman"/>
              </a:rPr>
              <a:t>τ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ea typeface="Symbol" charset="2"/>
                <a:cs typeface="Times New Roman"/>
              </a:rPr>
              <a:t>, 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probing its running and universality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(see M. </a:t>
            </a:r>
            <a:r>
              <a:rPr lang="en-US" sz="2000" dirty="0" err="1" smtClean="0">
                <a:latin typeface="Times New Roman"/>
                <a:cs typeface="Times New Roman"/>
              </a:rPr>
              <a:t>Roney’s</a:t>
            </a:r>
            <a:r>
              <a:rPr lang="en-US" sz="2000" dirty="0" smtClean="0">
                <a:latin typeface="Times New Roman"/>
                <a:cs typeface="Times New Roman"/>
              </a:rPr>
              <a:t> talk in this session). Planning 70</a:t>
            </a:r>
            <a:r>
              <a:rPr lang="en-US" sz="2000" dirty="0">
                <a:latin typeface="Times New Roman"/>
                <a:cs typeface="Times New Roman"/>
              </a:rPr>
              <a:t>% polarization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with </a:t>
            </a:r>
            <a:r>
              <a:rPr lang="en-US" sz="2000" dirty="0">
                <a:latin typeface="Times New Roman"/>
                <a:cs typeface="Times New Roman"/>
              </a:rPr>
              <a:t>80% polarized </a:t>
            </a:r>
            <a:r>
              <a:rPr lang="en-US" sz="2000" dirty="0" smtClean="0">
                <a:latin typeface="Times New Roman"/>
                <a:cs typeface="Times New Roman"/>
              </a:rPr>
              <a:t>source (</a:t>
            </a:r>
            <a:r>
              <a:rPr lang="en-US" sz="2000" i="1" dirty="0" err="1" smtClean="0">
                <a:latin typeface="Times New Roman"/>
                <a:cs typeface="Times New Roman"/>
              </a:rPr>
              <a:t>cf</a:t>
            </a:r>
            <a:r>
              <a:rPr lang="en-US" sz="2000" dirty="0" smtClean="0">
                <a:latin typeface="Times New Roman"/>
                <a:cs typeface="Times New Roman"/>
              </a:rPr>
              <a:t> 75% @SLD)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 HARDWARE FOR POLARIZATION UPGRADE:</a:t>
            </a:r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CA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Low emittance polarized Source: </a:t>
            </a:r>
            <a:r>
              <a:rPr lang="en-CA" sz="2000" dirty="0">
                <a:latin typeface="Times New Roman"/>
                <a:cs typeface="Times New Roman"/>
              </a:rPr>
              <a:t>e</a:t>
            </a:r>
            <a:r>
              <a:rPr lang="en-CA" sz="2000" dirty="0" smtClean="0">
                <a:latin typeface="Times New Roman"/>
                <a:cs typeface="Times New Roman"/>
              </a:rPr>
              <a:t>lectron </a:t>
            </a:r>
            <a:r>
              <a:rPr lang="en-CA" sz="2000" dirty="0">
                <a:latin typeface="Times New Roman"/>
                <a:cs typeface="Times New Roman"/>
              </a:rPr>
              <a:t>helicity </a:t>
            </a:r>
            <a:r>
              <a:rPr lang="en-CA" sz="2000" dirty="0" smtClean="0">
                <a:latin typeface="Times New Roman"/>
                <a:cs typeface="Times New Roman"/>
              </a:rPr>
              <a:t>can be flipped bunch-to-bunch by </a:t>
            </a:r>
            <a:r>
              <a:rPr lang="en-CA" sz="2000" dirty="0">
                <a:latin typeface="Times New Roman"/>
                <a:cs typeface="Times New Roman"/>
              </a:rPr>
              <a:t>controlling </a:t>
            </a:r>
            <a:r>
              <a:rPr lang="en-CA" sz="2000" dirty="0" smtClean="0">
                <a:latin typeface="Times New Roman"/>
                <a:cs typeface="Times New Roman"/>
              </a:rPr>
              <a:t>circular </a:t>
            </a:r>
            <a:r>
              <a:rPr lang="en-CA" sz="2000" dirty="0">
                <a:latin typeface="Times New Roman"/>
                <a:cs typeface="Times New Roman"/>
              </a:rPr>
              <a:t>polarization of </a:t>
            </a:r>
            <a:r>
              <a:rPr lang="en-CA" sz="2000" dirty="0" smtClean="0">
                <a:latin typeface="Times New Roman"/>
                <a:cs typeface="Times New Roman"/>
              </a:rPr>
              <a:t>source laser </a:t>
            </a:r>
            <a:r>
              <a:rPr lang="en-CA" sz="2000" dirty="0">
                <a:latin typeface="Times New Roman"/>
                <a:cs typeface="Times New Roman"/>
              </a:rPr>
              <a:t>illuminating a GaAs photocathode </a:t>
            </a:r>
            <a:r>
              <a:rPr lang="en-CA" sz="2000" dirty="0" smtClean="0">
                <a:latin typeface="Times New Roman"/>
                <a:cs typeface="Times New Roman"/>
              </a:rPr>
              <a:t>(</a:t>
            </a:r>
            <a:r>
              <a:rPr lang="en-CA" sz="2000" dirty="0" err="1" smtClean="0">
                <a:latin typeface="Times New Roman"/>
                <a:cs typeface="Times New Roman"/>
              </a:rPr>
              <a:t>à</a:t>
            </a:r>
            <a:r>
              <a:rPr lang="en-CA" sz="2000" dirty="0" smtClean="0">
                <a:latin typeface="Times New Roman"/>
                <a:cs typeface="Times New Roman"/>
              </a:rPr>
              <a:t> la </a:t>
            </a:r>
            <a:r>
              <a:rPr lang="en-US" sz="2000" dirty="0" smtClean="0">
                <a:latin typeface="Times New Roman"/>
                <a:cs typeface="Times New Roman"/>
              </a:rPr>
              <a:t>SLC). Inject </a:t>
            </a:r>
            <a:r>
              <a:rPr lang="en-US" sz="2000" dirty="0">
                <a:latin typeface="Times New Roman"/>
                <a:cs typeface="Times New Roman"/>
              </a:rPr>
              <a:t>vertically </a:t>
            </a:r>
            <a:r>
              <a:rPr lang="en-US" sz="2000" dirty="0" smtClean="0">
                <a:latin typeface="Times New Roman"/>
                <a:cs typeface="Times New Roman"/>
              </a:rPr>
              <a:t>polarized </a:t>
            </a:r>
            <a:r>
              <a:rPr lang="en-US" sz="2000" dirty="0">
                <a:latin typeface="Times New Roman"/>
                <a:cs typeface="Times New Roman"/>
              </a:rPr>
              <a:t>electrons into the </a:t>
            </a:r>
            <a:r>
              <a:rPr lang="en-US" sz="2000" dirty="0" smtClean="0">
                <a:latin typeface="Times New Roman"/>
                <a:cs typeface="Times New Roman"/>
              </a:rPr>
              <a:t>7 </a:t>
            </a:r>
            <a:r>
              <a:rPr lang="en-US" sz="2000" dirty="0" err="1" smtClean="0">
                <a:latin typeface="Times New Roman"/>
                <a:cs typeface="Times New Roman"/>
              </a:rPr>
              <a:t>GeV</a:t>
            </a:r>
            <a:r>
              <a:rPr lang="en-US" sz="2000" dirty="0" smtClean="0">
                <a:latin typeface="Times New Roman"/>
                <a:cs typeface="Times New Roman"/>
              </a:rPr>
              <a:t> e- Ring,	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needs </a:t>
            </a:r>
            <a:r>
              <a:rPr lang="en-US" sz="2000" dirty="0">
                <a:latin typeface="Times New Roman"/>
                <a:cs typeface="Times New Roman"/>
              </a:rPr>
              <a:t>low </a:t>
            </a:r>
            <a:r>
              <a:rPr lang="en-US" sz="2000" dirty="0" smtClean="0">
                <a:latin typeface="Times New Roman"/>
                <a:cs typeface="Times New Roman"/>
              </a:rPr>
              <a:t>enough emittance </a:t>
            </a:r>
            <a:r>
              <a:rPr lang="en-US" sz="2000" dirty="0">
                <a:latin typeface="Times New Roman"/>
                <a:cs typeface="Times New Roman"/>
              </a:rPr>
              <a:t>source to be able to inject.</a:t>
            </a:r>
          </a:p>
          <a:p>
            <a:r>
              <a:rPr lang="en-CA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Spin rotators: </a:t>
            </a:r>
            <a:r>
              <a:rPr lang="en-US" sz="2000" dirty="0" smtClean="0">
                <a:latin typeface="Times New Roman"/>
                <a:cs typeface="Times New Roman"/>
              </a:rPr>
              <a:t>Rotate </a:t>
            </a:r>
            <a:r>
              <a:rPr lang="en-US" sz="2000" dirty="0">
                <a:latin typeface="Times New Roman"/>
                <a:cs typeface="Times New Roman"/>
              </a:rPr>
              <a:t>spin to longitudinal before </a:t>
            </a:r>
            <a:r>
              <a:rPr lang="en-US" sz="2000" dirty="0" smtClean="0">
                <a:latin typeface="Times New Roman"/>
                <a:cs typeface="Times New Roman"/>
              </a:rPr>
              <a:t>Interaction Point (IP) in Belle II, </a:t>
            </a:r>
            <a:r>
              <a:rPr lang="en-US" sz="2000" dirty="0">
                <a:latin typeface="Times New Roman"/>
                <a:cs typeface="Times New Roman"/>
              </a:rPr>
              <a:t>and then back to vertical after IP using solenoidal and dipole fields</a:t>
            </a:r>
          </a:p>
          <a:p>
            <a:r>
              <a:rPr lang="en-CA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Compton </a:t>
            </a:r>
            <a:r>
              <a:rPr lang="en-CA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polarimeter</a:t>
            </a:r>
            <a:r>
              <a:rPr lang="en-CA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2000" dirty="0" smtClean="0">
                <a:latin typeface="Times New Roman"/>
                <a:cs typeface="Times New Roman"/>
              </a:rPr>
              <a:t>monitors </a:t>
            </a:r>
            <a:r>
              <a:rPr lang="en-US" sz="2000" dirty="0">
                <a:latin typeface="Times New Roman"/>
                <a:cs typeface="Times New Roman"/>
              </a:rPr>
              <a:t>longitudinal </a:t>
            </a:r>
            <a:r>
              <a:rPr lang="en-US" sz="2000" dirty="0" smtClean="0">
                <a:latin typeface="Times New Roman"/>
                <a:cs typeface="Times New Roman"/>
              </a:rPr>
              <a:t>polarization </a:t>
            </a:r>
            <a:r>
              <a:rPr lang="en-US" sz="2000" dirty="0">
                <a:latin typeface="Times New Roman"/>
                <a:cs typeface="Times New Roman"/>
              </a:rPr>
              <a:t>with &lt;1% absolute precision, higher for relative measurements (arXiv:1009.6178) -  </a:t>
            </a:r>
            <a:r>
              <a:rPr lang="en-US" sz="2000" dirty="0" smtClean="0">
                <a:latin typeface="Times New Roman"/>
                <a:cs typeface="Times New Roman"/>
              </a:rPr>
              <a:t>provides real </a:t>
            </a:r>
            <a:r>
              <a:rPr lang="en-US" sz="2000" dirty="0">
                <a:latin typeface="Times New Roman"/>
                <a:cs typeface="Times New Roman"/>
              </a:rPr>
              <a:t>time </a:t>
            </a:r>
            <a:r>
              <a:rPr lang="en-US" sz="2000" dirty="0" smtClean="0">
                <a:latin typeface="Times New Roman"/>
                <a:cs typeface="Times New Roman"/>
              </a:rPr>
              <a:t>polarimetry. → Use </a:t>
            </a:r>
            <a:r>
              <a:rPr lang="en-US" sz="2000" dirty="0">
                <a:latin typeface="Times New Roman"/>
                <a:cs typeface="Times New Roman"/>
              </a:rPr>
              <a:t>tau </a:t>
            </a:r>
            <a:r>
              <a:rPr lang="en-US" sz="2000" dirty="0" smtClean="0">
                <a:latin typeface="Times New Roman"/>
                <a:cs typeface="Times New Roman"/>
              </a:rPr>
              <a:t>decays from </a:t>
            </a:r>
            <a:r>
              <a:rPr lang="en-US" sz="2000" dirty="0" err="1" smtClean="0">
                <a:latin typeface="Times New Roman"/>
                <a:cs typeface="Times New Roman"/>
              </a:rPr>
              <a:t>e</a:t>
            </a:r>
            <a:r>
              <a:rPr lang="en-US" sz="2000" baseline="30000" dirty="0" err="1" smtClean="0">
                <a:latin typeface="Times New Roman"/>
                <a:cs typeface="Times New Roman"/>
              </a:rPr>
              <a:t>+</a:t>
            </a:r>
            <a:r>
              <a:rPr lang="en-US" sz="2000" dirty="0" err="1" smtClean="0">
                <a:latin typeface="Times New Roman"/>
                <a:cs typeface="Times New Roman"/>
              </a:rPr>
              <a:t>e</a:t>
            </a:r>
            <a:r>
              <a:rPr lang="en-US" sz="2000" baseline="30000" dirty="0" smtClean="0">
                <a:latin typeface="Times New Roman"/>
                <a:cs typeface="Times New Roman"/>
              </a:rPr>
              <a:t>-</a:t>
            </a:r>
            <a:r>
              <a:rPr lang="en-US" sz="2000" dirty="0" smtClean="0">
                <a:latin typeface="Times New Roman"/>
                <a:cs typeface="Times New Roman"/>
              </a:rPr>
              <a:t>→ </a:t>
            </a:r>
            <a:r>
              <a:rPr lang="en-US" sz="2000" dirty="0" err="1" smtClean="0">
                <a:latin typeface="Times New Roman"/>
                <a:cs typeface="Times New Roman"/>
              </a:rPr>
              <a:t>τ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baseline="30000" dirty="0" smtClean="0">
                <a:latin typeface="Times New Roman"/>
                <a:cs typeface="Times New Roman"/>
              </a:rPr>
              <a:t>+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τ</a:t>
            </a:r>
            <a:r>
              <a:rPr lang="en-US" sz="2000" baseline="30000" dirty="0" smtClean="0">
                <a:latin typeface="Times New Roman"/>
                <a:cs typeface="Times New Roman"/>
              </a:rPr>
              <a:t>-</a:t>
            </a:r>
            <a:r>
              <a:rPr lang="en-US" sz="2000" dirty="0" smtClean="0">
                <a:latin typeface="Times New Roman"/>
                <a:cs typeface="Times New Roman"/>
              </a:rPr>
              <a:t> measured in Belle II to 	                                                           provide high precision absolute average </a:t>
            </a:r>
            <a:r>
              <a:rPr lang="en-US" sz="2000" dirty="0">
                <a:latin typeface="Times New Roman"/>
                <a:cs typeface="Times New Roman"/>
              </a:rPr>
              <a:t>polarization at </a:t>
            </a:r>
            <a:r>
              <a:rPr lang="en-US" sz="2000" dirty="0" smtClean="0">
                <a:latin typeface="Times New Roman"/>
                <a:cs typeface="Times New Roman"/>
              </a:rPr>
              <a:t>IP.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200" y="-3830"/>
            <a:ext cx="7321640" cy="721396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>
                <a:solidFill>
                  <a:srgbClr val="0070C0"/>
                </a:solidFill>
              </a:rPr>
              <a:t>Upgrading </a:t>
            </a:r>
            <a:r>
              <a:rPr lang="en-US" sz="3200" b="1" u="sng" dirty="0" err="1" smtClean="0">
                <a:solidFill>
                  <a:srgbClr val="0070C0"/>
                </a:solidFill>
              </a:rPr>
              <a:t>SuperKEKB</a:t>
            </a:r>
            <a:r>
              <a:rPr lang="en-US" sz="3200" b="1" u="sng" dirty="0" smtClean="0">
                <a:solidFill>
                  <a:srgbClr val="0070C0"/>
                </a:solidFill>
              </a:rPr>
              <a:t> with Polarized e- </a:t>
            </a:r>
            <a:r>
              <a:rPr lang="en-US" sz="3200" b="1" u="sng" dirty="0" smtClean="0">
                <a:solidFill>
                  <a:srgbClr val="0070C0"/>
                </a:solidFill>
              </a:rPr>
              <a:t>Beams 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21" y="5734597"/>
            <a:ext cx="3108960" cy="613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15" y="243159"/>
            <a:ext cx="2359385" cy="19727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4714" y="6358447"/>
            <a:ext cx="269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 smtClean="0">
                <a:solidFill>
                  <a:schemeClr val="accent1">
                    <a:lumMod val="75000"/>
                  </a:schemeClr>
                </a:solidFill>
              </a:rPr>
              <a:t>e- spin vector around ring</a:t>
            </a:r>
            <a:endParaRPr lang="en-CA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5840" y="5609611"/>
            <a:ext cx="81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Belle II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241" y="5980837"/>
            <a:ext cx="6249473" cy="8771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0000"/>
                </a:solidFill>
                <a:latin typeface="Calibri" charset="0"/>
              </a:rPr>
              <a:t>Planning for implementation ~2026 in mid-decade upgrade window  for new final focus; </a:t>
            </a:r>
            <a:r>
              <a:rPr lang="en-US" sz="1700" b="1" dirty="0">
                <a:solidFill>
                  <a:srgbClr val="000000"/>
                </a:solidFill>
                <a:latin typeface="Calibri" charset="0"/>
              </a:rPr>
              <a:t>T</a:t>
            </a:r>
            <a:r>
              <a:rPr lang="en-US" sz="1700" b="1" dirty="0" smtClean="0">
                <a:solidFill>
                  <a:srgbClr val="000000"/>
                </a:solidFill>
                <a:latin typeface="Calibri" charset="0"/>
              </a:rPr>
              <a:t>his upgrade </a:t>
            </a:r>
            <a:r>
              <a:rPr lang="en-US" sz="1700" b="1" dirty="0">
                <a:solidFill>
                  <a:srgbClr val="000000"/>
                </a:solidFill>
                <a:latin typeface="Calibri" charset="0"/>
              </a:rPr>
              <a:t>proposal </a:t>
            </a:r>
            <a:r>
              <a:rPr lang="en-US" sz="1700" b="1" dirty="0" smtClean="0">
                <a:solidFill>
                  <a:srgbClr val="000000"/>
                </a:solidFill>
                <a:latin typeface="Calibri" charset="0"/>
              </a:rPr>
              <a:t>to be included in </a:t>
            </a:r>
            <a:r>
              <a:rPr lang="en-US" sz="1700" b="1" dirty="0">
                <a:solidFill>
                  <a:srgbClr val="000000"/>
                </a:solidFill>
                <a:latin typeface="Calibri" charset="0"/>
              </a:rPr>
              <a:t>KEK Roadmap for MEXT to be </a:t>
            </a:r>
            <a:r>
              <a:rPr lang="en-US" sz="1700" b="1" dirty="0" smtClean="0">
                <a:solidFill>
                  <a:srgbClr val="000000"/>
                </a:solidFill>
                <a:latin typeface="Calibri" charset="0"/>
              </a:rPr>
              <a:t>submitted 2021</a:t>
            </a:r>
            <a:endParaRPr lang="en-CA" sz="1700" dirty="0"/>
          </a:p>
        </p:txBody>
      </p:sp>
    </p:spTree>
    <p:extLst>
      <p:ext uri="{BB962C8B-B14F-4D97-AF65-F5344CB8AC3E}">
        <p14:creationId xmlns:p14="http://schemas.microsoft.com/office/powerpoint/2010/main" val="66560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6" y="1711698"/>
            <a:ext cx="7886700" cy="1325563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6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7373" y="-48225"/>
            <a:ext cx="7769646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+mn-lt"/>
              </a:rPr>
              <a:t>  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Precision Neutral Current Electroweak Program </a:t>
            </a:r>
            <a:b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 with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SuperKEKB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700" b="1" u="sng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Upgraded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to have Polarized e</a:t>
            </a:r>
            <a:r>
              <a:rPr lang="en-US" sz="2700" b="1" baseline="300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Beams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25569" y="1026436"/>
            <a:ext cx="4781679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At 10.58 GeV,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omic Sans MS" charset="0"/>
                <a:cs typeface="Times New Roman"/>
              </a:rPr>
              <a:t>e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omic Sans MS" charset="0"/>
                <a:cs typeface="Times New Roman"/>
              </a:rPr>
              <a:t>-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omic Sans MS" charset="0"/>
                <a:cs typeface="Times New Roman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polarization enables A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LR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measurements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sensitive to Z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ea typeface="Symbol" charset="2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Comic Sans MS" charset="0"/>
                <a:cs typeface="Times New Roman"/>
              </a:rPr>
              <a:t>interference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20ab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-1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and 70% polarization at IP gives: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World’s most precise 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sin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θ</a:t>
            </a:r>
            <a:r>
              <a:rPr lang="en-US" sz="2000" baseline="-250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W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σ</a:t>
            </a:r>
            <a:r>
              <a:rPr lang="en-CA" sz="2000" dirty="0" smtClean="0">
                <a:solidFill>
                  <a:srgbClr val="C00000"/>
                </a:solidFill>
                <a:latin typeface="Times New Roman"/>
                <a:ea typeface="Symbol" charset="2"/>
                <a:cs typeface="Times New Roman"/>
              </a:rPr>
              <a:t> </a:t>
            </a:r>
            <a:r>
              <a:rPr lang="en-US" sz="20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sin</a:t>
            </a:r>
            <a:r>
              <a:rPr lang="en-US" sz="2000" baseline="30000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/>
                <a:cs typeface="Times New Roman"/>
              </a:rPr>
              <a:t>θ</a:t>
            </a:r>
            <a:r>
              <a:rPr lang="en-US" sz="2000" baseline="-25000" dirty="0" err="1">
                <a:solidFill>
                  <a:srgbClr val="C00000"/>
                </a:solidFill>
                <a:latin typeface="Times New Roman"/>
                <a:cs typeface="Times New Roman"/>
              </a:rPr>
              <a:t>W</a:t>
            </a:r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) </a:t>
            </a:r>
            <a:r>
              <a:rPr lang="en-CA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C00000"/>
                </a:solidFill>
                <a:latin typeface="Times New Roman"/>
                <a:cs typeface="Times New Roman"/>
              </a:rPr>
              <a:t>~ 0.00016) </a:t>
            </a:r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and probe of its running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Unprecedented and clean NC universality studies for e, </a:t>
            </a:r>
            <a:r>
              <a:rPr lang="en-US" sz="2000" dirty="0" smtClean="0">
                <a:latin typeface="Times New Roman"/>
                <a:ea typeface="Symbol" charset="2"/>
                <a:cs typeface="Times New Roman"/>
              </a:rPr>
              <a:t>μ, </a:t>
            </a:r>
            <a:r>
              <a:rPr lang="en-US" sz="2000" dirty="0" err="1" smtClean="0">
                <a:latin typeface="Times New Roman"/>
                <a:ea typeface="Symbol" charset="2"/>
                <a:cs typeface="Times New Roman"/>
              </a:rPr>
              <a:t>τ</a:t>
            </a:r>
            <a:r>
              <a:rPr lang="en-US" sz="2000" dirty="0" smtClean="0">
                <a:latin typeface="Times New Roman"/>
                <a:ea typeface="Symbol" charset="2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b and c since beam polarization error cancels (e.g. &lt; 0.05% relative error for b-to-c,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cs typeface="Times New Roman"/>
              </a:rPr>
              <a:t>cf</a:t>
            </a:r>
            <a:r>
              <a:rPr lang="en-US" sz="2000" i="1" dirty="0">
                <a:latin typeface="Times New Roman"/>
                <a:cs typeface="Times New Roman"/>
              </a:rPr>
              <a:t>  </a:t>
            </a:r>
            <a:r>
              <a:rPr lang="en-US" sz="2000" dirty="0">
                <a:latin typeface="Times New Roman"/>
                <a:cs typeface="Times New Roman"/>
              </a:rPr>
              <a:t>4% now)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in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ea typeface="Symbol" charset="2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/>
                <a:ea typeface="Symbol" charset="2"/>
                <a:cs typeface="Times New Roman"/>
              </a:rPr>
              <a:t>θ</a:t>
            </a:r>
            <a:r>
              <a:rPr lang="en-US" sz="2000" baseline="-250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W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with </a:t>
            </a:r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light quarks at 10.58GeV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300" dirty="0"/>
              <a:t>Sensitivity to Z’&gt;</a:t>
            </a:r>
            <a:r>
              <a:rPr lang="en-US" sz="2300" dirty="0" err="1"/>
              <a:t>TeV</a:t>
            </a:r>
            <a:r>
              <a:rPr lang="en-US" sz="2300" dirty="0"/>
              <a:t> scale and dark sector parity-violating Z’</a:t>
            </a:r>
            <a:r>
              <a:rPr lang="en-US" sz="2300" baseline="-25000" dirty="0"/>
              <a:t>D </a:t>
            </a:r>
            <a:r>
              <a:rPr lang="en-US" sz="2300" dirty="0"/>
              <a:t>below M</a:t>
            </a:r>
            <a:r>
              <a:rPr lang="en-US" sz="2300" baseline="-25000" dirty="0"/>
              <a:t>Z </a:t>
            </a:r>
          </a:p>
        </p:txBody>
      </p:sp>
      <p:pic>
        <p:nvPicPr>
          <p:cNvPr id="7" name="Picture 6" descr="Treel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855" y="1018575"/>
            <a:ext cx="1273142" cy="1062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67" y="1053448"/>
            <a:ext cx="2913807" cy="10883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569" y="6242447"/>
            <a:ext cx="8886547" cy="6155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0000"/>
                </a:solidFill>
                <a:latin typeface="Calibri" charset="0"/>
              </a:rPr>
              <a:t>  To be </a:t>
            </a:r>
            <a:r>
              <a:rPr lang="en-US" sz="1700" b="1" dirty="0">
                <a:solidFill>
                  <a:srgbClr val="000000"/>
                </a:solidFill>
                <a:latin typeface="Calibri" charset="0"/>
              </a:rPr>
              <a:t>p</a:t>
            </a:r>
            <a:r>
              <a:rPr lang="en-US" sz="1700" b="1" dirty="0" smtClean="0">
                <a:solidFill>
                  <a:srgbClr val="000000"/>
                </a:solidFill>
                <a:latin typeface="Calibri" charset="0"/>
              </a:rPr>
              <a:t>roposed for implementation ~2026 with upgrade </a:t>
            </a:r>
            <a:r>
              <a:rPr lang="en-US" sz="1700" b="1" dirty="0">
                <a:solidFill>
                  <a:srgbClr val="000000"/>
                </a:solidFill>
                <a:latin typeface="Calibri" charset="0"/>
              </a:rPr>
              <a:t>proposal </a:t>
            </a:r>
            <a:r>
              <a:rPr lang="en-US" sz="1700" b="1" dirty="0" smtClean="0">
                <a:solidFill>
                  <a:srgbClr val="000000"/>
                </a:solidFill>
                <a:latin typeface="Calibri" charset="0"/>
              </a:rPr>
              <a:t>to be included in </a:t>
            </a:r>
            <a:r>
              <a:rPr lang="en-US" sz="1700" b="1" dirty="0">
                <a:solidFill>
                  <a:srgbClr val="000000"/>
                </a:solidFill>
                <a:latin typeface="Calibri" charset="0"/>
              </a:rPr>
              <a:t>KEK Roadmap for MEXT to be </a:t>
            </a:r>
            <a:r>
              <a:rPr lang="en-US" sz="1700" b="1" dirty="0" smtClean="0">
                <a:solidFill>
                  <a:srgbClr val="000000"/>
                </a:solidFill>
                <a:latin typeface="Calibri" charset="0"/>
              </a:rPr>
              <a:t>submitted in 2021</a:t>
            </a:r>
            <a:endParaRPr lang="en-CA" sz="17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92" y="2141797"/>
            <a:ext cx="3118220" cy="2607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569" y="4893103"/>
            <a:ext cx="7405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Beyond </a:t>
            </a:r>
            <a:r>
              <a:rPr lang="en-US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EW e- polarization at </a:t>
            </a:r>
            <a:r>
              <a:rPr lang="en-US" sz="20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SuperKEKB</a:t>
            </a:r>
            <a:r>
              <a:rPr lang="en-US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</a:p>
          <a:p>
            <a:pPr marL="2857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enables </a:t>
            </a:r>
            <a:r>
              <a:rPr lang="en-US" sz="1600" dirty="0">
                <a:solidFill>
                  <a:srgbClr val="002060"/>
                </a:solidFill>
                <a:latin typeface="Times New Roman"/>
                <a:cs typeface="Times New Roman"/>
              </a:rPr>
              <a:t>more precise </a:t>
            </a:r>
            <a:r>
              <a:rPr lang="en-US" sz="1600" dirty="0">
                <a:solidFill>
                  <a:srgbClr val="002060"/>
                </a:solidFill>
                <a:latin typeface="Times New Roman"/>
                <a:ea typeface="Symbol" charset="2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/>
                <a:ea typeface="Symbol" charset="2"/>
                <a:cs typeface="Times New Roman"/>
              </a:rPr>
              <a:t>τ</a:t>
            </a:r>
            <a:r>
              <a:rPr lang="en-US" sz="1600" dirty="0" smtClean="0">
                <a:solidFill>
                  <a:srgbClr val="002060"/>
                </a:solidFill>
                <a:latin typeface="Times New Roman"/>
                <a:ea typeface="Symbol" charset="2"/>
                <a:cs typeface="Times New Roman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EDM </a:t>
            </a:r>
            <a:r>
              <a:rPr lang="en-US" sz="1600" dirty="0">
                <a:solidFill>
                  <a:srgbClr val="002060"/>
                </a:solidFill>
                <a:latin typeface="Times New Roman"/>
                <a:cs typeface="Times New Roman"/>
              </a:rPr>
              <a:t>and  (</a:t>
            </a:r>
            <a:r>
              <a:rPr lang="en-US" sz="1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g-2)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/>
                <a:ea typeface="Symbol" charset="2"/>
                <a:cs typeface="Times New Roman"/>
              </a:rPr>
              <a:t>t</a:t>
            </a:r>
            <a:r>
              <a:rPr lang="en-US" sz="1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</a:p>
          <a:p>
            <a:pPr marL="2857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reduces </a:t>
            </a:r>
            <a:r>
              <a:rPr lang="en-US" sz="1600" dirty="0">
                <a:solidFill>
                  <a:srgbClr val="002060"/>
                </a:solidFill>
                <a:latin typeface="Times New Roman"/>
                <a:cs typeface="Times New Roman"/>
              </a:rPr>
              <a:t>backgrounds in </a:t>
            </a:r>
            <a:r>
              <a:rPr lang="en-US" sz="16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τ→μγ</a:t>
            </a:r>
            <a:r>
              <a:rPr lang="en-US" sz="1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/>
                <a:cs typeface="Times New Roman"/>
              </a:rPr>
              <a:t>and </a:t>
            </a:r>
            <a:r>
              <a:rPr lang="en-US" sz="16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τ→e</a:t>
            </a:r>
            <a:r>
              <a:rPr lang="en-US" sz="1600" dirty="0">
                <a:solidFill>
                  <a:srgbClr val="002060"/>
                </a:solidFill>
                <a:latin typeface="Times New Roman"/>
                <a:ea typeface="Symbol" charset="2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/>
                <a:ea typeface="Symbol" charset="2"/>
                <a:cs typeface="Times New Roman"/>
              </a:rPr>
              <a:t>γ</a:t>
            </a:r>
            <a:r>
              <a:rPr lang="en-US" sz="1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searches and</a:t>
            </a:r>
            <a:r>
              <a:rPr lang="en-US" sz="1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distinguishes Left &amp; Right handed  New Physics </a:t>
            </a:r>
            <a:r>
              <a:rPr lang="en-US" sz="1600" dirty="0">
                <a:solidFill>
                  <a:srgbClr val="002060"/>
                </a:solidFill>
                <a:latin typeface="Times New Roman"/>
                <a:cs typeface="Times New Roman"/>
              </a:rPr>
              <a:t>currents </a:t>
            </a:r>
          </a:p>
          <a:p>
            <a:pPr marL="2857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can </a:t>
            </a:r>
            <a:r>
              <a:rPr lang="en-US" sz="1600" dirty="0">
                <a:solidFill>
                  <a:srgbClr val="002060"/>
                </a:solidFill>
                <a:latin typeface="Times New Roman"/>
                <a:cs typeface="Times New Roman"/>
              </a:rPr>
              <a:t>be used </a:t>
            </a:r>
            <a:r>
              <a:rPr lang="en-US" sz="1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to probe </a:t>
            </a:r>
            <a:r>
              <a:rPr lang="en-US" sz="1600" dirty="0">
                <a:solidFill>
                  <a:srgbClr val="002060"/>
                </a:solidFill>
                <a:latin typeface="Times New Roman"/>
                <a:cs typeface="Times New Roman"/>
              </a:rPr>
              <a:t>dynamical mass generation in QCD via  polarized </a:t>
            </a:r>
            <a:r>
              <a:rPr lang="en-US" sz="1600" dirty="0">
                <a:solidFill>
                  <a:srgbClr val="002060"/>
                </a:solidFill>
                <a:latin typeface="Times New Roman"/>
                <a:ea typeface="Symbol" charset="2"/>
                <a:cs typeface="Times New Roman"/>
              </a:rPr>
              <a:t>L</a:t>
            </a:r>
            <a:r>
              <a:rPr lang="en-US" sz="14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endParaRPr lang="en-CA" sz="1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8997" y="4748974"/>
            <a:ext cx="2613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More information at 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arxiv.org</a:t>
            </a:r>
            <a:r>
              <a:rPr lang="en-US" dirty="0" smtClean="0">
                <a:solidFill>
                  <a:srgbClr val="C00000"/>
                </a:solidFill>
              </a:rPr>
              <a:t>/abs/1907.03503</a:t>
            </a:r>
          </a:p>
        </p:txBody>
      </p:sp>
    </p:spTree>
    <p:extLst>
      <p:ext uri="{BB962C8B-B14F-4D97-AF65-F5344CB8AC3E}">
        <p14:creationId xmlns:p14="http://schemas.microsoft.com/office/powerpoint/2010/main" val="182602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663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0"/>
            <a:ext cx="4066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4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878</Words>
  <Application>Microsoft Macintosh PowerPoint</Application>
  <PresentationFormat>On-screen Show (4:3)</PresentationFormat>
  <Paragraphs>74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SuperKEKB/Belle II upgrades</vt:lpstr>
      <vt:lpstr>PowerPoint Presentation</vt:lpstr>
      <vt:lpstr>PowerPoint Presentation</vt:lpstr>
      <vt:lpstr>PowerPoint Presentation</vt:lpstr>
      <vt:lpstr>PowerPoint Presentation</vt:lpstr>
      <vt:lpstr>Backup Slides</vt:lpstr>
      <vt:lpstr>  Precision Neutral Current Electroweak Program    with SuperKEKB Upgraded to have Polarized e- Beams</vt:lpstr>
      <vt:lpstr>PowerPoint Presentation</vt:lpstr>
      <vt:lpstr>PowerPoint Presentation</vt:lpstr>
      <vt:lpstr>PowerPoint Presentation</vt:lpstr>
      <vt:lpstr>PowerPoint Presentation</vt:lpstr>
    </vt:vector>
  </TitlesOfParts>
  <Company>University of Hawaii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SuperKEKB/Belle II upgrades</dc:title>
  <dc:creator>Tom Browder</dc:creator>
  <cp:lastModifiedBy>Tom Browder</cp:lastModifiedBy>
  <cp:revision>23</cp:revision>
  <dcterms:created xsi:type="dcterms:W3CDTF">2020-10-05T04:28:35Z</dcterms:created>
  <dcterms:modified xsi:type="dcterms:W3CDTF">2020-10-06T16:52:10Z</dcterms:modified>
</cp:coreProperties>
</file>