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248" r:id="rId1"/>
    <p:sldMasterId id="2147485260" r:id="rId2"/>
    <p:sldMasterId id="2147485272" r:id="rId3"/>
    <p:sldMasterId id="2147485284" r:id="rId4"/>
    <p:sldMasterId id="2147485296" r:id="rId5"/>
    <p:sldMasterId id="2147485308" r:id="rId6"/>
  </p:sldMasterIdLst>
  <p:notesMasterIdLst>
    <p:notesMasterId r:id="rId18"/>
  </p:notesMasterIdLst>
  <p:handoutMasterIdLst>
    <p:handoutMasterId r:id="rId19"/>
  </p:handoutMasterIdLst>
  <p:sldIdLst>
    <p:sldId id="912" r:id="rId7"/>
    <p:sldId id="919" r:id="rId8"/>
    <p:sldId id="1062" r:id="rId9"/>
    <p:sldId id="1040" r:id="rId10"/>
    <p:sldId id="1041" r:id="rId11"/>
    <p:sldId id="1045" r:id="rId12"/>
    <p:sldId id="1064" r:id="rId13"/>
    <p:sldId id="1042" r:id="rId14"/>
    <p:sldId id="1061" r:id="rId15"/>
    <p:sldId id="1063" r:id="rId16"/>
    <p:sldId id="1052" r:id="rId17"/>
  </p:sldIdLst>
  <p:sldSz cx="9144000" cy="6858000" type="screen4x3"/>
  <p:notesSz cx="7099300" cy="10234613"/>
  <p:embeddedFontLst>
    <p:embeddedFont>
      <p:font typeface="Freestyle Script" panose="030804020302050B0404" pitchFamily="66" charset="0"/>
      <p:regular r:id="rId20"/>
    </p:embeddedFont>
    <p:embeddedFont>
      <p:font typeface="BankGothic Lt BT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pperplate Gothic Light" panose="020E0507020206020404" pitchFamily="34" charset="0"/>
      <p:regular r:id="rId26"/>
    </p:embeddedFont>
    <p:embeddedFont>
      <p:font typeface="ＭＳ Ｐゴシック" panose="020B0600070205080204" pitchFamily="34" charset="-128"/>
      <p:regular r:id="rId27"/>
    </p:embeddedFont>
    <p:embeddedFont>
      <p:font typeface="French Script MT" panose="03020402040607040605" pitchFamily="66" charset="0"/>
      <p:regular r:id="rId28"/>
    </p:embeddedFon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Lucida Calligraphy" panose="03010101010101010101" pitchFamily="66" charset="0"/>
      <p:regular r:id="rId3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33"/>
    <a:srgbClr val="FF7575"/>
    <a:srgbClr val="009900"/>
    <a:srgbClr val="262626"/>
    <a:srgbClr val="FE6854"/>
    <a:srgbClr val="0033CC"/>
    <a:srgbClr val="D0D7E7"/>
    <a:srgbClr val="D6009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1245" autoAdjust="0"/>
  </p:normalViewPr>
  <p:slideViewPr>
    <p:cSldViewPr snapToGrid="0">
      <p:cViewPr varScale="1">
        <p:scale>
          <a:sx n="100" d="100"/>
          <a:sy n="100" d="100"/>
        </p:scale>
        <p:origin x="121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680" y="-108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04EB004-1528-46FF-92FF-B1876DFA1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84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1" y="4861783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E418A48-983C-457E-A371-558C1E092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72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82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60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1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9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69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06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40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00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73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6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F37FD5D-76E3-456C-BD1A-B3F82B4041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7FD5D-76E3-456C-BD1A-B3F82B4041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8306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052987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241012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6237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19011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48953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0236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3044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6070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346758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93250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7FD5D-76E3-456C-BD1A-B3F82B4041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73248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091086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67796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826495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280312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65926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8345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76066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65880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674904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531893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7FD5D-76E3-456C-BD1A-B3F82B4041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46559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990407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86941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708128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456490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83287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12449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59591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52940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005484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768393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7FD5D-76E3-456C-BD1A-B3F82B4041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04066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186633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36841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650661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22815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3511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80250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56520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10377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858878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413393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7FD5D-76E3-456C-BD1A-B3F82B4041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2286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923864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942187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10880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606433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1932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08256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143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935159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484147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7048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 smtClean="0"/>
              <a:t>title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Belle</a:t>
            </a:r>
            <a:r>
              <a:rPr lang="sl-SI" sz="1200" baseline="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II</a:t>
            </a:r>
            <a:r>
              <a:rPr lang="en-US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</a:t>
            </a:r>
            <a:fld id="{5591EDD9-CE91-4C17-AAD9-0402FE81E3D3}" type="slidenum">
              <a:rPr lang="en-US" sz="120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/11</a:t>
            </a:r>
            <a:endParaRPr lang="en-US" sz="12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Jagiellonian Symposium , Krakow, June 2019</a:t>
            </a:r>
            <a:endParaRPr lang="en-US" sz="1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07216765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err="1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Luminosity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 Factories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Performance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Belle II</a:t>
                      </a:r>
                      <a:endParaRPr lang="sl-SI" sz="1000" b="0" i="0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Measurements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5249" r:id="rId1"/>
    <p:sldLayoutId id="2147485250" r:id="rId2"/>
    <p:sldLayoutId id="2147485251" r:id="rId3"/>
    <p:sldLayoutId id="2147485252" r:id="rId4"/>
    <p:sldLayoutId id="2147485253" r:id="rId5"/>
    <p:sldLayoutId id="2147485254" r:id="rId6"/>
    <p:sldLayoutId id="2147485255" r:id="rId7"/>
    <p:sldLayoutId id="2147485256" r:id="rId8"/>
    <p:sldLayoutId id="2147485257" r:id="rId9"/>
    <p:sldLayoutId id="2147485258" r:id="rId10"/>
    <p:sldLayoutId id="21474852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None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Belle</a:t>
            </a:r>
            <a:r>
              <a:rPr lang="sl-SI" sz="1200" baseline="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II</a:t>
            </a:r>
            <a:r>
              <a:rPr lang="en-US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</a:t>
            </a:r>
            <a:fld id="{5591EDD9-CE91-4C17-AAD9-0402FE81E3D3}" type="slidenum">
              <a:rPr lang="en-US" sz="120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/11</a:t>
            </a:r>
            <a:endParaRPr lang="en-US" sz="12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Jagiellonian Symposium , Krakow, June 2019</a:t>
            </a:r>
            <a:endParaRPr lang="en-US" sz="1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67022029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err="1" smtClean="0">
                          <a:solidFill>
                            <a:schemeClr val="bg2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Luminosity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/>
                          </a:solidFill>
                        </a:rPr>
                        <a:t>B Factories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Performance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Belle II</a:t>
                      </a:r>
                      <a:endParaRPr lang="sl-SI" sz="1000" b="0" i="0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Measurements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33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1" r:id="rId1"/>
    <p:sldLayoutId id="2147485262" r:id="rId2"/>
    <p:sldLayoutId id="2147485263" r:id="rId3"/>
    <p:sldLayoutId id="2147485264" r:id="rId4"/>
    <p:sldLayoutId id="2147485265" r:id="rId5"/>
    <p:sldLayoutId id="2147485266" r:id="rId6"/>
    <p:sldLayoutId id="2147485267" r:id="rId7"/>
    <p:sldLayoutId id="2147485268" r:id="rId8"/>
    <p:sldLayoutId id="2147485269" r:id="rId9"/>
    <p:sldLayoutId id="2147485270" r:id="rId10"/>
    <p:sldLayoutId id="21474852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Belle</a:t>
            </a:r>
            <a:r>
              <a:rPr lang="sl-SI" sz="1200" baseline="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II</a:t>
            </a:r>
            <a:r>
              <a:rPr lang="en-US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</a:t>
            </a:r>
            <a:fld id="{5591EDD9-CE91-4C17-AAD9-0402FE81E3D3}" type="slidenum">
              <a:rPr lang="en-US" sz="120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/11</a:t>
            </a:r>
            <a:endParaRPr lang="en-US" sz="12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Jagiellonian Symposium , Krakow, June 2019</a:t>
            </a:r>
            <a:endParaRPr lang="en-US" sz="1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32019806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err="1" smtClean="0">
                          <a:solidFill>
                            <a:schemeClr val="bg2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Luminosity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 Factories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Performance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Belle II</a:t>
                      </a:r>
                      <a:endParaRPr lang="sl-SI" sz="1000" b="0" i="0" baseline="-250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Measurements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86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3" r:id="rId1"/>
    <p:sldLayoutId id="2147485274" r:id="rId2"/>
    <p:sldLayoutId id="2147485275" r:id="rId3"/>
    <p:sldLayoutId id="2147485276" r:id="rId4"/>
    <p:sldLayoutId id="2147485277" r:id="rId5"/>
    <p:sldLayoutId id="2147485278" r:id="rId6"/>
    <p:sldLayoutId id="2147485279" r:id="rId7"/>
    <p:sldLayoutId id="2147485280" r:id="rId8"/>
    <p:sldLayoutId id="2147485281" r:id="rId9"/>
    <p:sldLayoutId id="2147485282" r:id="rId10"/>
    <p:sldLayoutId id="214748528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Belle</a:t>
            </a:r>
            <a:r>
              <a:rPr lang="sl-SI" sz="1200" baseline="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II</a:t>
            </a:r>
            <a:r>
              <a:rPr lang="en-US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</a:t>
            </a:r>
            <a:fld id="{5591EDD9-CE91-4C17-AAD9-0402FE81E3D3}" type="slidenum">
              <a:rPr lang="en-US" sz="120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/11</a:t>
            </a:r>
            <a:endParaRPr lang="en-US" sz="12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Jagiellonian Symposium , Krakow, June 2019</a:t>
            </a:r>
            <a:endParaRPr lang="en-US" sz="1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70731778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err="1" smtClean="0">
                          <a:solidFill>
                            <a:schemeClr val="bg2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Luminosity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 Factories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Performance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Belle II</a:t>
                      </a:r>
                      <a:endParaRPr lang="sl-SI" sz="1000" b="0" i="0" baseline="-25000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Measurements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2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5" r:id="rId1"/>
    <p:sldLayoutId id="2147485286" r:id="rId2"/>
    <p:sldLayoutId id="2147485287" r:id="rId3"/>
    <p:sldLayoutId id="2147485288" r:id="rId4"/>
    <p:sldLayoutId id="2147485289" r:id="rId5"/>
    <p:sldLayoutId id="2147485290" r:id="rId6"/>
    <p:sldLayoutId id="2147485291" r:id="rId7"/>
    <p:sldLayoutId id="2147485292" r:id="rId8"/>
    <p:sldLayoutId id="2147485293" r:id="rId9"/>
    <p:sldLayoutId id="2147485294" r:id="rId10"/>
    <p:sldLayoutId id="214748529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Belle</a:t>
            </a:r>
            <a:r>
              <a:rPr lang="sl-SI" sz="1200" baseline="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II</a:t>
            </a:r>
            <a:r>
              <a:rPr lang="en-US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</a:t>
            </a:r>
            <a:fld id="{5591EDD9-CE91-4C17-AAD9-0402FE81E3D3}" type="slidenum">
              <a:rPr lang="en-US" sz="120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/11</a:t>
            </a:r>
            <a:endParaRPr lang="en-US" sz="12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Jagiellonian Symposium , Krakow, June 2019</a:t>
            </a:r>
            <a:endParaRPr lang="en-US" sz="1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94174480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err="1" smtClean="0">
                          <a:solidFill>
                            <a:schemeClr val="bg2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Luminosity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 Factories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Belle II</a:t>
                      </a:r>
                      <a:endParaRPr lang="sl-SI" sz="1000" b="0" i="0" baseline="-25000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Measurements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57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7" r:id="rId1"/>
    <p:sldLayoutId id="2147485298" r:id="rId2"/>
    <p:sldLayoutId id="2147485299" r:id="rId3"/>
    <p:sldLayoutId id="2147485300" r:id="rId4"/>
    <p:sldLayoutId id="2147485301" r:id="rId5"/>
    <p:sldLayoutId id="2147485302" r:id="rId6"/>
    <p:sldLayoutId id="2147485303" r:id="rId7"/>
    <p:sldLayoutId id="2147485304" r:id="rId8"/>
    <p:sldLayoutId id="2147485305" r:id="rId9"/>
    <p:sldLayoutId id="2147485306" r:id="rId10"/>
    <p:sldLayoutId id="214748530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1"/>
            <a:ext cx="4603530" cy="461964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Belle</a:t>
            </a:r>
            <a:r>
              <a:rPr lang="sl-SI" sz="1200" baseline="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II</a:t>
            </a:r>
            <a:r>
              <a:rPr lang="en-US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</a:t>
            </a:r>
            <a:fld id="{5591EDD9-CE91-4C17-AAD9-0402FE81E3D3}" type="slidenum">
              <a:rPr lang="en-US" sz="120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/11</a:t>
            </a:r>
            <a:endParaRPr lang="en-US" sz="12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Jagiellonian Symposium , Krakow, June 2019</a:t>
            </a:r>
            <a:endParaRPr lang="en-US" sz="1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53618843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err="1" smtClean="0">
                          <a:solidFill>
                            <a:schemeClr val="bg2"/>
                          </a:solidFill>
                        </a:rPr>
                        <a:t>Introduction</a:t>
                      </a:r>
                      <a:endParaRPr lang="sl-SI" sz="1000" b="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Luminosity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 Factories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Performance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Belle II</a:t>
                      </a:r>
                      <a:endParaRPr lang="sl-SI" sz="1000" b="0" i="0" baseline="-25000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</a:rPr>
                        <a:t>Measurements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82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9" r:id="rId1"/>
    <p:sldLayoutId id="2147485310" r:id="rId2"/>
    <p:sldLayoutId id="2147485311" r:id="rId3"/>
    <p:sldLayoutId id="2147485312" r:id="rId4"/>
    <p:sldLayoutId id="2147485313" r:id="rId5"/>
    <p:sldLayoutId id="2147485314" r:id="rId6"/>
    <p:sldLayoutId id="2147485315" r:id="rId7"/>
    <p:sldLayoutId id="2147485316" r:id="rId8"/>
    <p:sldLayoutId id="2147485317" r:id="rId9"/>
    <p:sldLayoutId id="2147485318" r:id="rId10"/>
    <p:sldLayoutId id="21474853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10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w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jpe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Relationship Id="rId6" Type="http://schemas.openxmlformats.org/officeDocument/2006/relationships/image" Target="../media/image12.tiff"/><Relationship Id="rId11" Type="http://schemas.openxmlformats.org/officeDocument/2006/relationships/image" Target="../media/image16.jpeg"/><Relationship Id="rId5" Type="http://schemas.openxmlformats.org/officeDocument/2006/relationships/image" Target="../media/image4.png"/><Relationship Id="rId10" Type="http://schemas.openxmlformats.org/officeDocument/2006/relationships/image" Target="../media/image15.jpeg"/><Relationship Id="rId4" Type="http://schemas.openxmlformats.org/officeDocument/2006/relationships/image" Target="../media/image11.emf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6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slideLayout" Target="../slideLayouts/slideLayout61.xml"/><Relationship Id="rId7" Type="http://schemas.openxmlformats.org/officeDocument/2006/relationships/oleObject" Target="../embeddings/oleObject2.bin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Copperplate Gothic Light" panose="020E0507020206020404" pitchFamily="34" charset="0"/>
              </a:rPr>
              <a:t>The start of the Belle II experiment at the </a:t>
            </a:r>
            <a:r>
              <a:rPr lang="en-US" sz="1800" dirty="0" err="1">
                <a:latin typeface="Copperplate Gothic Light" panose="020E0507020206020404" pitchFamily="34" charset="0"/>
              </a:rPr>
              <a:t>SuperKEKB</a:t>
            </a:r>
            <a:r>
              <a:rPr lang="en-US" sz="1800" dirty="0">
                <a:latin typeface="Copperplate Gothic Light" panose="020E0507020206020404" pitchFamily="34" charset="0"/>
              </a:rPr>
              <a:t> </a:t>
            </a:r>
            <a:r>
              <a:rPr lang="en-US" sz="1800" i="1" dirty="0" err="1">
                <a:latin typeface="+mn-lt"/>
              </a:rPr>
              <a:t>e</a:t>
            </a:r>
            <a:r>
              <a:rPr lang="en-US" sz="1800" i="1" baseline="30000" dirty="0" err="1">
                <a:latin typeface="+mn-lt"/>
              </a:rPr>
              <a:t>+</a:t>
            </a:r>
            <a:r>
              <a:rPr lang="en-US" sz="1800" i="1" dirty="0" err="1">
                <a:latin typeface="+mn-lt"/>
              </a:rPr>
              <a:t>e</a:t>
            </a:r>
            <a:r>
              <a:rPr lang="en-US" sz="1800" i="1" baseline="30000" dirty="0">
                <a:latin typeface="+mn-lt"/>
              </a:rPr>
              <a:t>-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latin typeface="Copperplate Gothic Light" panose="020E0507020206020404" pitchFamily="34" charset="0"/>
              </a:rPr>
              <a:t>factory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913161" y="2505106"/>
            <a:ext cx="0" cy="6524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913161" y="3157568"/>
            <a:ext cx="0" cy="5794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 dirty="0"/>
          </a:p>
        </p:txBody>
      </p:sp>
      <p:pic>
        <p:nvPicPr>
          <p:cNvPr id="13" name="Picture 32" descr="Belle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5919" y="3860651"/>
            <a:ext cx="898313" cy="69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260702" y="3055770"/>
            <a:ext cx="966931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BankGothic Lt BT" pitchFamily="34" charset="0"/>
              </a:rPr>
              <a:t>University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BankGothic Lt BT" pitchFamily="34" charset="0"/>
              </a:rPr>
              <a:t>of Ljubljana</a:t>
            </a:r>
            <a:endParaRPr lang="en-US" sz="1200" dirty="0">
              <a:solidFill>
                <a:schemeClr val="bg1"/>
              </a:solidFill>
              <a:latin typeface="BankGothic Lt BT" pitchFamily="34" charset="0"/>
            </a:endParaRPr>
          </a:p>
        </p:txBody>
      </p:sp>
      <p:pic>
        <p:nvPicPr>
          <p:cNvPr id="15" name="Picture 39" descr="ijs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3708" y="2123543"/>
            <a:ext cx="846667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2614571" y="2976311"/>
            <a:ext cx="1184941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BankGothic Lt BT" pitchFamily="34" charset="0"/>
              </a:rPr>
              <a:t>“Jo</a:t>
            </a:r>
            <a:r>
              <a:rPr lang="sl-SI" sz="1200" dirty="0" smtClean="0">
                <a:solidFill>
                  <a:schemeClr val="bg1"/>
                </a:solidFill>
                <a:latin typeface="BankGothic Lt BT" pitchFamily="34" charset="0"/>
              </a:rPr>
              <a:t>z</a:t>
            </a:r>
            <a:r>
              <a:rPr lang="en-US" sz="1200" dirty="0" err="1" smtClean="0">
                <a:solidFill>
                  <a:schemeClr val="bg1"/>
                </a:solidFill>
                <a:latin typeface="BankGothic Lt BT" pitchFamily="34" charset="0"/>
              </a:rPr>
              <a:t>ef</a:t>
            </a:r>
            <a:r>
              <a:rPr lang="en-US" sz="1200" dirty="0" smtClean="0">
                <a:solidFill>
                  <a:schemeClr val="bg1"/>
                </a:solidFill>
                <a:latin typeface="BankGothic Lt BT" pitchFamily="34" charset="0"/>
              </a:rPr>
              <a:t> Stefan”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BankGothic Lt BT" pitchFamily="34" charset="0"/>
              </a:rPr>
              <a:t>Institute</a:t>
            </a:r>
            <a:endParaRPr lang="en-US" sz="1200" dirty="0">
              <a:solidFill>
                <a:schemeClr val="bg1"/>
              </a:solidFill>
              <a:latin typeface="BankGothic Lt BT" pitchFamily="34" charset="0"/>
            </a:endParaRPr>
          </a:p>
        </p:txBody>
      </p:sp>
      <p:pic>
        <p:nvPicPr>
          <p:cNvPr id="17" name="Picture 34" descr="uni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7763" y="2115212"/>
            <a:ext cx="433004" cy="8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belle2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1927" y="3860651"/>
            <a:ext cx="858277" cy="6973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96874" y="1002289"/>
            <a:ext cx="4979045" cy="31393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Bo</a:t>
            </a:r>
            <a:r>
              <a:rPr lang="sl-SI" i="1" dirty="0" smtClean="0">
                <a:solidFill>
                  <a:schemeClr val="bg1"/>
                </a:solidFill>
                <a:latin typeface="Copperplate Gothic Light" pitchFamily="34" charset="0"/>
              </a:rPr>
              <a:t>s</a:t>
            </a:r>
            <a:r>
              <a:rPr lang="en-US" i="1" dirty="0" err="1" smtClean="0">
                <a:solidFill>
                  <a:schemeClr val="bg1"/>
                </a:solidFill>
                <a:latin typeface="Copperplate Gothic Light" pitchFamily="34" charset="0"/>
              </a:rPr>
              <a:t>tjan</a:t>
            </a:r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 Golob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University of Ljubljana/</a:t>
            </a:r>
          </a:p>
          <a:p>
            <a:pPr algn="ctr"/>
            <a:r>
              <a:rPr lang="en-US" i="1" dirty="0" err="1" smtClean="0">
                <a:solidFill>
                  <a:schemeClr val="bg1"/>
                </a:solidFill>
                <a:latin typeface="Copperplate Gothic Light" pitchFamily="34" charset="0"/>
              </a:rPr>
              <a:t>Jozef</a:t>
            </a:r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 Stefan Institute</a:t>
            </a:r>
            <a:endParaRPr lang="sl-SI" i="1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endParaRPr lang="sl-SI" i="1" dirty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endParaRPr lang="sl-SI" i="1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endParaRPr lang="sl-SI" i="1" dirty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endParaRPr lang="sl-SI" i="1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endParaRPr lang="sl-SI" i="1" dirty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endParaRPr lang="sl-SI" i="1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endParaRPr lang="sl-SI" i="1" dirty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sl-SI" i="1" dirty="0" err="1" smtClean="0">
                <a:solidFill>
                  <a:schemeClr val="bg1"/>
                </a:solidFill>
                <a:latin typeface="Copperplate Gothic Light" pitchFamily="34" charset="0"/>
              </a:rPr>
              <a:t>also</a:t>
            </a:r>
            <a:r>
              <a:rPr lang="sl-SI" i="1" dirty="0" smtClean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  <a:r>
              <a:rPr lang="sl-SI" i="1" dirty="0" err="1" smtClean="0">
                <a:solidFill>
                  <a:schemeClr val="bg1"/>
                </a:solidFill>
                <a:latin typeface="Copperplate Gothic Light" pitchFamily="34" charset="0"/>
              </a:rPr>
              <a:t>with</a:t>
            </a:r>
            <a:r>
              <a:rPr lang="en-US" i="1" dirty="0" smtClean="0">
                <a:solidFill>
                  <a:schemeClr val="bg1"/>
                </a:solidFill>
                <a:latin typeface="Copperplate Gothic Light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5626" y="4611184"/>
            <a:ext cx="500848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Copperplate Gothic Light" pitchFamily="34" charset="0"/>
              </a:rPr>
              <a:t>3rd </a:t>
            </a:r>
            <a:r>
              <a:rPr lang="en-US" sz="2200" b="1" dirty="0" err="1">
                <a:solidFill>
                  <a:schemeClr val="bg1"/>
                </a:solidFill>
                <a:latin typeface="Copperplate Gothic Light" pitchFamily="34" charset="0"/>
              </a:rPr>
              <a:t>Jagiellonian</a:t>
            </a:r>
            <a:r>
              <a:rPr lang="en-US" sz="2200" b="1" dirty="0">
                <a:solidFill>
                  <a:schemeClr val="bg1"/>
                </a:solidFill>
                <a:latin typeface="Copperplate Gothic Light" pitchFamily="34" charset="0"/>
              </a:rPr>
              <a:t> Symposium on </a:t>
            </a:r>
            <a:endParaRPr lang="sl-SI" sz="2200" b="1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Copperplate Gothic Light" pitchFamily="34" charset="0"/>
              </a:rPr>
              <a:t>Fundamental </a:t>
            </a:r>
            <a:r>
              <a:rPr lang="en-US" sz="2200" b="1" dirty="0">
                <a:solidFill>
                  <a:schemeClr val="bg1"/>
                </a:solidFill>
                <a:latin typeface="Copperplate Gothic Light" pitchFamily="34" charset="0"/>
              </a:rPr>
              <a:t>and Applied </a:t>
            </a:r>
            <a:endParaRPr lang="sl-SI" sz="2200" b="1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Copperplate Gothic Light" pitchFamily="34" charset="0"/>
              </a:rPr>
              <a:t>Subatomic Physics</a:t>
            </a:r>
            <a:endParaRPr lang="sl-SI" sz="2200" b="1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r>
              <a:rPr lang="sl-SI" sz="2200" b="1" dirty="0" smtClean="0">
                <a:solidFill>
                  <a:schemeClr val="bg1"/>
                </a:solidFill>
                <a:latin typeface="Copperplate Gothic Light" pitchFamily="34" charset="0"/>
              </a:rPr>
              <a:t>Krakow</a:t>
            </a:r>
          </a:p>
          <a:p>
            <a:pPr algn="ctr"/>
            <a:r>
              <a:rPr lang="sl-SI" sz="2200" b="1" dirty="0">
                <a:solidFill>
                  <a:schemeClr val="bg1"/>
                </a:solidFill>
                <a:latin typeface="Copperplate Gothic Light" pitchFamily="34" charset="0"/>
              </a:rPr>
              <a:t>2</a:t>
            </a:r>
            <a:r>
              <a:rPr lang="sl-SI" sz="2200" b="1" dirty="0" smtClean="0">
                <a:solidFill>
                  <a:schemeClr val="bg1"/>
                </a:solidFill>
                <a:latin typeface="Copperplate Gothic Light" pitchFamily="34" charset="0"/>
              </a:rPr>
              <a:t>3 - 28 June 2019</a:t>
            </a:r>
            <a:endParaRPr lang="en-US" sz="2200" b="1" dirty="0" smtClean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76291" y="1547664"/>
            <a:ext cx="220483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  <a:latin typeface="Copperplate Gothic Light" pitchFamily="34" charset="0"/>
              </a:rPr>
              <a:t>Introduction</a:t>
            </a:r>
            <a:endParaRPr lang="en-US" sz="2000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endParaRPr lang="sl-SI" sz="2000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sl-SI" sz="2000" dirty="0" smtClean="0">
                <a:solidFill>
                  <a:schemeClr val="bg1"/>
                </a:solidFill>
                <a:latin typeface="Copperplate Gothic Light" pitchFamily="34" charset="0"/>
              </a:rPr>
              <a:t>B-Factories</a:t>
            </a:r>
          </a:p>
          <a:p>
            <a:endParaRPr lang="sl-SI" sz="2000" dirty="0" smtClean="0">
              <a:solidFill>
                <a:schemeClr val="bg1"/>
              </a:solidFill>
              <a:latin typeface="Symbol" panose="05050102010706020507" pitchFamily="18" charset="2"/>
            </a:endParaRPr>
          </a:p>
          <a:p>
            <a:r>
              <a:rPr lang="sl-SI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Belle II</a:t>
            </a:r>
            <a:endParaRPr lang="sl-SI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sz="2000" dirty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sl-SI" sz="2000" dirty="0" smtClean="0">
                <a:solidFill>
                  <a:schemeClr val="bg1"/>
                </a:solidFill>
                <a:latin typeface="Copperplate Gothic Light" pitchFamily="34" charset="0"/>
              </a:rPr>
              <a:t>Luminosity</a:t>
            </a:r>
            <a:endParaRPr lang="sl-SI" sz="1600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endParaRPr lang="sl-SI" sz="2000" dirty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sl-SI" sz="2000" dirty="0" smtClean="0">
                <a:solidFill>
                  <a:schemeClr val="bg1"/>
                </a:solidFill>
                <a:latin typeface="Copperplate Gothic Light" pitchFamily="34" charset="0"/>
              </a:rPr>
              <a:t>Performance</a:t>
            </a:r>
          </a:p>
          <a:p>
            <a:endParaRPr lang="sl-SI" sz="2000" dirty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sl-SI" sz="2000" dirty="0" smtClean="0">
                <a:solidFill>
                  <a:schemeClr val="bg1"/>
                </a:solidFill>
                <a:latin typeface="Copperplate Gothic Light" pitchFamily="34" charset="0"/>
              </a:rPr>
              <a:t>Measurements</a:t>
            </a:r>
            <a:endParaRPr lang="sl-SI" sz="16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282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Measurements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0" y="514006"/>
            <a:ext cx="5195012" cy="221599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CPV in </a:t>
            </a:r>
            <a:r>
              <a:rPr lang="sl-SI" sz="2400" i="1" dirty="0">
                <a:solidFill>
                  <a:schemeClr val="bg1"/>
                </a:solidFill>
              </a:rPr>
              <a:t>b</a:t>
            </a:r>
            <a:r>
              <a:rPr lang="sl-SI" sz="2400" i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sl-SI" sz="2400" i="1" dirty="0" err="1" smtClean="0">
                <a:solidFill>
                  <a:schemeClr val="bg1"/>
                </a:solidFill>
              </a:rPr>
              <a:t>sqq</a:t>
            </a:r>
            <a:endParaRPr lang="sl-SI" sz="2400" i="1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some uncertainties cancel in </a:t>
            </a:r>
            <a:r>
              <a:rPr lang="en-US" i="1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16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</a:t>
            </a:r>
          </a:p>
          <a:p>
            <a:pPr>
              <a:defRPr/>
            </a:pPr>
            <a:endParaRPr lang="sl-SI" sz="16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r>
              <a:rPr lang="en-US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vtx</a:t>
            </a: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reconstr</a:t>
            </a: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. improved with better tracking;</a:t>
            </a:r>
            <a:endParaRPr lang="sl-SI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endParaRPr lang="sl-SI" sz="1600" i="1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pPr>
              <a:defRPr/>
            </a:pPr>
            <a:r>
              <a:rPr lang="sl-SI" sz="1600" i="1" smtClean="0">
                <a:solidFill>
                  <a:srgbClr val="33CCFF"/>
                </a:solidFill>
                <a:latin typeface="Symbol" pitchFamily="18" charset="2"/>
                <a:sym typeface="Symbol" panose="05050102010706020507" pitchFamily="18" charset="2"/>
              </a:rPr>
              <a:t>e</a:t>
            </a:r>
            <a:r>
              <a:rPr lang="sl-SI" sz="1600" i="1" baseline="-25000" smtClean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rec </a:t>
            </a:r>
            <a:r>
              <a:rPr lang="sl-SI" sz="1600" i="1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Br(B </a:t>
            </a:r>
            <a:r>
              <a:rPr lang="sl-SI" sz="1600" i="1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sz="1600" i="1" dirty="0">
                <a:solidFill>
                  <a:srgbClr val="33CCFF"/>
                </a:solidFill>
                <a:latin typeface="Symbol" pitchFamily="18" charset="2"/>
                <a:sym typeface="Symbol"/>
              </a:rPr>
              <a:t>h</a:t>
            </a:r>
            <a:r>
              <a:rPr lang="sl-SI" sz="1600" i="1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/>
              </a:rPr>
              <a:t>‘K</a:t>
            </a:r>
            <a:r>
              <a:rPr lang="sl-SI" sz="1600" i="1" baseline="-25000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/>
              </a:rPr>
              <a:t>S</a:t>
            </a:r>
            <a:r>
              <a:rPr lang="sl-SI" sz="1600" i="1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) </a:t>
            </a:r>
            <a:r>
              <a:rPr lang="sl-SI" sz="1600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~ 1 </a:t>
            </a:r>
            <a:r>
              <a:rPr lang="sl-SI" sz="1600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/>
              </a:rPr>
              <a:t></a:t>
            </a:r>
            <a:r>
              <a:rPr lang="sl-SI" sz="1600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10</a:t>
            </a:r>
            <a:r>
              <a:rPr lang="sl-SI" sz="1600" baseline="30000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-6</a:t>
            </a:r>
            <a:endParaRPr lang="sl-SI" sz="1600" dirty="0">
              <a:solidFill>
                <a:srgbClr val="33CCFF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pPr>
              <a:defRPr/>
            </a:pPr>
            <a:endParaRPr lang="sl-SI" sz="1600" dirty="0">
              <a:solidFill>
                <a:srgbClr val="33CCFF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21988" y="2686171"/>
            <a:ext cx="2714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0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S=sin2</a:t>
            </a:r>
            <a:r>
              <a:rPr lang="en-US" sz="2000" i="1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r>
              <a:rPr lang="en-US" sz="2000" i="1" baseline="-25000" dirty="0" smtClean="0">
                <a:solidFill>
                  <a:schemeClr val="bg1"/>
                </a:solidFill>
              </a:rPr>
              <a:t>1</a:t>
            </a:r>
            <a:r>
              <a:rPr lang="en-US" sz="2000" i="1" baseline="30000" dirty="0" smtClean="0">
                <a:solidFill>
                  <a:schemeClr val="bg1"/>
                </a:solidFill>
              </a:rPr>
              <a:t>eff </a:t>
            </a:r>
            <a:r>
              <a:rPr lang="en-US" sz="20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-</a:t>
            </a:r>
            <a:r>
              <a:rPr lang="sl-SI" sz="20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sin2</a:t>
            </a:r>
            <a:r>
              <a:rPr lang="en-US" sz="2000" i="1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r>
              <a:rPr lang="en-US" sz="2000" i="1" baseline="-25000" dirty="0" smtClean="0">
                <a:solidFill>
                  <a:schemeClr val="bg1"/>
                </a:solidFill>
              </a:rPr>
              <a:t>1</a:t>
            </a:r>
            <a:endParaRPr lang="en-US" sz="2000" i="1" baseline="-250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61233" y="1891728"/>
            <a:ext cx="2818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CCFF"/>
                </a:solidFill>
                <a:latin typeface="Copperplate Gothic Light" panose="020E0507020206020404" pitchFamily="34" charset="0"/>
              </a:rPr>
              <a:t>41 new phases in MSSM</a:t>
            </a:r>
            <a:r>
              <a:rPr lang="sl-SI" sz="1600" dirty="0" smtClean="0">
                <a:solidFill>
                  <a:srgbClr val="33CCFF"/>
                </a:solidFill>
                <a:latin typeface="Copperplate Gothic Light" panose="020E0507020206020404" pitchFamily="34" charset="0"/>
              </a:rPr>
              <a:t>;</a:t>
            </a:r>
          </a:p>
        </p:txBody>
      </p:sp>
      <p:pic>
        <p:nvPicPr>
          <p:cNvPr id="60" name="Picture 6" descr="bssusy_pre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3833" y="514006"/>
            <a:ext cx="2898470" cy="138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0" y="2679976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i="1" smtClean="0">
                <a:solidFill>
                  <a:schemeClr val="bg1"/>
                </a:solidFill>
              </a:rPr>
              <a:t>(</a:t>
            </a:r>
            <a:r>
              <a:rPr lang="en-US" i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sin2</a:t>
            </a:r>
            <a:r>
              <a:rPr lang="en-US" i="1" smtClean="0">
                <a:solidFill>
                  <a:schemeClr val="bg1"/>
                </a:solidFill>
                <a:latin typeface="Symbol" pitchFamily="18" charset="2"/>
              </a:rPr>
              <a:t>f</a:t>
            </a:r>
            <a:r>
              <a:rPr lang="en-US" i="1" baseline="-25000" smtClean="0">
                <a:solidFill>
                  <a:schemeClr val="bg1"/>
                </a:solidFill>
              </a:rPr>
              <a:t>1</a:t>
            </a:r>
            <a:r>
              <a:rPr lang="en-US" i="1" baseline="30000" smtClean="0">
                <a:solidFill>
                  <a:schemeClr val="bg1"/>
                </a:solidFill>
              </a:rPr>
              <a:t>eff</a:t>
            </a:r>
            <a:r>
              <a:rPr lang="en-US" i="1" smtClean="0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8287" y="5845149"/>
            <a:ext cx="2701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 </a:t>
            </a:r>
            <a:r>
              <a:rPr lang="sl-SI" sz="1400" dirty="0" err="1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current</a:t>
            </a:r>
            <a:r>
              <a:rPr lang="sl-SI" sz="14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th.</a:t>
            </a:r>
            <a:r>
              <a:rPr lang="en-US" sz="14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 uncertainty</a:t>
            </a:r>
            <a:endParaRPr lang="en-US" sz="14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5" y="3148698"/>
            <a:ext cx="4334121" cy="2732904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353254" y="4090433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i="1" dirty="0" smtClean="0">
                <a:solidFill>
                  <a:schemeClr val="tx1"/>
                </a:solidFill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i="1" baseline="30000" dirty="0" smtClean="0">
                <a:solidFill>
                  <a:schemeClr val="tx1"/>
                </a:solidFill>
              </a:rPr>
              <a:t>+</a:t>
            </a:r>
            <a:r>
              <a:rPr lang="en-US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i="1" baseline="30000" dirty="0" smtClean="0">
                <a:solidFill>
                  <a:schemeClr val="tx1"/>
                </a:solidFill>
              </a:rPr>
              <a:t>0</a:t>
            </a:r>
            <a:r>
              <a:rPr lang="en-US" i="1" dirty="0" smtClean="0">
                <a:solidFill>
                  <a:schemeClr val="tx1"/>
                </a:solidFill>
              </a:rPr>
              <a:t>)K</a:t>
            </a:r>
            <a:r>
              <a:rPr lang="en-US" i="1" baseline="-25000" dirty="0" smtClean="0">
                <a:solidFill>
                  <a:schemeClr val="tx1"/>
                </a:solidFill>
              </a:rPr>
              <a:t>s</a:t>
            </a:r>
            <a:endParaRPr lang="en-US" i="1" baseline="-25000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51282" y="4468551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r>
              <a:rPr lang="en-US" i="1" dirty="0" smtClean="0">
                <a:solidFill>
                  <a:srgbClr val="0070C0"/>
                </a:solidFill>
              </a:rPr>
              <a:t>(</a:t>
            </a:r>
            <a:r>
              <a:rPr lang="en-US" i="1" dirty="0" smtClean="0">
                <a:solidFill>
                  <a:srgbClr val="0070C0"/>
                </a:solidFill>
                <a:latin typeface="+mn-lt"/>
              </a:rPr>
              <a:t>K</a:t>
            </a:r>
            <a:r>
              <a:rPr lang="en-US" i="1" baseline="30000" dirty="0" smtClean="0">
                <a:solidFill>
                  <a:srgbClr val="0070C0"/>
                </a:solidFill>
              </a:rPr>
              <a:t>+</a:t>
            </a:r>
            <a:r>
              <a:rPr lang="en-US" i="1" dirty="0" smtClean="0">
                <a:solidFill>
                  <a:srgbClr val="0070C0"/>
                </a:solidFill>
                <a:latin typeface="+mn-lt"/>
              </a:rPr>
              <a:t>K</a:t>
            </a:r>
            <a:r>
              <a:rPr lang="en-US" i="1" baseline="30000" dirty="0" smtClean="0">
                <a:solidFill>
                  <a:srgbClr val="0070C0"/>
                </a:solidFill>
              </a:rPr>
              <a:t>-</a:t>
            </a:r>
            <a:r>
              <a:rPr lang="en-US" i="1" dirty="0" smtClean="0">
                <a:solidFill>
                  <a:srgbClr val="0070C0"/>
                </a:solidFill>
              </a:rPr>
              <a:t>)K</a:t>
            </a:r>
            <a:r>
              <a:rPr lang="en-US" i="1" baseline="-25000" dirty="0" smtClean="0">
                <a:solidFill>
                  <a:srgbClr val="0070C0"/>
                </a:solidFill>
              </a:rPr>
              <a:t>s</a:t>
            </a:r>
            <a:endParaRPr lang="en-US" i="1" baseline="-25000" dirty="0">
              <a:solidFill>
                <a:srgbClr val="0070C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351282" y="4846669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669900"/>
                </a:solidFill>
                <a:latin typeface="Symbol" panose="05050102010706020507" pitchFamily="18" charset="2"/>
              </a:rPr>
              <a:t>h</a:t>
            </a:r>
            <a:r>
              <a:rPr lang="en-US" i="1" dirty="0" smtClean="0">
                <a:solidFill>
                  <a:srgbClr val="669900"/>
                </a:solidFill>
                <a:latin typeface="+mn-lt"/>
              </a:rPr>
              <a:t>‘</a:t>
            </a:r>
            <a:r>
              <a:rPr lang="en-US" i="1" dirty="0" smtClean="0">
                <a:solidFill>
                  <a:srgbClr val="669900"/>
                </a:solidFill>
              </a:rPr>
              <a:t>(</a:t>
            </a:r>
            <a:r>
              <a:rPr lang="en-US" i="1" dirty="0" smtClean="0">
                <a:solidFill>
                  <a:srgbClr val="669900"/>
                </a:solidFill>
                <a:latin typeface="Symbol" panose="05050102010706020507" pitchFamily="18" charset="2"/>
              </a:rPr>
              <a:t>gg</a:t>
            </a:r>
            <a:r>
              <a:rPr lang="sl-SI" i="1" dirty="0" smtClean="0">
                <a:solidFill>
                  <a:srgbClr val="669900"/>
                </a:solidFill>
                <a:latin typeface="Symbol" panose="05050102010706020507" pitchFamily="18" charset="2"/>
              </a:rPr>
              <a:t>pp</a:t>
            </a:r>
            <a:r>
              <a:rPr lang="en-US" i="1" dirty="0" smtClean="0">
                <a:solidFill>
                  <a:srgbClr val="669900"/>
                </a:solidFill>
              </a:rPr>
              <a:t>)K</a:t>
            </a:r>
            <a:r>
              <a:rPr lang="en-US" i="1" baseline="-25000" dirty="0" smtClean="0">
                <a:solidFill>
                  <a:srgbClr val="669900"/>
                </a:solidFill>
              </a:rPr>
              <a:t>s</a:t>
            </a:r>
            <a:endParaRPr lang="en-US" i="1" baseline="-25000" dirty="0">
              <a:solidFill>
                <a:srgbClr val="6699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29377" y="312272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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32753" y="5119692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9900"/>
                </a:solidFill>
                <a:sym typeface="Symbol" panose="05050102010706020507" pitchFamily="18" charset="2"/>
              </a:rPr>
              <a:t></a:t>
            </a:r>
            <a:endParaRPr lang="en-US" sz="1400" b="1" dirty="0">
              <a:solidFill>
                <a:srgbClr val="6699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76560" y="5119693"/>
            <a:ext cx="32252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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3503861" y="5458688"/>
            <a:ext cx="105575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671500" y="5273580"/>
            <a:ext cx="33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en-US" sz="1600" i="1" dirty="0" smtClean="0">
                <a:solidFill>
                  <a:schemeClr val="tx1"/>
                </a:solidFill>
              </a:rPr>
              <a:t>(</a:t>
            </a:r>
            <a:r>
              <a:rPr lang="en-US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sin2</a:t>
            </a:r>
            <a:r>
              <a:rPr lang="en-US" sz="1600" i="1" dirty="0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en-US" sz="1600" i="1" baseline="-25000" dirty="0" smtClean="0">
                <a:solidFill>
                  <a:schemeClr val="tx1"/>
                </a:solidFill>
              </a:rPr>
              <a:t>1</a:t>
            </a:r>
            <a:r>
              <a:rPr lang="en-US" sz="1600" i="1" dirty="0" smtClean="0">
                <a:solidFill>
                  <a:schemeClr val="tx1"/>
                </a:solidFill>
              </a:rPr>
              <a:t>) </a:t>
            </a:r>
            <a:r>
              <a:rPr lang="en-US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from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 → J</a:t>
            </a:r>
            <a:r>
              <a:rPr lang="en-US" sz="1600" i="1" dirty="0" smtClean="0">
                <a:solidFill>
                  <a:schemeClr val="tx1"/>
                </a:solidFill>
              </a:rPr>
              <a:t>/</a:t>
            </a:r>
            <a:r>
              <a:rPr lang="en-US" sz="16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K</a:t>
            </a:r>
            <a:r>
              <a:rPr lang="en-US" sz="16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12371" y="6056529"/>
            <a:ext cx="3710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M. </a:t>
            </a:r>
            <a:r>
              <a:rPr lang="sl-SI" sz="1000" dirty="0" err="1">
                <a:solidFill>
                  <a:srgbClr val="66FF33"/>
                </a:solidFill>
                <a:latin typeface="Copperplate Gothic Light" panose="020E0507020206020404" pitchFamily="34" charset="0"/>
              </a:rPr>
              <a:t>Beneke</a:t>
            </a:r>
            <a:r>
              <a:rPr lang="sl-SI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, PLB620,143 (2005</a:t>
            </a:r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)</a:t>
            </a:r>
            <a:endParaRPr lang="sl-SI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14290" y="2769520"/>
            <a:ext cx="371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E. Kou, P. </a:t>
            </a:r>
            <a:r>
              <a:rPr lang="en-US" sz="1000" dirty="0" err="1">
                <a:solidFill>
                  <a:srgbClr val="66FF33"/>
                </a:solidFill>
                <a:latin typeface="Copperplate Gothic Light" panose="020E0507020206020404" pitchFamily="34" charset="0"/>
              </a:rPr>
              <a:t>Urquijo</a:t>
            </a:r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 eds., </a:t>
            </a:r>
            <a:r>
              <a:rPr lang="sl-SI" sz="1000" dirty="0" err="1" smtClean="0">
                <a:solidFill>
                  <a:srgbClr val="66FF33"/>
                </a:solidFill>
                <a:latin typeface="Copperplate Gothic Light" pitchFamily="34" charset="0"/>
              </a:rPr>
              <a:t>The</a:t>
            </a:r>
            <a:r>
              <a:rPr lang="sl-SI" sz="1000" dirty="0" smtClean="0">
                <a:solidFill>
                  <a:srgbClr val="66FF33"/>
                </a:solidFill>
                <a:latin typeface="Copperplate Gothic Light" pitchFamily="34" charset="0"/>
              </a:rPr>
              <a:t> </a:t>
            </a:r>
            <a:r>
              <a:rPr lang="sl-SI" sz="1000" dirty="0">
                <a:solidFill>
                  <a:srgbClr val="66FF33"/>
                </a:solidFill>
                <a:latin typeface="Copperplate Gothic Light" pitchFamily="34" charset="0"/>
              </a:rPr>
              <a:t>Belle II </a:t>
            </a:r>
            <a:r>
              <a:rPr lang="sl-SI" sz="1000" dirty="0" err="1">
                <a:solidFill>
                  <a:srgbClr val="66FF33"/>
                </a:solidFill>
                <a:latin typeface="Copperplate Gothic Light" pitchFamily="34" charset="0"/>
              </a:rPr>
              <a:t>Physics</a:t>
            </a:r>
            <a:r>
              <a:rPr lang="sl-SI" sz="1000" dirty="0">
                <a:solidFill>
                  <a:srgbClr val="66FF33"/>
                </a:solidFill>
                <a:latin typeface="Copperplate Gothic Light" pitchFamily="34" charset="0"/>
              </a:rPr>
              <a:t> </a:t>
            </a:r>
            <a:r>
              <a:rPr lang="sl-SI" sz="1000" dirty="0" err="1">
                <a:solidFill>
                  <a:srgbClr val="66FF33"/>
                </a:solidFill>
                <a:latin typeface="Copperplate Gothic Light" pitchFamily="34" charset="0"/>
              </a:rPr>
              <a:t>Book</a:t>
            </a:r>
            <a:r>
              <a:rPr lang="sl-SI" sz="1000" dirty="0">
                <a:solidFill>
                  <a:srgbClr val="66FF33"/>
                </a:solidFill>
                <a:latin typeface="Copperplate Gothic Light" pitchFamily="34" charset="0"/>
              </a:rPr>
              <a:t> 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  <a:p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to be published in </a:t>
            </a:r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Prog</a:t>
            </a:r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. </a:t>
            </a:r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Theor</a:t>
            </a:r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. Exp. Phys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.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2073349" y="627321"/>
            <a:ext cx="170121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Rectangle 77"/>
          <p:cNvSpPr/>
          <p:nvPr/>
        </p:nvSpPr>
        <p:spPr>
          <a:xfrm>
            <a:off x="3773144" y="5873011"/>
            <a:ext cx="11192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ucida Calligraphy" pitchFamily="66" charset="0"/>
                <a:sym typeface="Symbol" panose="05050102010706020507" pitchFamily="18" charset="2"/>
              </a:rPr>
              <a:t></a:t>
            </a:r>
            <a:r>
              <a:rPr lang="en-US" sz="1600" b="1" dirty="0">
                <a:solidFill>
                  <a:schemeClr val="bg1"/>
                </a:solidFill>
                <a:latin typeface="Lucida Calligraphy" pitchFamily="66" charset="0"/>
              </a:rPr>
              <a:t>L</a:t>
            </a:r>
            <a:r>
              <a:rPr lang="sl-SI" sz="1600" baseline="-25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l-SI" sz="1600" dirty="0" err="1">
                <a:solidFill>
                  <a:schemeClr val="bg1"/>
                </a:solidFill>
                <a:latin typeface="Arial Narrow" pitchFamily="34" charset="0"/>
              </a:rPr>
              <a:t>dt</a:t>
            </a:r>
            <a:r>
              <a:rPr lang="sl-SI" sz="16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sl-SI" sz="1600" dirty="0" smtClean="0">
                <a:solidFill>
                  <a:schemeClr val="bg1"/>
                </a:solidFill>
                <a:latin typeface="Arial Narrow" pitchFamily="34" charset="0"/>
              </a:rPr>
              <a:t>[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ab</a:t>
            </a:r>
            <a:r>
              <a:rPr lang="sl-SI" sz="1600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-1</a:t>
            </a:r>
            <a:r>
              <a:rPr lang="sl-SI" sz="1600" dirty="0" smtClean="0">
                <a:solidFill>
                  <a:schemeClr val="bg1"/>
                </a:solidFill>
                <a:latin typeface="Arial Narrow" pitchFamily="34" charset="0"/>
              </a:rPr>
              <a:t>]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8430" y="2430966"/>
            <a:ext cx="2609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i="1" baseline="-25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i="1" dirty="0">
                <a:solidFill>
                  <a:srgbClr val="FF7575"/>
                </a:solidFill>
              </a:rPr>
              <a:t>b</a:t>
            </a:r>
            <a:r>
              <a:rPr lang="sl-SI" sz="1600" i="1" dirty="0">
                <a:solidFill>
                  <a:srgbClr val="FF7575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600" i="1" dirty="0">
                <a:solidFill>
                  <a:srgbClr val="FF75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sl-SI" sz="1600" i="1" dirty="0" smtClean="0">
                <a:solidFill>
                  <a:srgbClr val="FF7575"/>
                </a:solidFill>
              </a:rPr>
              <a:t>sqq     </a:t>
            </a:r>
            <a:r>
              <a:rPr lang="en-US" sz="1600" i="1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B </a:t>
            </a:r>
            <a:r>
              <a:rPr lang="en-US" sz="1600" i="1" dirty="0">
                <a:solidFill>
                  <a:srgbClr val="FF7575"/>
                </a:solidFill>
                <a:latin typeface="Copperplate Gothic Light" panose="020E0507020206020404" pitchFamily="34" charset="0"/>
              </a:rPr>
              <a:t>→ J</a:t>
            </a:r>
            <a:r>
              <a:rPr lang="en-US" sz="1600" i="1" dirty="0">
                <a:solidFill>
                  <a:srgbClr val="FF7575"/>
                </a:solidFill>
              </a:rPr>
              <a:t>/</a:t>
            </a:r>
            <a:r>
              <a:rPr lang="en-US" sz="1600" i="1" dirty="0">
                <a:solidFill>
                  <a:srgbClr val="FF7575"/>
                </a:solidFill>
                <a:latin typeface="Symbol" panose="05050102010706020507" pitchFamily="18" charset="2"/>
              </a:rPr>
              <a:t>y</a:t>
            </a:r>
            <a:r>
              <a:rPr lang="en-US" sz="1600" i="1" dirty="0">
                <a:solidFill>
                  <a:srgbClr val="FF7575"/>
                </a:solidFill>
              </a:rPr>
              <a:t> </a:t>
            </a:r>
            <a:r>
              <a:rPr lang="en-US" sz="1600" i="1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K</a:t>
            </a:r>
            <a:r>
              <a:rPr lang="en-US" sz="1600" i="1" baseline="-25000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s</a:t>
            </a:r>
            <a:r>
              <a:rPr lang="sl-SI" sz="1600" i="1" baseline="-25000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     </a:t>
            </a:r>
            <a:endParaRPr lang="sl-SI" sz="1600" i="1" dirty="0">
              <a:solidFill>
                <a:srgbClr val="FF757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361" y="3164996"/>
            <a:ext cx="4123318" cy="271660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927879" y="5902640"/>
            <a:ext cx="43499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N. Braun et all. (Belle II Coll</a:t>
            </a:r>
            <a:r>
              <a:rPr lang="sl-SI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.), BELLE2-NOTE-PH-2018-040 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7420" y="4369410"/>
            <a:ext cx="14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Belle: </a:t>
            </a:r>
            <a:r>
              <a:rPr lang="sl-SI" sz="1400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sz="1400" dirty="0" smtClean="0">
                <a:solidFill>
                  <a:schemeClr val="tx1"/>
                </a:solidFill>
              </a:rPr>
              <a:t>~30 </a:t>
            </a:r>
            <a:r>
              <a:rPr lang="sl-SI" sz="14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sl-SI" sz="1400" dirty="0" smtClean="0">
                <a:solidFill>
                  <a:schemeClr val="tx1"/>
                </a:solidFill>
              </a:rPr>
              <a:t>m</a:t>
            </a:r>
            <a:endParaRPr lang="sl-SI" sz="14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2185" y="3936544"/>
            <a:ext cx="89960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sl-SI" sz="1400" dirty="0" smtClean="0">
                <a:solidFill>
                  <a:srgbClr val="FF0000"/>
                </a:solidFill>
              </a:rPr>
              <a:t>~12 </a:t>
            </a:r>
            <a:r>
              <a:rPr lang="sl-SI" sz="14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sl-SI" sz="1400" dirty="0" smtClean="0">
                <a:solidFill>
                  <a:srgbClr val="FF0000"/>
                </a:solidFill>
              </a:rPr>
              <a:t>m</a:t>
            </a:r>
            <a:endParaRPr lang="sl-SI" sz="1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198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71" grpId="0"/>
      <p:bldP spid="75" grpId="0"/>
      <p:bldP spid="76" grpId="0"/>
      <p:bldP spid="78" grpId="0"/>
      <p:bldP spid="2" grpId="0"/>
      <p:bldP spid="27" grpId="0"/>
      <p:bldP spid="5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Summary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527" y="836341"/>
            <a:ext cx="81738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Belle &amp; BaBar: confirmed CKM mechanism</a:t>
            </a:r>
          </a:p>
          <a:p>
            <a:endParaRPr lang="sl-SI" dirty="0" smtClean="0">
              <a:solidFill>
                <a:srgbClr val="33CCFF"/>
              </a:solidFill>
              <a:latin typeface="Copperplate Gothic Light" panose="020E05070202060204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SuperKEKB: start of data taking in 2018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                 luminosity gradually increasing 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Belle II: </a:t>
            </a:r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~</a:t>
            </a:r>
            <a:r>
              <a:rPr lang="sl-SI" dirty="0">
                <a:solidFill>
                  <a:srgbClr val="33CCFF"/>
                </a:solidFill>
                <a:latin typeface="Copperplate Gothic Light" panose="020E0507020206020404" pitchFamily="34" charset="0"/>
              </a:rPr>
              <a:t>900 members </a:t>
            </a:r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(~45% from Europe), </a:t>
            </a:r>
            <a:r>
              <a:rPr lang="sl-SI" dirty="0">
                <a:solidFill>
                  <a:srgbClr val="33CCFF"/>
                </a:solidFill>
                <a:latin typeface="Copperplate Gothic Light" panose="020E0507020206020404" pitchFamily="34" charset="0"/>
              </a:rPr>
              <a:t>26 countries </a:t>
            </a:r>
            <a:r>
              <a:rPr lang="sl-SI" dirty="0" smtClean="0">
                <a:solidFill>
                  <a:srgbClr val="33CCFF"/>
                </a:solidFill>
                <a:latin typeface="Copperplate Gothic Light" panose="020E0507020206020404" pitchFamily="34" charset="0"/>
              </a:rPr>
              <a:t>   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        detector operating as expected</a:t>
            </a:r>
          </a:p>
          <a:p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       search for NP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               Lepton Flavor Violation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               Lepton Flavor Universality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               new sources of CPV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               light dark matter</a:t>
            </a:r>
          </a:p>
          <a:p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                                           :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585564" y="4204415"/>
            <a:ext cx="1460810" cy="1103971"/>
          </a:xfrm>
          <a:prstGeom prst="straightConnector1">
            <a:avLst/>
          </a:prstGeom>
          <a:noFill/>
          <a:ln w="19050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45327" y="5274526"/>
            <a:ext cx="475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Physics (far) beyond current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theoretical understanding (SM)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89449" y="4204415"/>
            <a:ext cx="1460810" cy="1103971"/>
          </a:xfrm>
          <a:prstGeom prst="straightConnector1">
            <a:avLst/>
          </a:prstGeom>
          <a:noFill/>
          <a:ln w="19050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791307" y="5293112"/>
            <a:ext cx="475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Severe constraints on possible 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beyond SM theories 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3834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Introduction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-91978" y="465580"/>
            <a:ext cx="3326936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sl-SI" sz="24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Setting the scene</a:t>
            </a:r>
            <a:endParaRPr lang="en-US" sz="24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708422"/>
            <a:ext cx="9002593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The 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Standard Model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(SM) of </a:t>
            </a:r>
            <a:r>
              <a:rPr lang="en-US" dirty="0">
                <a:solidFill>
                  <a:srgbClr val="FF7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basic interactions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in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Nature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 -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-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one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of the experimentally best verified physics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theories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...</a:t>
            </a:r>
          </a:p>
          <a:p>
            <a:endParaRPr lang="sl-S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...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at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the current level of experimental precision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and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energies reached</a:t>
            </a:r>
            <a:endParaRPr lang="sl-S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endParaRPr lang="sl-SI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  <a:p>
            <a:endParaRPr lang="sl-SI" baseline="30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Several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severe 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shortcomings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for example</a:t>
            </a:r>
            <a:endParaRPr lang="en-US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degree </a:t>
            </a:r>
            <a:r>
              <a:rPr lang="en-US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of </a:t>
            </a:r>
            <a:r>
              <a:rPr lang="en-US" dirty="0">
                <a:solidFill>
                  <a:srgbClr val="00FF00"/>
                </a:solidFill>
                <a:latin typeface="Copperplate Gothic Light" panose="020E0507020206020404" pitchFamily="34" charset="0"/>
              </a:rPr>
              <a:t>CP asymmetry </a:t>
            </a:r>
            <a:r>
              <a:rPr lang="en-US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between particles and 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anti-particles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;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responsible for matter dominated Universe, </a:t>
            </a:r>
          </a:p>
          <a:p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tested in subatomic world;</a:t>
            </a:r>
            <a:endParaRPr lang="en-US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10 </a:t>
            </a:r>
            <a:r>
              <a:rPr lang="en-US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orders of magnitude too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low 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to </a:t>
            </a:r>
            <a:r>
              <a:rPr lang="en-US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explain the matter / anti-matter </a:t>
            </a:r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    asymmetry </a:t>
            </a:r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of </a:t>
            </a:r>
            <a:r>
              <a:rPr lang="en-US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Universe </a:t>
            </a: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494" y="5207713"/>
            <a:ext cx="8130687" cy="1015663"/>
          </a:xfrm>
          <a:prstGeom prst="rect">
            <a:avLst/>
          </a:prstGeom>
          <a:solidFill>
            <a:srgbClr val="009900">
              <a:alpha val="5098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search for physics phenomena beyond SM, </a:t>
            </a:r>
            <a:endParaRPr lang="sl-SI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new </a:t>
            </a:r>
            <a:r>
              <a:rPr lang="en-US" sz="2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particles, and new interactions often addressed as </a:t>
            </a:r>
            <a:endParaRPr lang="sl-SI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New </a:t>
            </a:r>
            <a:r>
              <a:rPr lang="en-US" sz="2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Physics (NP)</a:t>
            </a:r>
            <a:endParaRPr lang="sl-SI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0370" y="457200"/>
            <a:ext cx="2333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electromagnetic</a:t>
            </a:r>
          </a:p>
          <a:p>
            <a:r>
              <a:rPr lang="sl-SI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weak </a:t>
            </a:r>
          </a:p>
          <a:p>
            <a:r>
              <a:rPr lang="sl-SI" dirty="0" smtClean="0">
                <a:solidFill>
                  <a:srgbClr val="FF7575"/>
                </a:solidFill>
                <a:latin typeface="Copperplate Gothic Light" panose="020E0507020206020404" pitchFamily="34" charset="0"/>
              </a:rPr>
              <a:t>strong</a:t>
            </a:r>
          </a:p>
          <a:p>
            <a:r>
              <a:rPr lang="sl-SI" dirty="0" smtClean="0">
                <a:solidFill>
                  <a:schemeClr val="bg1">
                    <a:lumMod val="85000"/>
                  </a:schemeClr>
                </a:solidFill>
                <a:latin typeface="Copperplate Gothic Light" panose="020E0507020206020404" pitchFamily="34" charset="0"/>
              </a:rPr>
              <a:t>gravitational</a:t>
            </a:r>
            <a:endParaRPr lang="sl-SI" dirty="0">
              <a:solidFill>
                <a:schemeClr val="bg1">
                  <a:lumMod val="85000"/>
                </a:schemeClr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029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B Factories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65" y="502101"/>
            <a:ext cx="50331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TEST of Kobayashi-Maskawa</a:t>
            </a:r>
          </a:p>
          <a:p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Mechanism</a:t>
            </a:r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B-Factories, </a:t>
            </a:r>
            <a:r>
              <a:rPr lang="sl-SI" i="1" dirty="0" smtClean="0">
                <a:solidFill>
                  <a:schemeClr val="bg1"/>
                </a:solidFill>
                <a:latin typeface="+mn-lt"/>
              </a:rPr>
              <a:t>e</a:t>
            </a:r>
            <a:r>
              <a:rPr lang="sl-SI" i="1" baseline="30000" dirty="0" smtClean="0">
                <a:solidFill>
                  <a:schemeClr val="bg1"/>
                </a:solidFill>
                <a:latin typeface="+mn-lt"/>
              </a:rPr>
              <a:t>+</a:t>
            </a:r>
            <a:r>
              <a:rPr lang="sl-SI" i="1" dirty="0" smtClean="0">
                <a:solidFill>
                  <a:schemeClr val="bg1"/>
                </a:solidFill>
                <a:latin typeface="+mn-lt"/>
              </a:rPr>
              <a:t>e</a:t>
            </a:r>
            <a:r>
              <a:rPr lang="sl-SI" i="1" baseline="30000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: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BaBar (SLAC)/Belle (KEK)1999 – 2010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11" name="Picture 38" descr="y4s_cross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599" y="1890305"/>
            <a:ext cx="34671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e 12"/>
          <p:cNvSpPr/>
          <p:nvPr/>
        </p:nvSpPr>
        <p:spPr bwMode="auto">
          <a:xfrm rot="5400000">
            <a:off x="3364221" y="2899162"/>
            <a:ext cx="139700" cy="392113"/>
          </a:xfrm>
          <a:prstGeom prst="pie">
            <a:avLst>
              <a:gd name="adj1" fmla="val 5400009"/>
              <a:gd name="adj2" fmla="val 16200000"/>
            </a:avLst>
          </a:prstGeom>
          <a:solidFill>
            <a:srgbClr val="FF0000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1201087" y="4657835"/>
            <a:ext cx="110807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309162" y="4657835"/>
            <a:ext cx="11112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3420412" y="4546322"/>
            <a:ext cx="110807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1" name="Text Box 83"/>
          <p:cNvSpPr txBox="1">
            <a:spLocks noChangeArrowheads="1"/>
          </p:cNvSpPr>
          <p:nvPr/>
        </p:nvSpPr>
        <p:spPr bwMode="auto">
          <a:xfrm>
            <a:off x="1718353" y="4227016"/>
            <a:ext cx="976549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000" b="1" i="1" dirty="0">
                <a:solidFill>
                  <a:schemeClr val="bg1"/>
                </a:solidFill>
                <a:latin typeface="Symbol" pitchFamily="18" charset="2"/>
              </a:rPr>
              <a:t>U</a:t>
            </a:r>
            <a:r>
              <a:rPr lang="en-US" sz="2000" b="1" i="1" dirty="0">
                <a:solidFill>
                  <a:schemeClr val="bg1"/>
                </a:solidFill>
                <a:latin typeface="Courier New" pitchFamily="49" charset="0"/>
              </a:rPr>
              <a:t>(4</a:t>
            </a:r>
            <a:r>
              <a:rPr lang="sl-SI" sz="2000" b="1" i="1" dirty="0">
                <a:solidFill>
                  <a:schemeClr val="bg1"/>
                </a:solidFill>
                <a:latin typeface="Courier New" pitchFamily="49" charset="0"/>
              </a:rPr>
              <a:t>S</a:t>
            </a:r>
            <a:r>
              <a:rPr lang="en-US" sz="2000" b="1" i="1" dirty="0">
                <a:solidFill>
                  <a:schemeClr val="bg1"/>
                </a:solidFill>
                <a:latin typeface="Courier New" pitchFamily="49" charset="0"/>
              </a:rPr>
              <a:t>)</a:t>
            </a:r>
          </a:p>
        </p:txBody>
      </p:sp>
      <p:grpSp>
        <p:nvGrpSpPr>
          <p:cNvPr id="22" name="Group 84"/>
          <p:cNvGrpSpPr>
            <a:grpSpLocks/>
          </p:cNvGrpSpPr>
          <p:nvPr/>
        </p:nvGrpSpPr>
        <p:grpSpPr bwMode="auto">
          <a:xfrm>
            <a:off x="329291" y="3973011"/>
            <a:ext cx="1268413" cy="495299"/>
            <a:chOff x="16" y="2931"/>
            <a:chExt cx="799" cy="312"/>
          </a:xfrm>
        </p:grpSpPr>
        <p:sp>
          <p:nvSpPr>
            <p:cNvPr id="23" name="Line 85"/>
            <p:cNvSpPr>
              <a:spLocks noChangeShapeType="1"/>
            </p:cNvSpPr>
            <p:nvPr/>
          </p:nvSpPr>
          <p:spPr bwMode="auto">
            <a:xfrm flipV="1">
              <a:off x="16" y="3242"/>
              <a:ext cx="799" cy="1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4" name="Text Box 86"/>
            <p:cNvSpPr txBox="1">
              <a:spLocks noChangeArrowheads="1"/>
            </p:cNvSpPr>
            <p:nvPr/>
          </p:nvSpPr>
          <p:spPr bwMode="auto">
            <a:xfrm>
              <a:off x="444" y="2931"/>
              <a:ext cx="278" cy="25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solidFill>
                    <a:schemeClr val="bg1"/>
                  </a:solidFill>
                  <a:latin typeface="Courier New" pitchFamily="49" charset="0"/>
                </a:rPr>
                <a:t>e</a:t>
              </a:r>
              <a:r>
                <a:rPr lang="sl-SI" sz="2000" b="1" i="1" baseline="30000" dirty="0" smtClean="0">
                  <a:solidFill>
                    <a:schemeClr val="bg1"/>
                  </a:solidFill>
                  <a:latin typeface="Courier New" pitchFamily="49" charset="0"/>
                </a:rPr>
                <a:t>-</a:t>
              </a:r>
              <a:endParaRPr lang="en-US" sz="2000" b="1" i="1" baseline="30000" dirty="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</p:grpSp>
      <p:grpSp>
        <p:nvGrpSpPr>
          <p:cNvPr id="25" name="Group 87"/>
          <p:cNvGrpSpPr>
            <a:grpSpLocks/>
          </p:cNvGrpSpPr>
          <p:nvPr/>
        </p:nvGrpSpPr>
        <p:grpSpPr bwMode="auto">
          <a:xfrm>
            <a:off x="2739116" y="3990478"/>
            <a:ext cx="909638" cy="477838"/>
            <a:chOff x="1534" y="2942"/>
            <a:chExt cx="573" cy="301"/>
          </a:xfrm>
        </p:grpSpPr>
        <p:sp>
          <p:nvSpPr>
            <p:cNvPr id="26" name="Line 88"/>
            <p:cNvSpPr>
              <a:spLocks noChangeShapeType="1"/>
            </p:cNvSpPr>
            <p:nvPr/>
          </p:nvSpPr>
          <p:spPr bwMode="auto">
            <a:xfrm flipH="1">
              <a:off x="1534" y="3242"/>
              <a:ext cx="373" cy="1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7" name="Text Box 89"/>
            <p:cNvSpPr txBox="1">
              <a:spLocks noChangeArrowheads="1"/>
            </p:cNvSpPr>
            <p:nvPr/>
          </p:nvSpPr>
          <p:spPr bwMode="auto">
            <a:xfrm>
              <a:off x="1829" y="2942"/>
              <a:ext cx="278" cy="25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solidFill>
                    <a:schemeClr val="bg1"/>
                  </a:solidFill>
                  <a:latin typeface="Courier New" pitchFamily="49" charset="0"/>
                </a:rPr>
                <a:t>e</a:t>
              </a:r>
              <a:r>
                <a:rPr lang="sl-SI" sz="2000" b="1" i="1" baseline="30000" dirty="0">
                  <a:solidFill>
                    <a:schemeClr val="bg1"/>
                  </a:solidFill>
                  <a:latin typeface="Courier New" pitchFamily="49" charset="0"/>
                </a:rPr>
                <a:t>+</a:t>
              </a:r>
              <a:endParaRPr lang="en-US" sz="2000" b="1" i="1" baseline="30000" dirty="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</p:grpSp>
      <p:sp>
        <p:nvSpPr>
          <p:cNvPr id="28" name="Text Box 90"/>
          <p:cNvSpPr txBox="1">
            <a:spLocks noChangeArrowheads="1"/>
          </p:cNvSpPr>
          <p:nvPr/>
        </p:nvSpPr>
        <p:spPr bwMode="auto">
          <a:xfrm>
            <a:off x="346452" y="5929422"/>
            <a:ext cx="3692036" cy="7078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Courier New" pitchFamily="49" charset="0"/>
              </a:rPr>
              <a:t>p(e</a:t>
            </a:r>
            <a:r>
              <a:rPr lang="en-US" sz="2000" b="1" i="1" baseline="30000" dirty="0">
                <a:solidFill>
                  <a:schemeClr val="bg1"/>
                </a:solidFill>
                <a:latin typeface="Courier New" pitchFamily="49" charset="0"/>
              </a:rPr>
              <a:t>-</a:t>
            </a:r>
            <a:r>
              <a:rPr lang="en-US" sz="2000" b="1" i="1" dirty="0" smtClean="0">
                <a:solidFill>
                  <a:schemeClr val="bg1"/>
                </a:solidFill>
                <a:latin typeface="Courier New" pitchFamily="49" charset="0"/>
              </a:rPr>
              <a:t>)=</a:t>
            </a:r>
            <a:r>
              <a:rPr lang="sl-SI" sz="2000" b="1" i="1" dirty="0" smtClean="0">
                <a:solidFill>
                  <a:schemeClr val="bg1"/>
                </a:solidFill>
                <a:latin typeface="Courier New" pitchFamily="49" charset="0"/>
              </a:rPr>
              <a:t>7</a:t>
            </a:r>
            <a:r>
              <a:rPr lang="en-US" sz="2000" b="1" i="1" dirty="0" smtClean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Courier New" pitchFamily="49" charset="0"/>
              </a:rPr>
              <a:t>GeV</a:t>
            </a:r>
            <a:r>
              <a:rPr lang="en-US" sz="2000" b="1" i="1" dirty="0">
                <a:solidFill>
                  <a:schemeClr val="bg1"/>
                </a:solidFill>
                <a:latin typeface="Courier New" pitchFamily="49" charset="0"/>
              </a:rPr>
              <a:t> p(e</a:t>
            </a:r>
            <a:r>
              <a:rPr lang="en-US" sz="2000" b="1" i="1" baseline="30000" dirty="0" smtClean="0">
                <a:solidFill>
                  <a:schemeClr val="bg1"/>
                </a:solidFill>
                <a:latin typeface="Courier New" pitchFamily="49" charset="0"/>
              </a:rPr>
              <a:t>+</a:t>
            </a:r>
            <a:r>
              <a:rPr lang="en-US" sz="2000" b="1" i="1" dirty="0" smtClean="0">
                <a:solidFill>
                  <a:schemeClr val="bg1"/>
                </a:solidFill>
                <a:latin typeface="Courier New" pitchFamily="49" charset="0"/>
              </a:rPr>
              <a:t>)=</a:t>
            </a:r>
            <a:r>
              <a:rPr lang="sl-SI" sz="2000" b="1" i="1" dirty="0">
                <a:solidFill>
                  <a:schemeClr val="bg1"/>
                </a:solidFill>
                <a:latin typeface="Courier New" pitchFamily="49" charset="0"/>
              </a:rPr>
              <a:t>4</a:t>
            </a:r>
            <a:r>
              <a:rPr lang="en-US" sz="2000" b="1" i="1" dirty="0" smtClean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Courier New" pitchFamily="49" charset="0"/>
              </a:rPr>
              <a:t>GeV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endParaRPr lang="sl-SI" sz="2000" b="1" i="1" dirty="0" smtClean="0">
              <a:solidFill>
                <a:schemeClr val="bg1"/>
              </a:solidFill>
            </a:endParaRPr>
          </a:p>
          <a:p>
            <a:r>
              <a:rPr lang="en-US" sz="2000" b="1" i="1" dirty="0" err="1" smtClean="0">
                <a:solidFill>
                  <a:schemeClr val="bg1"/>
                </a:solidFill>
                <a:latin typeface="Symbol" pitchFamily="18" charset="2"/>
              </a:rPr>
              <a:t>bg</a:t>
            </a:r>
            <a:r>
              <a:rPr lang="en-US" sz="2000" b="1" i="1" dirty="0" smtClean="0">
                <a:solidFill>
                  <a:schemeClr val="bg1"/>
                </a:solidFill>
                <a:latin typeface="Courier New" pitchFamily="49" charset="0"/>
              </a:rPr>
              <a:t>≠</a:t>
            </a:r>
            <a:r>
              <a:rPr lang="sl-SI" sz="2000" b="1" i="1" dirty="0" smtClean="0">
                <a:solidFill>
                  <a:schemeClr val="bg1"/>
                </a:solidFill>
                <a:latin typeface="Courier New" pitchFamily="49" charset="0"/>
              </a:rPr>
              <a:t>0</a:t>
            </a:r>
            <a:endParaRPr lang="en-US" sz="2000" b="1" i="1" dirty="0">
              <a:solidFill>
                <a:schemeClr val="bg1"/>
              </a:solidFill>
              <a:latin typeface="Courier New" pitchFamily="49" charset="0"/>
            </a:endParaRPr>
          </a:p>
        </p:txBody>
      </p:sp>
      <p:grpSp>
        <p:nvGrpSpPr>
          <p:cNvPr id="29" name="Group 91"/>
          <p:cNvGrpSpPr>
            <a:grpSpLocks/>
          </p:cNvGrpSpPr>
          <p:nvPr/>
        </p:nvGrpSpPr>
        <p:grpSpPr bwMode="auto">
          <a:xfrm>
            <a:off x="877434" y="5070585"/>
            <a:ext cx="3617913" cy="920750"/>
            <a:chOff x="3719" y="2858"/>
            <a:chExt cx="2279" cy="580"/>
          </a:xfrm>
        </p:grpSpPr>
        <p:sp>
          <p:nvSpPr>
            <p:cNvPr id="30" name="Line 92"/>
            <p:cNvSpPr>
              <a:spLocks noChangeShapeType="1"/>
            </p:cNvSpPr>
            <p:nvPr/>
          </p:nvSpPr>
          <p:spPr bwMode="auto">
            <a:xfrm flipV="1">
              <a:off x="3719" y="3057"/>
              <a:ext cx="734" cy="148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sz="2000" i="1">
                <a:solidFill>
                  <a:schemeClr val="bg1"/>
                </a:solidFill>
              </a:endParaRPr>
            </a:p>
          </p:txBody>
        </p:sp>
        <p:sp>
          <p:nvSpPr>
            <p:cNvPr id="31" name="Line 93"/>
            <p:cNvSpPr>
              <a:spLocks noChangeShapeType="1"/>
            </p:cNvSpPr>
            <p:nvPr/>
          </p:nvSpPr>
          <p:spPr bwMode="auto">
            <a:xfrm>
              <a:off x="3736" y="3270"/>
              <a:ext cx="1319" cy="140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sz="2000" i="1">
                <a:solidFill>
                  <a:schemeClr val="bg1"/>
                </a:solidFill>
              </a:endParaRPr>
            </a:p>
          </p:txBody>
        </p:sp>
        <p:sp>
          <p:nvSpPr>
            <p:cNvPr id="32" name="Text Box 94"/>
            <p:cNvSpPr txBox="1">
              <a:spLocks noChangeArrowheads="1"/>
            </p:cNvSpPr>
            <p:nvPr/>
          </p:nvSpPr>
          <p:spPr bwMode="auto">
            <a:xfrm>
              <a:off x="4012" y="2858"/>
              <a:ext cx="213" cy="25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solidFill>
                    <a:schemeClr val="bg1"/>
                  </a:solidFill>
                  <a:latin typeface="Courier New" pitchFamily="49" charset="0"/>
                </a:rPr>
                <a:t>B</a:t>
              </a:r>
            </a:p>
          </p:txBody>
        </p:sp>
        <p:grpSp>
          <p:nvGrpSpPr>
            <p:cNvPr id="33" name="Group 95"/>
            <p:cNvGrpSpPr>
              <a:grpSpLocks/>
            </p:cNvGrpSpPr>
            <p:nvPr/>
          </p:nvGrpSpPr>
          <p:grpSpPr bwMode="auto">
            <a:xfrm>
              <a:off x="4552" y="3128"/>
              <a:ext cx="213" cy="252"/>
              <a:chOff x="4868" y="3370"/>
              <a:chExt cx="213" cy="252"/>
            </a:xfrm>
          </p:grpSpPr>
          <p:sp>
            <p:nvSpPr>
              <p:cNvPr id="38" name="Text Box 96"/>
              <p:cNvSpPr txBox="1">
                <a:spLocks noChangeArrowheads="1"/>
              </p:cNvSpPr>
              <p:nvPr/>
            </p:nvSpPr>
            <p:spPr bwMode="auto">
              <a:xfrm>
                <a:off x="4868" y="3370"/>
                <a:ext cx="213" cy="252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i="1">
                    <a:solidFill>
                      <a:schemeClr val="bg1"/>
                    </a:solidFill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39" name="Line 97"/>
              <p:cNvSpPr>
                <a:spLocks noChangeShapeType="1"/>
              </p:cNvSpPr>
              <p:nvPr/>
            </p:nvSpPr>
            <p:spPr bwMode="auto">
              <a:xfrm>
                <a:off x="4908" y="3401"/>
                <a:ext cx="112" cy="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000" i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Line 98"/>
            <p:cNvSpPr>
              <a:spLocks noChangeShapeType="1"/>
            </p:cNvSpPr>
            <p:nvPr/>
          </p:nvSpPr>
          <p:spPr bwMode="auto">
            <a:xfrm>
              <a:off x="4469" y="2954"/>
              <a:ext cx="0" cy="233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prstDash val="sysDot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i="1">
                <a:solidFill>
                  <a:schemeClr val="bg1"/>
                </a:solidFill>
              </a:endParaRPr>
            </a:p>
          </p:txBody>
        </p:sp>
        <p:sp>
          <p:nvSpPr>
            <p:cNvPr id="35" name="Line 99"/>
            <p:cNvSpPr>
              <a:spLocks noChangeShapeType="1"/>
            </p:cNvSpPr>
            <p:nvPr/>
          </p:nvSpPr>
          <p:spPr bwMode="auto">
            <a:xfrm>
              <a:off x="5047" y="2964"/>
              <a:ext cx="0" cy="47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 i="1">
                <a:solidFill>
                  <a:schemeClr val="bg1"/>
                </a:solidFill>
              </a:endParaRPr>
            </a:p>
          </p:txBody>
        </p:sp>
        <p:sp>
          <p:nvSpPr>
            <p:cNvPr id="36" name="Line 100"/>
            <p:cNvSpPr>
              <a:spLocks noChangeShapeType="1"/>
            </p:cNvSpPr>
            <p:nvPr/>
          </p:nvSpPr>
          <p:spPr bwMode="auto">
            <a:xfrm>
              <a:off x="4487" y="3057"/>
              <a:ext cx="539" cy="0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 sz="2000" i="1">
                <a:solidFill>
                  <a:schemeClr val="bg1"/>
                </a:solidFill>
              </a:endParaRPr>
            </a:p>
          </p:txBody>
        </p:sp>
        <p:sp>
          <p:nvSpPr>
            <p:cNvPr id="37" name="Text Box 101"/>
            <p:cNvSpPr txBox="1">
              <a:spLocks noChangeArrowheads="1"/>
            </p:cNvSpPr>
            <p:nvPr/>
          </p:nvSpPr>
          <p:spPr bwMode="auto">
            <a:xfrm>
              <a:off x="5047" y="2992"/>
              <a:ext cx="951" cy="44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 dirty="0" err="1">
                  <a:solidFill>
                    <a:schemeClr val="bg1"/>
                  </a:solidFill>
                  <a:latin typeface="Symbol" pitchFamily="18" charset="2"/>
                </a:rPr>
                <a:t>D</a:t>
              </a:r>
              <a:r>
                <a:rPr lang="en-US" sz="2000" b="1" i="1" dirty="0" err="1">
                  <a:solidFill>
                    <a:schemeClr val="bg1"/>
                  </a:solidFill>
                  <a:latin typeface="Courier New" pitchFamily="49" charset="0"/>
                </a:rPr>
                <a:t>z</a:t>
              </a:r>
              <a:r>
                <a:rPr lang="en-US" sz="2000" b="1" i="1" dirty="0">
                  <a:solidFill>
                    <a:schemeClr val="bg1"/>
                  </a:solidFill>
                  <a:latin typeface="Courier New" pitchFamily="49" charset="0"/>
                </a:rPr>
                <a:t> ~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Courier New" pitchFamily="49" charset="0"/>
                </a:rPr>
                <a:t>c</a:t>
              </a:r>
              <a:r>
                <a:rPr lang="en-US" sz="2000" b="1" i="1" dirty="0" err="1">
                  <a:solidFill>
                    <a:schemeClr val="bg1"/>
                  </a:solidFill>
                  <a:latin typeface="Symbol" pitchFamily="18" charset="2"/>
                </a:rPr>
                <a:t>bgt</a:t>
              </a:r>
              <a:r>
                <a:rPr lang="en-US" sz="2000" b="1" i="1" baseline="-25000" dirty="0" err="1">
                  <a:solidFill>
                    <a:schemeClr val="bg1"/>
                  </a:solidFill>
                </a:rPr>
                <a:t>B</a:t>
              </a:r>
              <a:endParaRPr lang="en-US" sz="2000" b="1" i="1" baseline="-25000" dirty="0">
                <a:solidFill>
                  <a:schemeClr val="bg1"/>
                </a:solidFill>
              </a:endParaRPr>
            </a:p>
            <a:p>
              <a:r>
                <a:rPr lang="en-US" sz="2000" b="1" i="1" dirty="0">
                  <a:solidFill>
                    <a:schemeClr val="bg1"/>
                  </a:solidFill>
                  <a:latin typeface="Courier New" pitchFamily="49" charset="0"/>
                </a:rPr>
                <a:t>~ 200</a:t>
              </a:r>
              <a:r>
                <a:rPr lang="en-US" sz="2000" b="1" i="1" dirty="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sz="2000" b="1" i="1" dirty="0">
                  <a:solidFill>
                    <a:schemeClr val="bg1"/>
                  </a:solidFill>
                  <a:latin typeface="Courier New" pitchFamily="49" charset="0"/>
                </a:rPr>
                <a:t>m</a:t>
              </a:r>
            </a:p>
          </p:txBody>
        </p:sp>
      </p:grpSp>
      <p:sp>
        <p:nvSpPr>
          <p:cNvPr id="40" name="Text Box 102"/>
          <p:cNvSpPr txBox="1">
            <a:spLocks noChangeArrowheads="1"/>
          </p:cNvSpPr>
          <p:nvPr/>
        </p:nvSpPr>
        <p:spPr bwMode="auto">
          <a:xfrm>
            <a:off x="1098434" y="3559850"/>
            <a:ext cx="2031325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</a:rPr>
              <a:t>√s=10.58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</a:rPr>
              <a:t>GeV</a:t>
            </a:r>
            <a:endParaRPr lang="en-US" sz="2000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41" name="Text Box 103"/>
          <p:cNvSpPr txBox="1">
            <a:spLocks noChangeArrowheads="1"/>
          </p:cNvSpPr>
          <p:nvPr/>
        </p:nvSpPr>
        <p:spPr bwMode="auto">
          <a:xfrm>
            <a:off x="0" y="5408722"/>
            <a:ext cx="976549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Symbol" pitchFamily="18" charset="2"/>
              </a:rPr>
              <a:t>U</a:t>
            </a:r>
            <a:r>
              <a:rPr lang="en-US" sz="2000" b="1" i="1" dirty="0">
                <a:solidFill>
                  <a:schemeClr val="bg1"/>
                </a:solidFill>
                <a:latin typeface="Courier New" pitchFamily="49" charset="0"/>
              </a:rPr>
              <a:t>(4</a:t>
            </a:r>
            <a:r>
              <a:rPr lang="sl-SI" sz="2000" b="1" i="1" dirty="0">
                <a:solidFill>
                  <a:schemeClr val="bg1"/>
                </a:solidFill>
                <a:latin typeface="Courier New" pitchFamily="49" charset="0"/>
              </a:rPr>
              <a:t>S</a:t>
            </a:r>
            <a:r>
              <a:rPr lang="en-US" sz="2000" b="1" i="1" dirty="0">
                <a:solidFill>
                  <a:schemeClr val="bg1"/>
                </a:solidFill>
                <a:latin typeface="Courier New" pitchFamily="49" charset="0"/>
              </a:rPr>
              <a:t>)</a:t>
            </a:r>
          </a:p>
        </p:txBody>
      </p:sp>
      <p:graphicFrame>
        <p:nvGraphicFramePr>
          <p:cNvPr id="119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461079"/>
              </p:ext>
            </p:extLst>
          </p:nvPr>
        </p:nvGraphicFramePr>
        <p:xfrm>
          <a:off x="5388826" y="495610"/>
          <a:ext cx="3242977" cy="113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Equation" r:id="rId6" imgW="1600200" imgH="558720" progId="Equation.3">
                  <p:embed/>
                </p:oleObj>
              </mc:Choice>
              <mc:Fallback>
                <p:oleObj name="Equation" r:id="rId6" imgW="1600200" imgH="558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88826" y="495610"/>
                        <a:ext cx="3242977" cy="11324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4" name="Group 133"/>
          <p:cNvGrpSpPr/>
          <p:nvPr/>
        </p:nvGrpSpPr>
        <p:grpSpPr>
          <a:xfrm>
            <a:off x="4482146" y="2191544"/>
            <a:ext cx="4661854" cy="3823622"/>
            <a:chOff x="4482146" y="2191544"/>
            <a:chExt cx="4661854" cy="3823622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097" y="2607926"/>
              <a:ext cx="3152675" cy="2562546"/>
            </a:xfrm>
            <a:prstGeom prst="rect">
              <a:avLst/>
            </a:prstGeom>
          </p:spPr>
        </p:pic>
        <p:sp>
          <p:nvSpPr>
            <p:cNvPr id="108" name="TextBox 107"/>
            <p:cNvSpPr txBox="1"/>
            <p:nvPr/>
          </p:nvSpPr>
          <p:spPr>
            <a:xfrm>
              <a:off x="6200079" y="5140712"/>
              <a:ext cx="2441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-6  -4   -2    0   2    4    6</a:t>
              </a:r>
            </a:p>
            <a:p>
              <a:r>
                <a:rPr lang="sl-SI" sz="1600" i="1" dirty="0" smtClean="0">
                  <a:solidFill>
                    <a:schemeClr val="bg1"/>
                  </a:solidFill>
                  <a:latin typeface="Symbol" panose="05050102010706020507" pitchFamily="18" charset="2"/>
                </a:rPr>
                <a:t>                                D</a:t>
              </a:r>
              <a:r>
                <a:rPr lang="sl-SI" sz="1600" i="1" dirty="0" smtClean="0">
                  <a:solidFill>
                    <a:schemeClr val="bg1"/>
                  </a:solidFill>
                  <a:latin typeface="+mn-lt"/>
                </a:rPr>
                <a:t>t</a:t>
              </a:r>
              <a:r>
                <a:rPr lang="sl-SI" sz="1600" i="1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 [ps]</a:t>
              </a:r>
              <a:endParaRPr lang="sl-SI" sz="1600" i="1" dirty="0">
                <a:solidFill>
                  <a:schemeClr val="bg1"/>
                </a:solidFill>
                <a:latin typeface="Copperplate Gothic Light" panose="020E05070202060204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188928" y="2698596"/>
              <a:ext cx="9590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i="1" dirty="0" smtClean="0"/>
                <a:t>B</a:t>
              </a:r>
              <a:r>
                <a:rPr lang="sl-SI" i="1" baseline="30000" dirty="0" smtClean="0"/>
                <a:t>0</a:t>
              </a:r>
              <a:r>
                <a:rPr lang="sl-SI" i="1" dirty="0" smtClean="0">
                  <a:sym typeface="Symbol" panose="05050102010706020507" pitchFamily="18" charset="2"/>
                </a:rPr>
                <a:t></a:t>
              </a:r>
            </a:p>
            <a:p>
              <a:r>
                <a:rPr lang="sl-SI" i="1" dirty="0" smtClean="0"/>
                <a:t>J/</a:t>
              </a:r>
              <a:r>
                <a:rPr lang="sl-SI" i="1" dirty="0" smtClean="0">
                  <a:latin typeface="Symbol" panose="05050102010706020507" pitchFamily="18" charset="2"/>
                </a:rPr>
                <a:t>y</a:t>
              </a:r>
              <a:r>
                <a:rPr lang="sl-SI" i="1" dirty="0" smtClean="0"/>
                <a:t>K</a:t>
              </a:r>
              <a:r>
                <a:rPr lang="sl-SI" i="1" baseline="-25000" dirty="0" smtClean="0"/>
                <a:t>S</a:t>
              </a:r>
              <a:endParaRPr lang="sl-SI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10" name="Text Box 170"/>
            <p:cNvSpPr txBox="1">
              <a:spLocks noChangeArrowheads="1"/>
            </p:cNvSpPr>
            <p:nvPr/>
          </p:nvSpPr>
          <p:spPr bwMode="auto">
            <a:xfrm>
              <a:off x="4482146" y="5768945"/>
              <a:ext cx="4661854" cy="24622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1000" dirty="0">
                  <a:solidFill>
                    <a:srgbClr val="66FF33"/>
                  </a:solidFill>
                  <a:latin typeface="Copperplate Gothic Light" panose="020E0507020206020404" pitchFamily="34" charset="0"/>
                </a:rPr>
                <a:t>I. Adachi et al. (Belle Coll.), Phys. Rev. Lett. 108, 171802 (2012</a:t>
              </a:r>
              <a:r>
                <a:rPr lang="sl-SI" sz="1000" dirty="0" smtClean="0">
                  <a:solidFill>
                    <a:srgbClr val="66FF33"/>
                  </a:solidFill>
                  <a:latin typeface="Copperplate Gothic Light" panose="020E0507020206020404" pitchFamily="34" charset="0"/>
                </a:rPr>
                <a:t>)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7701777" y="2694879"/>
              <a:ext cx="996175" cy="646331"/>
              <a:chOff x="7947103" y="1568605"/>
              <a:chExt cx="996175" cy="64633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7947103" y="1568605"/>
                <a:ext cx="9961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i="1" dirty="0" smtClean="0">
                    <a:solidFill>
                      <a:srgbClr val="FF0000"/>
                    </a:solidFill>
                  </a:rPr>
                  <a:t>B</a:t>
                </a:r>
                <a:r>
                  <a:rPr lang="sl-SI" i="1" baseline="30000" dirty="0" smtClean="0">
                    <a:solidFill>
                      <a:srgbClr val="FF0000"/>
                    </a:solidFill>
                  </a:rPr>
                  <a:t>0</a:t>
                </a:r>
                <a:r>
                  <a:rPr lang="sl-SI" i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</a:t>
                </a:r>
              </a:p>
              <a:p>
                <a:r>
                  <a:rPr lang="sl-SI" i="1" dirty="0" smtClean="0">
                    <a:solidFill>
                      <a:srgbClr val="FF0000"/>
                    </a:solidFill>
                  </a:rPr>
                  <a:t>J/</a:t>
                </a:r>
                <a:r>
                  <a:rPr lang="sl-SI" i="1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y</a:t>
                </a:r>
                <a:r>
                  <a:rPr lang="sl-SI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sl-SI" i="1" baseline="-25000" dirty="0" smtClean="0">
                    <a:solidFill>
                      <a:srgbClr val="FF0000"/>
                    </a:solidFill>
                  </a:rPr>
                  <a:t>S</a:t>
                </a:r>
                <a:endParaRPr lang="sl-SI" i="1" baseline="-25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6" name="Straight Connector 115"/>
              <p:cNvCxnSpPr/>
              <p:nvPr/>
            </p:nvCxnSpPr>
            <p:spPr bwMode="auto">
              <a:xfrm>
                <a:off x="8058150" y="1619250"/>
                <a:ext cx="168729" cy="5443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2" name="Group 121"/>
            <p:cNvGrpSpPr/>
            <p:nvPr/>
          </p:nvGrpSpPr>
          <p:grpSpPr>
            <a:xfrm>
              <a:off x="5675970" y="2191544"/>
              <a:ext cx="3468030" cy="646331"/>
              <a:chOff x="5898994" y="1761891"/>
              <a:chExt cx="2899317" cy="646331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5898994" y="1761891"/>
                <a:ext cx="28993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dirty="0" smtClean="0">
                    <a:solidFill>
                      <a:schemeClr val="bg1"/>
                    </a:solidFill>
                    <a:latin typeface="Copperplate Gothic Light" panose="020E0507020206020404" pitchFamily="34" charset="0"/>
                  </a:rPr>
                  <a:t>Belle:</a:t>
                </a:r>
                <a:r>
                  <a:rPr lang="sl-SI" i="1" dirty="0" smtClean="0">
                    <a:solidFill>
                      <a:schemeClr val="bg1"/>
                    </a:solidFill>
                    <a:latin typeface="Copperplate Gothic Light" panose="020E0507020206020404" pitchFamily="34" charset="0"/>
                  </a:rPr>
                  <a:t> N(BB) </a:t>
                </a:r>
                <a:r>
                  <a:rPr lang="sl-SI" i="1" dirty="0" smtClean="0">
                    <a:solidFill>
                      <a:schemeClr val="bg1"/>
                    </a:solidFill>
                    <a:latin typeface="Copperplate Gothic Light" panose="020E0507020206020404" pitchFamily="34" charset="0"/>
                    <a:sym typeface="Symbol" panose="05050102010706020507" pitchFamily="18" charset="2"/>
                  </a:rPr>
                  <a:t></a:t>
                </a:r>
                <a:r>
                  <a:rPr lang="sl-SI" i="1" dirty="0" smtClean="0">
                    <a:solidFill>
                      <a:schemeClr val="bg1"/>
                    </a:solidFill>
                    <a:latin typeface="Copperplate Gothic Light" panose="020E0507020206020404" pitchFamily="34" charset="0"/>
                  </a:rPr>
                  <a:t>770 </a:t>
                </a:r>
                <a:r>
                  <a:rPr lang="sl-SI" i="1" dirty="0" smtClean="0">
                    <a:solidFill>
                      <a:schemeClr val="bg1"/>
                    </a:solidFill>
                    <a:latin typeface="Copperplate Gothic Light" panose="020E0507020206020404" pitchFamily="34" charset="0"/>
                    <a:sym typeface="Symbol" panose="05050102010706020507" pitchFamily="18" charset="2"/>
                  </a:rPr>
                  <a:t></a:t>
                </a:r>
                <a:r>
                  <a:rPr lang="sl-SI" i="1" dirty="0" smtClean="0">
                    <a:solidFill>
                      <a:schemeClr val="bg1"/>
                    </a:solidFill>
                    <a:latin typeface="Copperplate Gothic Light" panose="020E0507020206020404" pitchFamily="34" charset="0"/>
                  </a:rPr>
                  <a:t>10</a:t>
                </a:r>
                <a:r>
                  <a:rPr lang="sl-SI" i="1" baseline="30000" dirty="0" smtClean="0">
                    <a:solidFill>
                      <a:schemeClr val="bg1"/>
                    </a:solidFill>
                    <a:latin typeface="Copperplate Gothic Light" panose="020E0507020206020404" pitchFamily="34" charset="0"/>
                  </a:rPr>
                  <a:t>6</a:t>
                </a:r>
                <a:endParaRPr lang="sl-SI" i="1" baseline="30000" dirty="0">
                  <a:solidFill>
                    <a:schemeClr val="bg1"/>
                  </a:solidFill>
                  <a:latin typeface="Copperplate Gothic Light" panose="020E0507020206020404" pitchFamily="34" charset="0"/>
                </a:endParaRPr>
              </a:p>
            </p:txBody>
          </p:sp>
          <p:sp>
            <p:nvSpPr>
              <p:cNvPr id="121" name="Line 97"/>
              <p:cNvSpPr>
                <a:spLocks noChangeShapeType="1"/>
              </p:cNvSpPr>
              <p:nvPr/>
            </p:nvSpPr>
            <p:spPr bwMode="auto">
              <a:xfrm>
                <a:off x="7047234" y="1822654"/>
                <a:ext cx="177800" cy="158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0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23" name="TextBox 122"/>
          <p:cNvSpPr txBox="1"/>
          <p:nvPr/>
        </p:nvSpPr>
        <p:spPr>
          <a:xfrm>
            <a:off x="5609064" y="1605776"/>
            <a:ext cx="336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66FF33"/>
                </a:solidFill>
                <a:latin typeface="Lucida Calligraphy" panose="03010101010101010101" pitchFamily="66" charset="0"/>
              </a:rPr>
              <a:t>L</a:t>
            </a:r>
            <a:r>
              <a:rPr lang="sl-SI" baseline="-25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max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=2.1 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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10</a:t>
            </a:r>
            <a:r>
              <a:rPr lang="sl-SI" baseline="30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34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 cm</a:t>
            </a:r>
            <a:r>
              <a:rPr lang="sl-SI" baseline="30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-2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s</a:t>
            </a:r>
            <a:r>
              <a:rPr lang="sl-SI" baseline="30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-1</a:t>
            </a:r>
            <a:endParaRPr lang="sl-SI" baseline="30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94" y="2176257"/>
            <a:ext cx="4238558" cy="399355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458835" y="4877468"/>
            <a:ext cx="19241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itchFamily="34" charset="0"/>
              </a:rPr>
              <a:t>n.b.: only to </a:t>
            </a:r>
            <a:r>
              <a:rPr lang="sl-SI" sz="1400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sl-SI" sz="1400" i="1" dirty="0" smtClean="0">
                <a:solidFill>
                  <a:schemeClr val="tx1"/>
                </a:solidFill>
                <a:latin typeface="+mn-lt"/>
              </a:rPr>
              <a:t>m</a:t>
            </a:r>
            <a:r>
              <a:rPr lang="sl-SI" sz="1400" baseline="-25000" dirty="0" smtClean="0">
                <a:solidFill>
                  <a:schemeClr val="tx1"/>
                </a:solidFill>
                <a:latin typeface="Copperplate Gothic Light" pitchFamily="34" charset="0"/>
              </a:rPr>
              <a:t>d</a:t>
            </a:r>
            <a:r>
              <a:rPr lang="sl-SI" sz="1400" dirty="0" smtClean="0">
                <a:solidFill>
                  <a:schemeClr val="tx1"/>
                </a:solidFill>
                <a:latin typeface="Copperplate Gothic Light" pitchFamily="34" charset="0"/>
              </a:rPr>
              <a:t> 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itchFamily="34" charset="0"/>
              </a:rPr>
              <a:t>32 measurements 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itchFamily="34" charset="0"/>
              </a:rPr>
              <a:t>contribute!</a:t>
            </a:r>
            <a:endParaRPr lang="sl-SI" sz="14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6622710" y="3559850"/>
            <a:ext cx="91440" cy="6634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8846" y="2364453"/>
            <a:ext cx="265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tx1"/>
                </a:solidFill>
                <a:latin typeface="Copperplate Gothic Light" pitchFamily="34" charset="0"/>
              </a:rPr>
              <a:t>sin2</a:t>
            </a:r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sl-SI" sz="1600" i="1" baseline="-25000" dirty="0" smtClean="0">
                <a:solidFill>
                  <a:schemeClr val="tx1"/>
                </a:solidFill>
                <a:latin typeface="Copperplate Gothic Light" pitchFamily="34" charset="0"/>
              </a:rPr>
              <a:t>1</a:t>
            </a:r>
            <a:r>
              <a:rPr lang="sl-SI" sz="1600" dirty="0" smtClean="0">
                <a:solidFill>
                  <a:schemeClr val="tx1"/>
                </a:solidFill>
                <a:latin typeface="Copperplate Gothic Light" pitchFamily="34" charset="0"/>
              </a:rPr>
              <a:t> from 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itchFamily="34" charset="0"/>
              </a:rPr>
              <a:t>B 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itchFamily="34" charset="0"/>
                <a:sym typeface="Symbol"/>
              </a:rPr>
              <a:t>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itchFamily="34" charset="0"/>
              </a:rPr>
              <a:t>J/</a:t>
            </a:r>
            <a:r>
              <a:rPr lang="sl-SI" sz="1600" i="1" dirty="0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itchFamily="34" charset="0"/>
              </a:rPr>
              <a:t> K</a:t>
            </a:r>
            <a:r>
              <a:rPr lang="sl-SI" sz="1600" i="1" baseline="-25000" dirty="0" smtClean="0">
                <a:solidFill>
                  <a:schemeClr val="tx1"/>
                </a:solidFill>
                <a:latin typeface="Copperplate Gothic Light" pitchFamily="34" charset="0"/>
              </a:rPr>
              <a:t>S</a:t>
            </a:r>
            <a:endParaRPr lang="sl-SI" sz="1600" i="1" baseline="-250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7040434" y="2694879"/>
            <a:ext cx="221684" cy="119432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2552724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/>
      <p:bldP spid="28" grpId="0"/>
      <p:bldP spid="40" grpId="0"/>
      <p:bldP spid="41" grpId="0"/>
      <p:bldP spid="123" grpId="0"/>
      <p:bldP spid="59" grpId="0"/>
      <p:bldP spid="6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Belle II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65" y="502101"/>
            <a:ext cx="4550798" cy="489364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sl-SI" sz="24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Super B-Factory: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SuperKEKB &amp; Belle II  (KEK) 2018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</a:t>
            </a: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Access 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B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 decays with </a:t>
            </a:r>
            <a:r>
              <a:rPr lang="sl-SI" i="1" dirty="0">
                <a:solidFill>
                  <a:schemeClr val="bg1"/>
                </a:solidFill>
                <a:latin typeface="Symbol" pitchFamily="18" charset="2"/>
                <a:sym typeface="Symbol" panose="05050102010706020507" pitchFamily="18" charset="2"/>
              </a:rPr>
              <a:t>e</a:t>
            </a:r>
            <a:r>
              <a:rPr lang="sl-SI" i="1" baseline="-25000" dirty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rec</a:t>
            </a:r>
            <a:r>
              <a:rPr lang="sl-SI" i="1" baseline="-25000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Br &gt;~10</a:t>
            </a:r>
            <a:r>
              <a:rPr lang="sl-SI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-9</a:t>
            </a:r>
            <a:endParaRPr lang="sl-SI" dirty="0" smtClean="0">
              <a:solidFill>
                <a:srgbClr val="33CCFF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r>
              <a:rPr lang="sl-SI" dirty="0" smtClean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(e.g.</a:t>
            </a:r>
          </a:p>
          <a:p>
            <a:r>
              <a:rPr lang="sl-SI" i="1" dirty="0">
                <a:solidFill>
                  <a:srgbClr val="33CCFF"/>
                </a:solidFill>
                <a:latin typeface="Symbol" pitchFamily="18" charset="2"/>
                <a:sym typeface="Symbol" panose="05050102010706020507" pitchFamily="18" charset="2"/>
              </a:rPr>
              <a:t>e</a:t>
            </a:r>
            <a:r>
              <a:rPr lang="sl-SI" i="1" baseline="-25000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rec </a:t>
            </a:r>
            <a:r>
              <a:rPr lang="sl-SI" i="1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Br(B </a:t>
            </a:r>
            <a:r>
              <a:rPr lang="sl-SI" i="1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i="1" dirty="0">
                <a:solidFill>
                  <a:srgbClr val="33CCFF"/>
                </a:solidFill>
                <a:latin typeface="Symbol" pitchFamily="18" charset="2"/>
                <a:sym typeface="Symbol"/>
              </a:rPr>
              <a:t>h</a:t>
            </a:r>
            <a:r>
              <a:rPr lang="sl-SI" i="1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/>
              </a:rPr>
              <a:t>‘K</a:t>
            </a:r>
            <a:r>
              <a:rPr lang="sl-SI" i="1" baseline="-25000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/>
              </a:rPr>
              <a:t>S</a:t>
            </a:r>
            <a:r>
              <a:rPr lang="sl-SI" i="1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) </a:t>
            </a:r>
            <a:r>
              <a:rPr lang="sl-SI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~ 1 </a:t>
            </a:r>
            <a:r>
              <a:rPr lang="sl-SI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/>
              </a:rPr>
              <a:t></a:t>
            </a:r>
            <a:r>
              <a:rPr lang="sl-SI" dirty="0" smtClean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10</a:t>
            </a:r>
            <a:r>
              <a:rPr lang="sl-SI" baseline="30000" dirty="0" smtClean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-6</a:t>
            </a:r>
            <a:endParaRPr lang="sl-SI" dirty="0" smtClean="0">
              <a:solidFill>
                <a:srgbClr val="33CCFF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r>
              <a:rPr lang="sl-SI" i="1" dirty="0" smtClean="0">
                <a:solidFill>
                  <a:srgbClr val="33CCFF"/>
                </a:solidFill>
                <a:latin typeface="Symbol" pitchFamily="18" charset="2"/>
                <a:sym typeface="Symbol" panose="05050102010706020507" pitchFamily="18" charset="2"/>
              </a:rPr>
              <a:t>e</a:t>
            </a:r>
            <a:r>
              <a:rPr lang="sl-SI" i="1" baseline="-25000" dirty="0" smtClean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rec </a:t>
            </a:r>
            <a:r>
              <a:rPr lang="sl-SI" i="1" dirty="0" smtClean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Br(B </a:t>
            </a:r>
            <a:r>
              <a:rPr lang="sl-SI" i="1" dirty="0" smtClean="0">
                <a:solidFill>
                  <a:srgbClr val="33CCFF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i="1" dirty="0" smtClean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X</a:t>
            </a:r>
            <a:r>
              <a:rPr lang="sl-SI" i="1" baseline="-25000" dirty="0" smtClean="0">
                <a:solidFill>
                  <a:srgbClr val="33CCFF"/>
                </a:solidFill>
                <a:latin typeface="+mn-lt"/>
                <a:sym typeface="Symbol" panose="05050102010706020507" pitchFamily="18" charset="2"/>
              </a:rPr>
              <a:t>d</a:t>
            </a:r>
            <a:r>
              <a:rPr lang="sl-SI" i="1" dirty="0" smtClean="0">
                <a:solidFill>
                  <a:srgbClr val="33CCFF"/>
                </a:solidFill>
                <a:latin typeface="Symbol" pitchFamily="18" charset="2"/>
                <a:sym typeface="Symbol" panose="05050102010706020507" pitchFamily="18" charset="2"/>
              </a:rPr>
              <a:t>g</a:t>
            </a:r>
            <a:r>
              <a:rPr lang="sl-SI" i="1" dirty="0" smtClean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) </a:t>
            </a:r>
            <a:r>
              <a:rPr lang="sl-SI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~ </a:t>
            </a:r>
            <a:r>
              <a:rPr lang="sl-SI" dirty="0" smtClean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1 </a:t>
            </a:r>
            <a:r>
              <a:rPr lang="sl-SI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/>
              </a:rPr>
              <a:t></a:t>
            </a:r>
            <a:r>
              <a:rPr lang="sl-SI" dirty="0" smtClean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10</a:t>
            </a:r>
            <a:r>
              <a:rPr lang="sl-SI" baseline="30000" dirty="0" smtClean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-7</a:t>
            </a:r>
            <a:endParaRPr lang="sl-SI" baseline="30000" dirty="0">
              <a:solidFill>
                <a:srgbClr val="33CCFF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r>
              <a:rPr lang="sl-SI" i="1" dirty="0">
                <a:solidFill>
                  <a:srgbClr val="33CCFF"/>
                </a:solidFill>
                <a:latin typeface="Symbol" pitchFamily="18" charset="2"/>
                <a:sym typeface="Symbol" panose="05050102010706020507" pitchFamily="18" charset="2"/>
              </a:rPr>
              <a:t>e</a:t>
            </a:r>
            <a:r>
              <a:rPr lang="sl-SI" i="1" baseline="-25000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rec </a:t>
            </a:r>
            <a:r>
              <a:rPr lang="sl-SI" i="1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Br(B </a:t>
            </a:r>
            <a:r>
              <a:rPr lang="sl-SI" i="1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i="1" dirty="0" smtClean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X</a:t>
            </a:r>
            <a:r>
              <a:rPr lang="sl-SI" i="1" baseline="-25000" dirty="0" smtClean="0">
                <a:solidFill>
                  <a:srgbClr val="33CCFF"/>
                </a:solidFill>
                <a:sym typeface="Symbol" panose="05050102010706020507" pitchFamily="18" charset="2"/>
              </a:rPr>
              <a:t>u</a:t>
            </a:r>
            <a:r>
              <a:rPr lang="sl-SI" i="1" dirty="0" smtClean="0">
                <a:solidFill>
                  <a:srgbClr val="33CCFF"/>
                </a:solidFill>
                <a:latin typeface="Symbol" pitchFamily="18" charset="2"/>
                <a:sym typeface="Symbol" panose="05050102010706020507" pitchFamily="18" charset="2"/>
              </a:rPr>
              <a:t>tn</a:t>
            </a:r>
            <a:r>
              <a:rPr lang="sl-SI" i="1" dirty="0" smtClean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) </a:t>
            </a:r>
            <a:r>
              <a:rPr lang="sl-SI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~ </a:t>
            </a:r>
            <a:r>
              <a:rPr lang="sl-SI" dirty="0" smtClean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4 </a:t>
            </a:r>
            <a:r>
              <a:rPr lang="sl-SI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/>
              </a:rPr>
              <a:t></a:t>
            </a:r>
            <a:r>
              <a:rPr lang="sl-SI" dirty="0" smtClean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10</a:t>
            </a:r>
            <a:r>
              <a:rPr lang="sl-SI" baseline="30000" dirty="0" smtClean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-8</a:t>
            </a:r>
            <a:endParaRPr lang="sl-SI" baseline="30000" dirty="0">
              <a:solidFill>
                <a:srgbClr val="33CCFF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  <a:p>
            <a:r>
              <a:rPr lang="sl-SI" i="1" dirty="0" smtClean="0">
                <a:solidFill>
                  <a:srgbClr val="33CCFF"/>
                </a:solidFill>
                <a:latin typeface="Symbol" pitchFamily="18" charset="2"/>
                <a:sym typeface="Symbol" panose="05050102010706020507" pitchFamily="18" charset="2"/>
              </a:rPr>
              <a:t>e</a:t>
            </a:r>
            <a:r>
              <a:rPr lang="sl-SI" i="1" baseline="-25000" dirty="0" smtClean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rec </a:t>
            </a:r>
            <a:r>
              <a:rPr lang="sl-SI" i="1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Br(B </a:t>
            </a:r>
            <a:r>
              <a:rPr lang="sl-SI" i="1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i="1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K</a:t>
            </a:r>
            <a:r>
              <a:rPr lang="sl-SI" i="1" baseline="30000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(</a:t>
            </a:r>
            <a:r>
              <a:rPr lang="sl-SI" i="1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*</a:t>
            </a:r>
            <a:r>
              <a:rPr lang="sl-SI" i="1" baseline="30000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)</a:t>
            </a:r>
            <a:r>
              <a:rPr lang="sl-SI" i="1" dirty="0">
                <a:solidFill>
                  <a:srgbClr val="33CCFF"/>
                </a:solidFill>
                <a:latin typeface="Symbol" pitchFamily="18" charset="2"/>
                <a:sym typeface="Symbol" panose="05050102010706020507" pitchFamily="18" charset="2"/>
              </a:rPr>
              <a:t>nn</a:t>
            </a:r>
            <a:r>
              <a:rPr lang="sl-SI" i="1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) </a:t>
            </a:r>
            <a:r>
              <a:rPr lang="sl-SI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~ 7 </a:t>
            </a:r>
            <a:r>
              <a:rPr lang="sl-SI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/>
              </a:rPr>
              <a:t></a:t>
            </a:r>
            <a:r>
              <a:rPr lang="sl-SI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10</a:t>
            </a:r>
            <a:r>
              <a:rPr lang="sl-SI" baseline="30000" dirty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-9</a:t>
            </a:r>
          </a:p>
          <a:p>
            <a:r>
              <a:rPr lang="sl-SI" dirty="0" smtClean="0">
                <a:solidFill>
                  <a:srgbClr val="33CCFF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)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234" y="639564"/>
            <a:ext cx="4107587" cy="279315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258" y="3495028"/>
            <a:ext cx="3775190" cy="304267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33815" y="1806498"/>
            <a:ext cx="3367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66FF33"/>
                </a:solidFill>
                <a:latin typeface="Lucida Calligraphy" panose="03010101010101010101" pitchFamily="66" charset="0"/>
              </a:rPr>
              <a:t>L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=2 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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10</a:t>
            </a:r>
            <a:r>
              <a:rPr lang="sl-SI" baseline="30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34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 cm</a:t>
            </a:r>
            <a:r>
              <a:rPr lang="sl-SI" baseline="30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-2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s</a:t>
            </a:r>
            <a:r>
              <a:rPr lang="sl-SI" baseline="30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-1</a:t>
            </a:r>
          </a:p>
          <a:p>
            <a:r>
              <a:rPr lang="sl-SI" dirty="0" smtClean="0">
                <a:solidFill>
                  <a:srgbClr val="66FF33"/>
                </a:solidFill>
                <a:latin typeface="Lucida Calligraphy" panose="03010101010101010101" pitchFamily="66" charset="0"/>
                <a:sym typeface="Symbol" panose="05050102010706020507" pitchFamily="18" charset="2"/>
              </a:rPr>
              <a:t> </a:t>
            </a:r>
          </a:p>
          <a:p>
            <a:r>
              <a:rPr lang="sl-SI" dirty="0" smtClean="0">
                <a:solidFill>
                  <a:srgbClr val="66FF33"/>
                </a:solidFill>
                <a:latin typeface="Lucida Calligraphy" panose="03010101010101010101" pitchFamily="66" charset="0"/>
              </a:rPr>
              <a:t>L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=8 </a:t>
            </a:r>
            <a:r>
              <a:rPr lang="sl-SI" dirty="0">
                <a:solidFill>
                  <a:srgbClr val="66FF33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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10</a:t>
            </a:r>
            <a:r>
              <a:rPr lang="sl-SI" baseline="30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35</a:t>
            </a:r>
            <a:r>
              <a:rPr lang="sl-SI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cm</a:t>
            </a:r>
            <a:r>
              <a:rPr lang="sl-SI" baseline="30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-2</a:t>
            </a:r>
            <a:r>
              <a:rPr lang="sl-SI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s</a:t>
            </a:r>
            <a:r>
              <a:rPr lang="sl-SI" baseline="30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-1</a:t>
            </a:r>
          </a:p>
          <a:p>
            <a:endParaRPr lang="sl-SI" baseline="30000" dirty="0" smtClean="0">
              <a:solidFill>
                <a:srgbClr val="66FF33"/>
              </a:solidFill>
              <a:latin typeface="Copperplate Gothic Light" panose="020E0507020206020404" pitchFamily="34" charset="0"/>
            </a:endParaRPr>
          </a:p>
          <a:p>
            <a:endParaRPr lang="sl-SI" baseline="30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55119" y="2773399"/>
            <a:ext cx="4575719" cy="369332"/>
            <a:chOff x="4459490" y="5806531"/>
            <a:chExt cx="4575719" cy="369332"/>
          </a:xfrm>
        </p:grpSpPr>
        <p:sp>
          <p:nvSpPr>
            <p:cNvPr id="61" name="TextBox 60"/>
            <p:cNvSpPr txBox="1"/>
            <p:nvPr/>
          </p:nvSpPr>
          <p:spPr>
            <a:xfrm>
              <a:off x="4459490" y="5806531"/>
              <a:ext cx="457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i="1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N(BB) </a:t>
              </a:r>
              <a:r>
                <a:rPr lang="sl-SI" i="1" dirty="0" smtClean="0">
                  <a:solidFill>
                    <a:schemeClr val="bg1"/>
                  </a:solidFill>
                  <a:latin typeface="Copperplate Gothic Light" panose="020E0507020206020404" pitchFamily="34" charset="0"/>
                  <a:sym typeface="Symbol" panose="05050102010706020507" pitchFamily="18" charset="2"/>
                </a:rPr>
                <a:t> 50  N</a:t>
              </a:r>
              <a:r>
                <a:rPr lang="sl-SI" i="1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 </a:t>
              </a:r>
              <a:r>
                <a:rPr lang="sl-SI" i="1" baseline="-25000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Belle</a:t>
              </a:r>
              <a:r>
                <a:rPr lang="sl-SI" i="1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(BB</a:t>
              </a:r>
              <a:r>
                <a:rPr lang="sl-SI" i="1" dirty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) </a:t>
              </a:r>
              <a:endParaRPr lang="sl-SI" i="1" baseline="30000" dirty="0">
                <a:solidFill>
                  <a:schemeClr val="bg1"/>
                </a:solidFill>
                <a:latin typeface="Copperplate Gothic Light" panose="020E0507020206020404" pitchFamily="34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7011658" y="5878286"/>
              <a:ext cx="146958" cy="2721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3" name="Straight Connector 62"/>
          <p:cNvCxnSpPr/>
          <p:nvPr/>
        </p:nvCxnSpPr>
        <p:spPr bwMode="auto">
          <a:xfrm>
            <a:off x="752106" y="2852591"/>
            <a:ext cx="146958" cy="2721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78230" y="5549821"/>
            <a:ext cx="4362668" cy="923330"/>
          </a:xfrm>
          <a:prstGeom prst="rect">
            <a:avLst/>
          </a:prstGeom>
          <a:solidFill>
            <a:srgbClr val="009900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explore </a:t>
            </a:r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possible deviatons from </a:t>
            </a:r>
          </a:p>
          <a:p>
            <a:pPr algn="ctr"/>
            <a:r>
              <a:rPr lang="sl-SI" dirty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SM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prediction </a:t>
            </a:r>
          </a:p>
          <a:p>
            <a:pPr algn="ctr"/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 panose="05050102010706020507" pitchFamily="18" charset="2"/>
              </a:rPr>
              <a:t>appearing in some rare decays</a:t>
            </a:r>
            <a:endParaRPr lang="sl-SI" dirty="0">
              <a:solidFill>
                <a:schemeClr val="bg1"/>
              </a:solidFill>
              <a:latin typeface="Copperplate Gothic Light" panose="020E0507020206020404" pitchFamily="34" charset="0"/>
              <a:sym typeface="Symbol" panose="05050102010706020507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747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Belle II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389306"/>
            <a:ext cx="3079689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400" dirty="0" err="1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Detector</a:t>
            </a:r>
            <a:r>
              <a:rPr lang="sl-SI" sz="24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Belle II</a:t>
            </a:r>
            <a:endParaRPr lang="en-US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pSp>
        <p:nvGrpSpPr>
          <p:cNvPr id="12" name="グループ化 13"/>
          <p:cNvGrpSpPr>
            <a:grpSpLocks/>
          </p:cNvGrpSpPr>
          <p:nvPr/>
        </p:nvGrpSpPr>
        <p:grpSpPr bwMode="auto">
          <a:xfrm>
            <a:off x="76201" y="635946"/>
            <a:ext cx="9124950" cy="5905500"/>
            <a:chOff x="56738" y="391611"/>
            <a:chExt cx="9123188" cy="590524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751911"/>
              <a:ext cx="7848872" cy="5544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直線矢印コネクタ 6"/>
            <p:cNvCxnSpPr/>
            <p:nvPr/>
          </p:nvCxnSpPr>
          <p:spPr>
            <a:xfrm>
              <a:off x="540832" y="2348914"/>
              <a:ext cx="2199850" cy="51908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7"/>
            <p:cNvSpPr txBox="1">
              <a:spLocks noChangeArrowheads="1"/>
            </p:cNvSpPr>
            <p:nvPr/>
          </p:nvSpPr>
          <p:spPr bwMode="auto">
            <a:xfrm>
              <a:off x="546235" y="2700728"/>
              <a:ext cx="19816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800" dirty="0">
                  <a:solidFill>
                    <a:srgbClr val="0000FF"/>
                  </a:solidFill>
                  <a:latin typeface="Calibri" pitchFamily="34" charset="0"/>
                  <a:ea typeface="ＭＳ Ｐゴシック" pitchFamily="34" charset="-128"/>
                </a:rPr>
                <a:t>electron</a:t>
              </a:r>
              <a:r>
                <a:rPr kumimoji="1" lang="sl-SI" altLang="ja-JP" sz="1800" dirty="0">
                  <a:solidFill>
                    <a:srgbClr val="0000FF"/>
                  </a:solidFill>
                  <a:latin typeface="Calibri" pitchFamily="34" charset="0"/>
                  <a:ea typeface="ＭＳ Ｐゴシック" pitchFamily="34" charset="-128"/>
                </a:rPr>
                <a:t>s</a:t>
              </a:r>
              <a:r>
                <a:rPr kumimoji="1" lang="en-US" altLang="ja-JP" sz="1800" dirty="0">
                  <a:solidFill>
                    <a:srgbClr val="0000FF"/>
                  </a:solidFill>
                  <a:latin typeface="Calibri" pitchFamily="34" charset="0"/>
                  <a:ea typeface="ＭＳ Ｐゴシック" pitchFamily="34" charset="-128"/>
                </a:rPr>
                <a:t>  (7GeV)</a:t>
              </a:r>
              <a:endParaRPr kumimoji="1" lang="ja-JP" altLang="en-US" sz="1800" dirty="0">
                <a:solidFill>
                  <a:srgbClr val="0000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cxnSp>
          <p:nvCxnSpPr>
            <p:cNvPr id="16" name="直線矢印コネクタ 8"/>
            <p:cNvCxnSpPr/>
            <p:nvPr/>
          </p:nvCxnSpPr>
          <p:spPr>
            <a:xfrm>
              <a:off x="6892780" y="3882373"/>
              <a:ext cx="1604653" cy="41114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9"/>
            <p:cNvSpPr txBox="1">
              <a:spLocks noChangeArrowheads="1"/>
            </p:cNvSpPr>
            <p:nvPr/>
          </p:nvSpPr>
          <p:spPr bwMode="auto">
            <a:xfrm>
              <a:off x="6455477" y="4175794"/>
              <a:ext cx="17832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800" dirty="0">
                  <a:solidFill>
                    <a:srgbClr val="FF0000"/>
                  </a:solidFill>
                  <a:latin typeface="Calibri" pitchFamily="34" charset="0"/>
                  <a:ea typeface="ＭＳ Ｐゴシック" pitchFamily="34" charset="-128"/>
                </a:rPr>
                <a:t>positron</a:t>
              </a:r>
              <a:r>
                <a:rPr kumimoji="1" lang="sl-SI" altLang="ja-JP" sz="1800" dirty="0">
                  <a:solidFill>
                    <a:srgbClr val="FF0000"/>
                  </a:solidFill>
                  <a:latin typeface="Calibri" pitchFamily="34" charset="0"/>
                  <a:ea typeface="ＭＳ Ｐゴシック" pitchFamily="34" charset="-128"/>
                </a:rPr>
                <a:t>s</a:t>
              </a:r>
              <a:r>
                <a:rPr kumimoji="1" lang="en-US" altLang="ja-JP" sz="1800" dirty="0">
                  <a:solidFill>
                    <a:srgbClr val="FF0000"/>
                  </a:solidFill>
                  <a:latin typeface="Calibri" pitchFamily="34" charset="0"/>
                  <a:ea typeface="ＭＳ Ｐゴシック" pitchFamily="34" charset="-128"/>
                </a:rPr>
                <a:t> (4GeV)</a:t>
              </a:r>
              <a:endParaRPr kumimoji="1" lang="ja-JP" altLang="en-US" sz="18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角丸四角形吹き出し 12"/>
            <p:cNvSpPr/>
            <p:nvPr/>
          </p:nvSpPr>
          <p:spPr>
            <a:xfrm>
              <a:off x="5364313" y="391611"/>
              <a:ext cx="3815613" cy="863563"/>
            </a:xfrm>
            <a:prstGeom prst="wedgeRoundRectCallout">
              <a:avLst>
                <a:gd name="adj1" fmla="val -37974"/>
                <a:gd name="adj2" fmla="val 63600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kumimoji="1" lang="en-US" altLang="ja-JP" sz="1600" dirty="0">
                  <a:solidFill>
                    <a:srgbClr val="000000"/>
                  </a:solidFill>
                </a:rPr>
                <a:t>KL and </a:t>
              </a:r>
              <a:r>
                <a:rPr kumimoji="1" lang="en-US" altLang="ja-JP" sz="1600" dirty="0" err="1">
                  <a:solidFill>
                    <a:srgbClr val="000000"/>
                  </a:solidFill>
                </a:rPr>
                <a:t>muon</a:t>
              </a:r>
              <a:r>
                <a:rPr kumimoji="1" lang="en-US" altLang="ja-JP" sz="1600" dirty="0">
                  <a:solidFill>
                    <a:srgbClr val="000000"/>
                  </a:solidFill>
                </a:rPr>
                <a:t> detector:</a:t>
              </a:r>
            </a:p>
            <a:p>
              <a:pPr>
                <a:defRPr/>
              </a:pPr>
              <a:r>
                <a:rPr kumimoji="1" lang="en-US" altLang="ja-JP" sz="1400" dirty="0">
                  <a:solidFill>
                    <a:srgbClr val="000000"/>
                  </a:solidFill>
                </a:rPr>
                <a:t>Resistive Plate Counter (</a:t>
              </a:r>
              <a:r>
                <a:rPr lang="en-US" altLang="ja-JP" sz="1400" dirty="0"/>
                <a:t>barrel outer layers</a:t>
              </a:r>
              <a:r>
                <a:rPr kumimoji="1" lang="en-US" altLang="ja-JP" sz="1400" dirty="0">
                  <a:solidFill>
                    <a:srgbClr val="000000"/>
                  </a:solidFill>
                </a:rPr>
                <a:t>)</a:t>
              </a:r>
            </a:p>
            <a:p>
              <a:pPr>
                <a:defRPr/>
              </a:pPr>
              <a:r>
                <a:rPr kumimoji="1" lang="en-US" altLang="ja-JP" sz="1400" dirty="0">
                  <a:solidFill>
                    <a:srgbClr val="000000"/>
                  </a:solidFill>
                </a:rPr>
                <a:t>Scintillator + WLSF + MPPC (end-caps</a:t>
              </a:r>
              <a:r>
                <a:rPr lang="en-US" altLang="ja-JP" sz="1400" dirty="0"/>
                <a:t> , inner 2 barrel layers</a:t>
              </a:r>
              <a:r>
                <a:rPr kumimoji="1" lang="en-US" altLang="ja-JP" sz="1400" dirty="0">
                  <a:solidFill>
                    <a:srgbClr val="000000"/>
                  </a:solidFill>
                </a:rPr>
                <a:t>)</a:t>
              </a:r>
              <a:endParaRPr kumimoji="1" lang="ja-JP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" name="角丸四角形吹き出し 14"/>
            <p:cNvSpPr/>
            <p:nvPr/>
          </p:nvSpPr>
          <p:spPr>
            <a:xfrm>
              <a:off x="5580171" y="2248905"/>
              <a:ext cx="3491826" cy="823877"/>
            </a:xfrm>
            <a:prstGeom prst="wedgeRoundRectCallout">
              <a:avLst>
                <a:gd name="adj1" fmla="val -79046"/>
                <a:gd name="adj2" fmla="val 26744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dirty="0">
                  <a:solidFill>
                    <a:prstClr val="black"/>
                  </a:solidFill>
                </a:rPr>
                <a:t>Particle Identification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Time-of-Propagation counter (barrel)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Prox. focusing Aerogel RICH (fwd)</a:t>
              </a:r>
            </a:p>
          </p:txBody>
        </p:sp>
        <p:sp>
          <p:nvSpPr>
            <p:cNvPr id="20" name="角丸四角形吹き出し 15"/>
            <p:cNvSpPr/>
            <p:nvPr/>
          </p:nvSpPr>
          <p:spPr>
            <a:xfrm>
              <a:off x="828114" y="4734823"/>
              <a:ext cx="3407704" cy="854038"/>
            </a:xfrm>
            <a:prstGeom prst="wedgeRoundRectCallout">
              <a:avLst>
                <a:gd name="adj1" fmla="val 47309"/>
                <a:gd name="adj2" fmla="val -192294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kumimoji="1" lang="en-US" altLang="ja-JP" sz="1600" dirty="0">
                  <a:solidFill>
                    <a:srgbClr val="000000"/>
                  </a:solidFill>
                </a:rPr>
                <a:t>Central Drift Chamber</a:t>
              </a:r>
            </a:p>
            <a:p>
              <a:pPr>
                <a:defRPr/>
              </a:pPr>
              <a:r>
                <a:rPr lang="en-US" altLang="ja-JP" sz="14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He(50%):C</a:t>
              </a:r>
              <a:r>
                <a:rPr lang="en-US" altLang="ja-JP" sz="1400" baseline="-60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2</a:t>
              </a:r>
              <a:r>
                <a:rPr lang="en-US" altLang="ja-JP" sz="14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H</a:t>
              </a:r>
              <a:r>
                <a:rPr lang="en-US" altLang="ja-JP" sz="1400" baseline="-60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6</a:t>
              </a:r>
              <a:r>
                <a:rPr lang="en-US" altLang="ja-JP" sz="14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(50%)</a:t>
              </a:r>
              <a:r>
                <a:rPr kumimoji="1" lang="en-US" altLang="ja-JP" sz="1400" dirty="0">
                  <a:solidFill>
                    <a:srgbClr val="000000"/>
                  </a:solidFill>
                </a:rPr>
                <a:t>, </a:t>
              </a:r>
              <a:r>
                <a:rPr kumimoji="1" lang="sl-SI" altLang="ja-JP" sz="1400" dirty="0">
                  <a:solidFill>
                    <a:srgbClr val="000000"/>
                  </a:solidFill>
                </a:rPr>
                <a:t>s</a:t>
              </a:r>
              <a:r>
                <a:rPr kumimoji="1" lang="en-US" altLang="ja-JP" sz="1400" dirty="0">
                  <a:solidFill>
                    <a:srgbClr val="000000"/>
                  </a:solidFill>
                </a:rPr>
                <a:t>mall cells, long lever arm,  fast electronics</a:t>
              </a:r>
            </a:p>
          </p:txBody>
        </p:sp>
        <p:sp>
          <p:nvSpPr>
            <p:cNvPr id="21" name="角丸四角形吹き出し 16"/>
            <p:cNvSpPr/>
            <p:nvPr/>
          </p:nvSpPr>
          <p:spPr>
            <a:xfrm>
              <a:off x="180539" y="1232950"/>
              <a:ext cx="3887036" cy="896899"/>
            </a:xfrm>
            <a:prstGeom prst="wedgeRoundRectCallout">
              <a:avLst>
                <a:gd name="adj1" fmla="val 30213"/>
                <a:gd name="adj2" fmla="val 78790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dirty="0">
                  <a:solidFill>
                    <a:prstClr val="black"/>
                  </a:solidFill>
                </a:rPr>
                <a:t>EM Calorimeter: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CsI(Tl), waveform sampling (barrel)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Pure CsI + waveform sampling (end-caps)</a:t>
              </a:r>
            </a:p>
          </p:txBody>
        </p:sp>
        <p:sp>
          <p:nvSpPr>
            <p:cNvPr id="22" name="角丸四角形吹き出し 17"/>
            <p:cNvSpPr/>
            <p:nvPr/>
          </p:nvSpPr>
          <p:spPr>
            <a:xfrm>
              <a:off x="56738" y="3849036"/>
              <a:ext cx="3031540" cy="647672"/>
            </a:xfrm>
            <a:prstGeom prst="wedgeRoundRectCallout">
              <a:avLst>
                <a:gd name="adj1" fmla="val 78119"/>
                <a:gd name="adj2" fmla="val -154880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dirty="0">
                  <a:solidFill>
                    <a:prstClr val="black"/>
                  </a:solidFill>
                </a:rPr>
                <a:t>Vertex Detector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2 layers DEPFET + 4 layers DSSD</a:t>
              </a:r>
            </a:p>
          </p:txBody>
        </p:sp>
        <p:sp>
          <p:nvSpPr>
            <p:cNvPr id="23" name="角丸四角形吹き出し 18"/>
            <p:cNvSpPr/>
            <p:nvPr/>
          </p:nvSpPr>
          <p:spPr>
            <a:xfrm>
              <a:off x="56738" y="3171204"/>
              <a:ext cx="2283971" cy="647672"/>
            </a:xfrm>
            <a:prstGeom prst="wedgeRoundRectCallout">
              <a:avLst>
                <a:gd name="adj1" fmla="val 116633"/>
                <a:gd name="adj2" fmla="val -59492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dirty="0">
                  <a:solidFill>
                    <a:prstClr val="black"/>
                  </a:solidFill>
                </a:rPr>
                <a:t>Beryllium beam pipe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2cm diameter</a:t>
              </a:r>
            </a:p>
          </p:txBody>
        </p:sp>
      </p:grpSp>
      <p:sp>
        <p:nvSpPr>
          <p:cNvPr id="24" name="Oval 23"/>
          <p:cNvSpPr/>
          <p:nvPr/>
        </p:nvSpPr>
        <p:spPr bwMode="auto">
          <a:xfrm rot="745634">
            <a:off x="3106550" y="2679840"/>
            <a:ext cx="1760456" cy="26102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 rot="5704080">
            <a:off x="3939931" y="3631476"/>
            <a:ext cx="1760456" cy="28604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 rot="5704080">
            <a:off x="2448321" y="3226529"/>
            <a:ext cx="1760456" cy="28604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00026" y="1498893"/>
            <a:ext cx="3887787" cy="87536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 rot="745634">
            <a:off x="3602901" y="3234918"/>
            <a:ext cx="670971" cy="26102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98991" y="4103980"/>
            <a:ext cx="3009335" cy="63724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 rot="745634">
            <a:off x="3420512" y="2861609"/>
            <a:ext cx="992822" cy="11828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847727" y="4978959"/>
            <a:ext cx="3408362" cy="87536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 rot="5704080">
            <a:off x="3906366" y="3375002"/>
            <a:ext cx="1415868" cy="51650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 rot="745634">
            <a:off x="3175283" y="2878977"/>
            <a:ext cx="1760456" cy="8476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 rot="1078113">
            <a:off x="3036694" y="4002010"/>
            <a:ext cx="1760456" cy="8476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642769" y="2493321"/>
            <a:ext cx="3450431" cy="82391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 rot="5985258">
            <a:off x="3020011" y="3411900"/>
            <a:ext cx="4450383" cy="9862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 rot="405526">
            <a:off x="2788200" y="1825772"/>
            <a:ext cx="2310229" cy="66430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384801" y="635947"/>
            <a:ext cx="3816350" cy="86613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pic>
        <p:nvPicPr>
          <p:cNvPr id="39" name="Picture 38" descr="belle2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92976" y="5641080"/>
            <a:ext cx="1028635" cy="8357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617C3AC-04C5-8242-B003-96C71C54F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4385" y="3739509"/>
            <a:ext cx="4252409" cy="27936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273" y="3556451"/>
            <a:ext cx="3693383" cy="297674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43" y="4024978"/>
            <a:ext cx="4133491" cy="255685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89" y="4155732"/>
            <a:ext cx="3584462" cy="238964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466" y="4072617"/>
            <a:ext cx="3251216" cy="2438412"/>
          </a:xfrm>
          <a:prstGeom prst="rect">
            <a:avLst/>
          </a:prstGeom>
        </p:spPr>
      </p:pic>
      <p:pic>
        <p:nvPicPr>
          <p:cNvPr id="45" name="Picture 11" descr="https://mail.itep.ru/cgi-bin/sqwebmail/login/pakhlov/5B76CE10A6187078E34F2144D7A230C8/1290050732?folder=INBOX&amp;form=fetch&amp;pos=53&amp;mimeid=1.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525" y="2519550"/>
            <a:ext cx="3161105" cy="2118687"/>
          </a:xfrm>
          <a:prstGeom prst="rect">
            <a:avLst/>
          </a:prstGeom>
          <a:noFill/>
        </p:spPr>
      </p:pic>
      <p:pic>
        <p:nvPicPr>
          <p:cNvPr id="46" name="Picture 1066" descr="https://mail.itep.ru/cgi-bin/sqwebmail/login/pakhlov/8F4A8A921674D23FCF70FEAB3FF03088/1290043491?folder=INBOX&amp;form=fetch&amp;pos=9&amp;mimeid=1.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1922" y="4772846"/>
            <a:ext cx="2807798" cy="178107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5050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Luminosity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17550" y="1218402"/>
            <a:ext cx="6621780" cy="3649980"/>
            <a:chOff x="472223" y="1530636"/>
            <a:chExt cx="6621780" cy="364998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23" y="1530636"/>
              <a:ext cx="6621780" cy="3649980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 bwMode="auto">
            <a:xfrm>
              <a:off x="472223" y="2495550"/>
              <a:ext cx="6368843" cy="1905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472223" y="3742833"/>
              <a:ext cx="6368843" cy="1905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472223" y="4944380"/>
              <a:ext cx="6621780" cy="23623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488333" y="1525842"/>
            <a:ext cx="174919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Phase 1: 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w/o QCS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w/o Belle 2</a:t>
            </a:r>
          </a:p>
          <a:p>
            <a:endParaRPr lang="en-US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Phase 2: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w/ QCS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w/ Belle 2 </a:t>
            </a:r>
          </a:p>
          <a:p>
            <a:r>
              <a:rPr lang="en-US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(no VXD)</a:t>
            </a:r>
          </a:p>
          <a:p>
            <a:endParaRPr lang="en-US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en-US" dirty="0" smtClean="0">
                <a:solidFill>
                  <a:srgbClr val="33CCFF"/>
                </a:solidFill>
                <a:latin typeface="Copperplate Gothic Light" panose="020E0507020206020404" pitchFamily="34" charset="0"/>
              </a:rPr>
              <a:t>Phase 3:</a:t>
            </a:r>
          </a:p>
          <a:p>
            <a:r>
              <a:rPr lang="en-US" dirty="0" smtClean="0">
                <a:solidFill>
                  <a:srgbClr val="33CCFF"/>
                </a:solidFill>
                <a:latin typeface="Copperplate Gothic Light" panose="020E0507020206020404" pitchFamily="34" charset="0"/>
              </a:rPr>
              <a:t>full Belle 2</a:t>
            </a:r>
            <a:endParaRPr lang="en-US" dirty="0">
              <a:solidFill>
                <a:srgbClr val="33CCFF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48904" y="1710324"/>
            <a:ext cx="6478740" cy="44124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684979" y="1640602"/>
            <a:ext cx="330200" cy="13981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566972" y="1640602"/>
            <a:ext cx="389861" cy="13944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4478165" y="1645466"/>
            <a:ext cx="780054" cy="13981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9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953435" y="1780047"/>
            <a:ext cx="524730" cy="139813"/>
          </a:xfrm>
          <a:prstGeom prst="rect">
            <a:avLst/>
          </a:prstGeom>
          <a:solidFill>
            <a:srgbClr val="0033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5" name="Down Arrow 64"/>
          <p:cNvSpPr/>
          <p:nvPr/>
        </p:nvSpPr>
        <p:spPr bwMode="auto">
          <a:xfrm>
            <a:off x="2831644" y="2207941"/>
            <a:ext cx="1249701" cy="284983"/>
          </a:xfrm>
          <a:prstGeom prst="downArrow">
            <a:avLst/>
          </a:prstGeom>
          <a:noFill/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84349" y="2140216"/>
            <a:ext cx="1371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~ 50</a:t>
            </a:r>
            <a:r>
              <a:rPr lang="en-US" sz="1600" b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BankGothic Lt BT" pitchFamily="34" charset="0"/>
              </a:rPr>
              <a:t>ab</a:t>
            </a:r>
            <a:r>
              <a:rPr lang="en-US" sz="1600" b="1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endParaRPr lang="en-US" sz="1600" b="1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96366" y="1341176"/>
            <a:ext cx="118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Phase 1</a:t>
            </a:r>
            <a:endParaRPr lang="en-US" b="1" baseline="30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167160" y="1353048"/>
            <a:ext cx="118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Phase 2</a:t>
            </a:r>
            <a:endParaRPr lang="en-US" b="1" baseline="3000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87253" y="1849953"/>
            <a:ext cx="790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VXD</a:t>
            </a:r>
            <a:endParaRPr lang="en-US" sz="1400" b="1" baseline="3000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356644" y="1358733"/>
            <a:ext cx="16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Phase 3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en-US" baseline="3000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018998" y="1780047"/>
            <a:ext cx="1547973" cy="139813"/>
          </a:xfrm>
          <a:prstGeom prst="rect">
            <a:avLst/>
          </a:prstGeom>
          <a:solidFill>
            <a:srgbClr val="0033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50290" y="1843793"/>
            <a:ext cx="1880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QCS, Belle 2</a:t>
            </a:r>
            <a:endParaRPr lang="en-US" sz="1400" b="1" baseline="3000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33226" y="2924994"/>
            <a:ext cx="6494418" cy="44124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733226" y="4129829"/>
            <a:ext cx="6494418" cy="44124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>
            <a:off x="4514914" y="2112267"/>
            <a:ext cx="1559779" cy="251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4637899" y="2132504"/>
            <a:ext cx="1308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LHCb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LS2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>
            <a:off x="4783719" y="3187583"/>
            <a:ext cx="1559779" cy="251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5054340" y="3225411"/>
            <a:ext cx="1308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HL LHC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2558982" y="3183098"/>
            <a:ext cx="2226815" cy="251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3005833" y="3230298"/>
            <a:ext cx="1308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LHCb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LS3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151864"/>
            <a:ext cx="86603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current issues: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fire (4/2019, not related to SuperKEKB,~2 weeks recovery)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injection bkg (reduced with machine and collimators tuning)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storage backgrounds (mainly beam-gas, vacuum scrubbing, additional pumps)</a:t>
            </a:r>
            <a:endParaRPr lang="sl-SI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78699" y="342215"/>
            <a:ext cx="1659308" cy="1048621"/>
            <a:chOff x="4278699" y="342215"/>
            <a:chExt cx="1659308" cy="1048621"/>
          </a:xfrm>
        </p:grpSpPr>
        <p:sp>
          <p:nvSpPr>
            <p:cNvPr id="54" name="TextBox 53"/>
            <p:cNvSpPr txBox="1"/>
            <p:nvPr/>
          </p:nvSpPr>
          <p:spPr>
            <a:xfrm rot="5400000">
              <a:off x="4112542" y="511095"/>
              <a:ext cx="83501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600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start</a:t>
              </a:r>
            </a:p>
            <a:p>
              <a:pPr algn="ctr"/>
              <a:r>
                <a:rPr lang="sl-SI" sz="1600" baseline="30000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03/19</a:t>
              </a:r>
              <a:endParaRPr lang="en-US" sz="1600" baseline="30000" dirty="0">
                <a:solidFill>
                  <a:schemeClr val="bg1"/>
                </a:solidFill>
                <a:latin typeface="BankGothic Lt BT" pitchFamily="34" charset="0"/>
              </a:endParaRPr>
            </a:p>
          </p:txBody>
        </p:sp>
        <p:sp>
          <p:nvSpPr>
            <p:cNvPr id="63" name="Down Arrow 62"/>
            <p:cNvSpPr/>
            <p:nvPr/>
          </p:nvSpPr>
          <p:spPr bwMode="auto">
            <a:xfrm>
              <a:off x="4497189" y="1113236"/>
              <a:ext cx="205439" cy="263993"/>
            </a:xfrm>
            <a:prstGeom prst="downArrow">
              <a:avLst/>
            </a:prstGeom>
            <a:noFill/>
            <a:ln w="28575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Down Arrow 39"/>
            <p:cNvSpPr/>
            <p:nvPr/>
          </p:nvSpPr>
          <p:spPr bwMode="auto">
            <a:xfrm>
              <a:off x="4761168" y="1113236"/>
              <a:ext cx="205439" cy="263993"/>
            </a:xfrm>
            <a:prstGeom prst="downArrow">
              <a:avLst/>
            </a:prstGeom>
            <a:noFill/>
            <a:ln w="28575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5400000">
              <a:off x="4428227" y="508372"/>
              <a:ext cx="83501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600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end</a:t>
              </a:r>
            </a:p>
            <a:p>
              <a:pPr algn="ctr"/>
              <a:r>
                <a:rPr lang="sl-SI" sz="1600" baseline="30000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07/19</a:t>
              </a:r>
              <a:endParaRPr lang="en-US" sz="1600" baseline="30000" dirty="0">
                <a:solidFill>
                  <a:schemeClr val="bg1"/>
                </a:solidFill>
                <a:latin typeface="BankGothic Lt BT" pitchFamily="34" charset="0"/>
              </a:endParaRPr>
            </a:p>
          </p:txBody>
        </p:sp>
        <p:sp>
          <p:nvSpPr>
            <p:cNvPr id="42" name="Down Arrow 41"/>
            <p:cNvSpPr/>
            <p:nvPr/>
          </p:nvSpPr>
          <p:spPr bwMode="auto">
            <a:xfrm>
              <a:off x="4987047" y="1113236"/>
              <a:ext cx="205439" cy="263993"/>
            </a:xfrm>
            <a:prstGeom prst="downArrow">
              <a:avLst/>
            </a:prstGeom>
            <a:noFill/>
            <a:ln w="28575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5400000">
              <a:off x="4711255" y="513815"/>
              <a:ext cx="83501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600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start</a:t>
              </a:r>
            </a:p>
            <a:p>
              <a:pPr algn="ctr"/>
              <a:r>
                <a:rPr lang="sl-SI" sz="1600" baseline="30000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10/19</a:t>
              </a:r>
              <a:endParaRPr lang="en-US" sz="1600" baseline="30000" dirty="0">
                <a:solidFill>
                  <a:schemeClr val="bg1"/>
                </a:solidFill>
                <a:latin typeface="BankGothic Lt BT" pitchFamily="34" charset="0"/>
              </a:endParaRPr>
            </a:p>
          </p:txBody>
        </p:sp>
        <p:sp>
          <p:nvSpPr>
            <p:cNvPr id="45" name="Down Arrow 44"/>
            <p:cNvSpPr/>
            <p:nvPr/>
          </p:nvSpPr>
          <p:spPr bwMode="auto">
            <a:xfrm>
              <a:off x="5621140" y="1126843"/>
              <a:ext cx="205439" cy="263993"/>
            </a:xfrm>
            <a:prstGeom prst="downArrow">
              <a:avLst/>
            </a:prstGeom>
            <a:noFill/>
            <a:ln w="28575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5400000">
              <a:off x="5269148" y="535586"/>
              <a:ext cx="83501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600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end ?</a:t>
              </a:r>
            </a:p>
            <a:p>
              <a:pPr algn="ctr"/>
              <a:r>
                <a:rPr lang="sl-SI" sz="1600" baseline="30000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07/19</a:t>
              </a:r>
              <a:endParaRPr lang="en-US" sz="1600" baseline="30000" dirty="0">
                <a:solidFill>
                  <a:schemeClr val="bg1"/>
                </a:solidFill>
                <a:latin typeface="BankGothic Lt BT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66958" y="914399"/>
            <a:ext cx="7210311" cy="3813718"/>
            <a:chOff x="266958" y="914399"/>
            <a:chExt cx="7210311" cy="3813718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44" y="1461938"/>
              <a:ext cx="6816625" cy="3266179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 rot="16200000">
              <a:off x="-591350" y="1772707"/>
              <a:ext cx="2085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daily</a:t>
              </a:r>
              <a:r>
                <a:rPr lang="sl-SI" i="1" dirty="0" smtClean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 </a:t>
              </a:r>
              <a:r>
                <a:rPr lang="sl-SI" i="1" dirty="0" smtClean="0">
                  <a:solidFill>
                    <a:schemeClr val="bg1"/>
                  </a:solidFill>
                  <a:latin typeface="Copperplate Gothic Light" panose="020E0507020206020404" pitchFamily="34" charset="0"/>
                  <a:sym typeface="Symbol" panose="05050102010706020507" pitchFamily="18" charset="2"/>
                </a:rPr>
                <a:t></a:t>
              </a:r>
              <a:r>
                <a:rPr lang="sl-SI" dirty="0" smtClean="0">
                  <a:solidFill>
                    <a:schemeClr val="bg1"/>
                  </a:solidFill>
                  <a:latin typeface="Lucida Calligraphy" panose="03010101010101010101" pitchFamily="66" charset="0"/>
                </a:rPr>
                <a:t>L</a:t>
              </a:r>
              <a:r>
                <a:rPr lang="sl-SI" baseline="-25000" dirty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 </a:t>
              </a:r>
              <a:r>
                <a:rPr lang="sl-SI" i="1" dirty="0" smtClean="0">
                  <a:solidFill>
                    <a:schemeClr val="bg1"/>
                  </a:solidFill>
                  <a:latin typeface="+mn-lt"/>
                </a:rPr>
                <a:t>dt </a:t>
              </a:r>
              <a:r>
                <a:rPr lang="sl-SI" i="1" dirty="0" smtClean="0">
                  <a:solidFill>
                    <a:schemeClr val="bg1"/>
                  </a:solidFill>
                </a:rPr>
                <a:t>[pb</a:t>
              </a:r>
              <a:r>
                <a:rPr lang="sl-SI" i="1" baseline="30000" dirty="0" smtClean="0">
                  <a:solidFill>
                    <a:schemeClr val="bg1"/>
                  </a:solidFill>
                </a:rPr>
                <a:t>-1</a:t>
              </a:r>
              <a:r>
                <a:rPr lang="sl-SI" i="1" dirty="0">
                  <a:solidFill>
                    <a:schemeClr val="bg1"/>
                  </a:solidFill>
                </a:rPr>
                <a:t>]</a:t>
              </a:r>
              <a:r>
                <a:rPr lang="sl-SI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-293653" y="3308195"/>
              <a:ext cx="1527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i="1" dirty="0" smtClean="0">
                  <a:solidFill>
                    <a:schemeClr val="bg1"/>
                  </a:solidFill>
                  <a:latin typeface="Copperplate Gothic Light" panose="020E0507020206020404" pitchFamily="34" charset="0"/>
                  <a:sym typeface="Symbol" panose="05050102010706020507" pitchFamily="18" charset="2"/>
                </a:rPr>
                <a:t></a:t>
              </a:r>
              <a:r>
                <a:rPr lang="sl-SI" dirty="0" smtClean="0">
                  <a:solidFill>
                    <a:schemeClr val="bg1"/>
                  </a:solidFill>
                  <a:latin typeface="Lucida Calligraphy" panose="03010101010101010101" pitchFamily="66" charset="0"/>
                </a:rPr>
                <a:t>L</a:t>
              </a:r>
              <a:r>
                <a:rPr lang="sl-SI" baseline="-25000" dirty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 </a:t>
              </a:r>
              <a:r>
                <a:rPr lang="sl-SI" i="1" dirty="0" smtClean="0">
                  <a:solidFill>
                    <a:schemeClr val="bg1"/>
                  </a:solidFill>
                  <a:latin typeface="+mn-lt"/>
                </a:rPr>
                <a:t>dt [fb</a:t>
              </a:r>
              <a:r>
                <a:rPr lang="sl-SI" i="1" baseline="30000" dirty="0" smtClean="0">
                  <a:solidFill>
                    <a:schemeClr val="bg1"/>
                  </a:solidFill>
                  <a:latin typeface="+mn-lt"/>
                </a:rPr>
                <a:t>-1</a:t>
              </a:r>
              <a:r>
                <a:rPr lang="sl-SI" i="1" dirty="0" smtClean="0">
                  <a:solidFill>
                    <a:schemeClr val="bg1"/>
                  </a:solidFill>
                  <a:latin typeface="+mn-lt"/>
                </a:rPr>
                <a:t>]</a:t>
              </a:r>
              <a:r>
                <a:rPr lang="sl-SI" dirty="0" smtClean="0">
                  <a:solidFill>
                    <a:schemeClr val="bg1"/>
                  </a:solidFill>
                </a:rPr>
                <a:t> </a:t>
              </a:r>
              <a:endParaRPr lang="sl-SI" dirty="0">
                <a:solidFill>
                  <a:schemeClr val="bg1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0" y="5151864"/>
            <a:ext cx="41814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Plan: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reach KEKB luminosity in June 2020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&gt; 100 fb</a:t>
            </a:r>
            <a:r>
              <a:rPr lang="sl-SI" sz="1600" baseline="30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-1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by end of 2020 spring run</a:t>
            </a:r>
          </a:p>
          <a:p>
            <a:endParaRPr lang="sl-SI" sz="16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664" y="446049"/>
            <a:ext cx="2987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Luminosity plans</a:t>
            </a:r>
            <a:endParaRPr lang="sl-SI" sz="24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429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8" grpId="0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5" grpId="0" animBg="1"/>
      <p:bldP spid="65" grpId="1" animBg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 animBg="1"/>
      <p:bldP spid="72" grpId="1" animBg="1"/>
      <p:bldP spid="73" grpId="0"/>
      <p:bldP spid="73" grpId="1"/>
      <p:bldP spid="74" grpId="0" animBg="1"/>
      <p:bldP spid="75" grpId="0" animBg="1"/>
      <p:bldP spid="77" grpId="0"/>
      <p:bldP spid="77" grpId="1"/>
      <p:bldP spid="79" grpId="0"/>
      <p:bldP spid="79" grpId="1"/>
      <p:bldP spid="81" grpId="0"/>
      <p:bldP spid="81" grpId="1"/>
      <p:bldP spid="2" grpId="0"/>
      <p:bldP spid="2" grpId="1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Performance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2" y="1549815"/>
            <a:ext cx="4956549" cy="4187429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852389" y="5737244"/>
            <a:ext cx="321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hadron veto in </a:t>
            </a:r>
            <a:r>
              <a:rPr lang="en-US" sz="1600" dirty="0" smtClean="0">
                <a:solidFill>
                  <a:srgbClr val="33CCFF"/>
                </a:solidFill>
                <a:latin typeface="Copperplate Gothic Light" panose="020E0507020206020404" pitchFamily="34" charset="0"/>
              </a:rPr>
              <a:t>ECL</a:t>
            </a: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using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Pulse Shape Discrimination</a:t>
            </a:r>
            <a:endParaRPr lang="en-US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35493" y="2411137"/>
            <a:ext cx="2177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no requirement on </a:t>
            </a:r>
            <a:r>
              <a:rPr lang="en-US" sz="14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endParaRPr lang="en-US" sz="1400" i="1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35493" y="3787679"/>
            <a:ext cx="3371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at least one </a:t>
            </a:r>
            <a:r>
              <a:rPr lang="en-US" sz="14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 </a:t>
            </a:r>
            <a:r>
              <a:rPr lang="en-US" sz="1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passing loose PSD</a:t>
            </a:r>
            <a:endParaRPr lang="en-US" sz="1400" i="1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5493" y="5196120"/>
            <a:ext cx="3273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at least one </a:t>
            </a:r>
            <a:r>
              <a:rPr lang="en-US" sz="14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 </a:t>
            </a:r>
            <a:r>
              <a:rPr lang="en-US" sz="1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passing tight PSD</a:t>
            </a:r>
            <a:endParaRPr lang="en-US" sz="1400" i="1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271433" y="2124183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sz="1600" i="1" baseline="30000" dirty="0" smtClean="0">
                <a:solidFill>
                  <a:schemeClr val="tx1"/>
                </a:solidFill>
              </a:rPr>
              <a:t>0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16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gg</a:t>
            </a:r>
            <a:endParaRPr lang="en-US" sz="1600" i="1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-80173" y="1296243"/>
            <a:ext cx="5056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S. Longo, J.M. </a:t>
            </a:r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Roney</a:t>
            </a:r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 et all. (Belle II Coll.)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, BELLE2-NOTE-PL-2018-027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731543" y="543892"/>
            <a:ext cx="43075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A. Sangal et all. (Belle II Coll.)</a:t>
            </a:r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, BELLE2-NOTE-PL-2018-035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22664" y="446049"/>
            <a:ext cx="3743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Physics performance</a:t>
            </a:r>
            <a:endParaRPr lang="sl-SI" sz="24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72" y="790113"/>
            <a:ext cx="4014460" cy="2638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33" y="3551666"/>
            <a:ext cx="4016200" cy="2573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1408" y="2083252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sl-SI" i="1" dirty="0" smtClean="0">
                <a:solidFill>
                  <a:schemeClr val="tx1"/>
                </a:solidFill>
              </a:rPr>
              <a:t>K</a:t>
            </a:r>
            <a:r>
              <a:rPr lang="sl-SI" i="1" baseline="30000" dirty="0" smtClean="0">
                <a:solidFill>
                  <a:schemeClr val="tx1"/>
                </a:solidFill>
              </a:rPr>
              <a:t>+</a:t>
            </a:r>
            <a:r>
              <a:rPr lang="sl-SI" i="1" dirty="0" smtClean="0">
                <a:solidFill>
                  <a:schemeClr val="tx1"/>
                </a:solidFill>
              </a:rPr>
              <a:t>K</a:t>
            </a:r>
            <a:r>
              <a:rPr lang="sl-SI" i="1" baseline="30000" dirty="0" smtClean="0">
                <a:solidFill>
                  <a:schemeClr val="tx1"/>
                </a:solidFill>
              </a:rPr>
              <a:t>-</a:t>
            </a:r>
            <a:endParaRPr lang="sl-SI" i="1" baseline="30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2900" y="6055647"/>
            <a:ext cx="2252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combined pid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(</a:t>
            </a:r>
            <a:r>
              <a:rPr lang="sl-SI" sz="1600" dirty="0" smtClean="0">
                <a:solidFill>
                  <a:srgbClr val="33CCFF"/>
                </a:solidFill>
                <a:latin typeface="Copperplate Gothic Light" panose="020E0507020206020404" pitchFamily="34" charset="0"/>
              </a:rPr>
              <a:t>TOP, CDC, ARICH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) </a:t>
            </a:r>
            <a:endParaRPr lang="en-US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914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  <p:bldP spid="93" grpId="0"/>
      <p:bldP spid="94" grpId="0"/>
      <p:bldP spid="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Performance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5154" y="6313719"/>
            <a:ext cx="3709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W. Sutcliffe, F. Bernlochner, </a:t>
            </a:r>
            <a:r>
              <a:rPr lang="sl-SI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B2NOTE-2018-031-1</a:t>
            </a:r>
            <a:endParaRPr lang="sl-SI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66269"/>
            <a:ext cx="4480560" cy="338531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879" y="2866269"/>
            <a:ext cx="4524121" cy="334797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811958" y="417092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baseline="30000" dirty="0" smtClean="0">
                <a:solidFill>
                  <a:schemeClr val="tx1"/>
                </a:solidFill>
              </a:rPr>
              <a:t>+</a:t>
            </a:r>
            <a:endParaRPr lang="sl-SI" i="1" baseline="300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94724" y="417092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baseline="30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898" y="1718400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sl-SI" sz="1600" i="1" baseline="300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sl-SI" sz="1600" i="1" dirty="0" smtClean="0">
                <a:solidFill>
                  <a:schemeClr val="bg1"/>
                </a:solidFill>
                <a:sym typeface="Symbol"/>
              </a:rPr>
              <a:t>*</a:t>
            </a:r>
            <a:r>
              <a:rPr lang="sl-SI" sz="1600" i="1" baseline="30000" dirty="0" smtClean="0">
                <a:solidFill>
                  <a:schemeClr val="bg1"/>
                </a:solidFill>
                <a:sym typeface="Symbol"/>
              </a:rPr>
              <a:t>)</a:t>
            </a:r>
            <a:endParaRPr lang="en-US" sz="1600" baseline="30000" dirty="0"/>
          </a:p>
        </p:txBody>
      </p:sp>
      <p:sp>
        <p:nvSpPr>
          <p:cNvPr id="58" name="Line 46"/>
          <p:cNvSpPr>
            <a:spLocks noChangeShapeType="1"/>
          </p:cNvSpPr>
          <p:nvPr/>
        </p:nvSpPr>
        <p:spPr bwMode="auto">
          <a:xfrm flipV="1">
            <a:off x="5177277" y="1277045"/>
            <a:ext cx="685604" cy="1335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59" name="Line 46"/>
          <p:cNvSpPr>
            <a:spLocks noChangeShapeType="1"/>
          </p:cNvSpPr>
          <p:nvPr/>
        </p:nvSpPr>
        <p:spPr bwMode="auto">
          <a:xfrm>
            <a:off x="6733925" y="1003094"/>
            <a:ext cx="767910" cy="23225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60" name="Line 46"/>
          <p:cNvSpPr>
            <a:spLocks noChangeShapeType="1"/>
          </p:cNvSpPr>
          <p:nvPr/>
        </p:nvSpPr>
        <p:spPr bwMode="auto">
          <a:xfrm flipV="1">
            <a:off x="5862881" y="1265298"/>
            <a:ext cx="685604" cy="1335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61" name="Line 46"/>
          <p:cNvSpPr>
            <a:spLocks noChangeShapeType="1"/>
          </p:cNvSpPr>
          <p:nvPr/>
        </p:nvSpPr>
        <p:spPr bwMode="auto">
          <a:xfrm>
            <a:off x="5862882" y="1349561"/>
            <a:ext cx="710868" cy="35611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62" name="Line 46"/>
          <p:cNvSpPr>
            <a:spLocks noChangeShapeType="1"/>
          </p:cNvSpPr>
          <p:nvPr/>
        </p:nvSpPr>
        <p:spPr bwMode="auto">
          <a:xfrm flipV="1">
            <a:off x="5862881" y="987864"/>
            <a:ext cx="904875" cy="247488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63" name="Line 46"/>
          <p:cNvSpPr>
            <a:spLocks noChangeShapeType="1"/>
          </p:cNvSpPr>
          <p:nvPr/>
        </p:nvSpPr>
        <p:spPr bwMode="auto">
          <a:xfrm>
            <a:off x="6733925" y="987403"/>
            <a:ext cx="1056589" cy="4085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64" name="Line 46"/>
          <p:cNvSpPr>
            <a:spLocks noChangeShapeType="1"/>
          </p:cNvSpPr>
          <p:nvPr/>
        </p:nvSpPr>
        <p:spPr bwMode="auto">
          <a:xfrm flipV="1">
            <a:off x="6767756" y="780306"/>
            <a:ext cx="871044" cy="20663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65" name="Line 46"/>
          <p:cNvSpPr>
            <a:spLocks noChangeShapeType="1"/>
          </p:cNvSpPr>
          <p:nvPr/>
        </p:nvSpPr>
        <p:spPr bwMode="auto">
          <a:xfrm>
            <a:off x="6548485" y="1695208"/>
            <a:ext cx="662777" cy="90781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66" name="Line 46"/>
          <p:cNvSpPr>
            <a:spLocks noChangeShapeType="1"/>
          </p:cNvSpPr>
          <p:nvPr/>
        </p:nvSpPr>
        <p:spPr bwMode="auto">
          <a:xfrm>
            <a:off x="7192882" y="1784100"/>
            <a:ext cx="730482" cy="39202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67" name="Line 46"/>
          <p:cNvSpPr>
            <a:spLocks noChangeShapeType="1"/>
          </p:cNvSpPr>
          <p:nvPr/>
        </p:nvSpPr>
        <p:spPr bwMode="auto">
          <a:xfrm flipV="1">
            <a:off x="6573751" y="1417774"/>
            <a:ext cx="1798474" cy="277077"/>
          </a:xfrm>
          <a:prstGeom prst="line">
            <a:avLst/>
          </a:prstGeom>
          <a:noFill/>
          <a:ln w="28575">
            <a:solidFill>
              <a:srgbClr val="66FF33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68" name="Line 46"/>
          <p:cNvSpPr>
            <a:spLocks noChangeShapeType="1"/>
          </p:cNvSpPr>
          <p:nvPr/>
        </p:nvSpPr>
        <p:spPr bwMode="auto">
          <a:xfrm>
            <a:off x="7177959" y="1774276"/>
            <a:ext cx="1289531" cy="1922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69" name="Line 46"/>
          <p:cNvSpPr>
            <a:spLocks noChangeShapeType="1"/>
          </p:cNvSpPr>
          <p:nvPr/>
        </p:nvSpPr>
        <p:spPr bwMode="auto">
          <a:xfrm>
            <a:off x="6548485" y="1711679"/>
            <a:ext cx="391072" cy="630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82005" y="1112093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bg1"/>
                </a:solidFill>
                <a:sym typeface="Symbol"/>
              </a:rPr>
              <a:t>e</a:t>
            </a:r>
            <a:r>
              <a:rPr lang="sl-SI" sz="1600" i="1" baseline="30000" dirty="0" smtClean="0">
                <a:solidFill>
                  <a:schemeClr val="bg1"/>
                </a:solidFill>
                <a:sym typeface="Symbol"/>
              </a:rPr>
              <a:t>-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6500144" y="1085689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bg1"/>
                </a:solidFill>
                <a:sym typeface="Symbol"/>
              </a:rPr>
              <a:t>e</a:t>
            </a:r>
            <a:r>
              <a:rPr lang="sl-SI" sz="1600" i="1" baseline="30000" dirty="0">
                <a:solidFill>
                  <a:schemeClr val="bg1"/>
                </a:solidFill>
                <a:sym typeface="Symbol"/>
              </a:rPr>
              <a:t>+</a:t>
            </a:r>
            <a:endParaRPr lang="en-US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5905093" y="747675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err="1" smtClean="0">
                <a:solidFill>
                  <a:schemeClr val="bg1"/>
                </a:solidFill>
                <a:sym typeface="Symbol"/>
              </a:rPr>
              <a:t>B</a:t>
            </a:r>
            <a:r>
              <a:rPr lang="sl-SI" sz="1600" i="1" baseline="-25000" dirty="0" err="1" smtClean="0">
                <a:solidFill>
                  <a:schemeClr val="bg1"/>
                </a:solidFill>
                <a:sym typeface="Symbol"/>
              </a:rPr>
              <a:t>tag</a:t>
            </a:r>
            <a:endParaRPr lang="en-US" sz="1600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5783370" y="1481326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err="1" smtClean="0">
                <a:solidFill>
                  <a:schemeClr val="bg1"/>
                </a:solidFill>
                <a:sym typeface="Symbol"/>
              </a:rPr>
              <a:t>B</a:t>
            </a:r>
            <a:r>
              <a:rPr lang="sl-SI" sz="1600" i="1" baseline="-25000" dirty="0" err="1" smtClean="0">
                <a:solidFill>
                  <a:schemeClr val="bg1"/>
                </a:solidFill>
                <a:sym typeface="Symbol"/>
              </a:rPr>
              <a:t>sig</a:t>
            </a:r>
            <a:endParaRPr lang="en-US" sz="1600" baseline="-25000" dirty="0"/>
          </a:p>
        </p:txBody>
      </p:sp>
      <p:sp>
        <p:nvSpPr>
          <p:cNvPr id="74" name="Right Brace 73"/>
          <p:cNvSpPr/>
          <p:nvPr/>
        </p:nvSpPr>
        <p:spPr bwMode="auto">
          <a:xfrm>
            <a:off x="7822724" y="611220"/>
            <a:ext cx="190455" cy="667429"/>
          </a:xfrm>
          <a:prstGeom prst="rightBrac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932065" y="642064"/>
            <a:ext cx="1211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err="1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detected</a:t>
            </a:r>
            <a:endParaRPr lang="sl-SI" sz="1600" i="1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  <a:p>
            <a:r>
              <a:rPr lang="sl-SI" sz="1600" i="1" dirty="0" err="1" smtClean="0">
                <a:solidFill>
                  <a:schemeClr val="bg1"/>
                </a:solidFill>
                <a:latin typeface="Copperplate Gothic Light" panose="020E0507020206020404" pitchFamily="34" charset="0"/>
                <a:sym typeface="Symbol"/>
              </a:rPr>
              <a:t>hadrons</a:t>
            </a:r>
            <a:endParaRPr lang="sl-SI" sz="1600" i="1" dirty="0" smtClean="0">
              <a:solidFill>
                <a:schemeClr val="bg1"/>
              </a:solidFill>
              <a:latin typeface="Copperplate Gothic Light" panose="020E0507020206020404" pitchFamily="34" charset="0"/>
              <a:sym typeface="Symbo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467490" y="1614609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sl-SI" sz="1600" i="1" baseline="30000" dirty="0" smtClean="0">
                <a:solidFill>
                  <a:schemeClr val="bg1"/>
                </a:solidFill>
                <a:sym typeface="Symbol"/>
              </a:rPr>
              <a:t>-</a:t>
            </a:r>
            <a:endParaRPr lang="en-US" sz="1600" baseline="30000" dirty="0"/>
          </a:p>
        </p:txBody>
      </p:sp>
      <p:sp>
        <p:nvSpPr>
          <p:cNvPr id="77" name="TextBox 76"/>
          <p:cNvSpPr txBox="1"/>
          <p:nvPr/>
        </p:nvSpPr>
        <p:spPr>
          <a:xfrm>
            <a:off x="7874973" y="2004545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chemeClr val="bg1"/>
                </a:solidFill>
                <a:latin typeface="Symbol" panose="05050102010706020507" pitchFamily="18" charset="2"/>
                <a:sym typeface="Symbol"/>
              </a:rPr>
              <a:t>p </a:t>
            </a:r>
            <a:r>
              <a:rPr lang="sl-SI" sz="1600" i="1" baseline="30000" dirty="0">
                <a:solidFill>
                  <a:schemeClr val="bg1"/>
                </a:solidFill>
                <a:sym typeface="Symbol"/>
              </a:rPr>
              <a:t>+</a:t>
            </a:r>
            <a:endParaRPr lang="en-US" sz="1600" baseline="30000" dirty="0"/>
          </a:p>
        </p:txBody>
      </p:sp>
      <p:sp>
        <p:nvSpPr>
          <p:cNvPr id="78" name="TextBox 77"/>
          <p:cNvSpPr txBox="1"/>
          <p:nvPr/>
        </p:nvSpPr>
        <p:spPr>
          <a:xfrm>
            <a:off x="6848713" y="2139884"/>
            <a:ext cx="242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i="1" dirty="0">
                <a:solidFill>
                  <a:schemeClr val="bg1"/>
                </a:solidFill>
                <a:latin typeface="French Script MT" panose="03020402040607040605" pitchFamily="66" charset="0"/>
              </a:rPr>
              <a:t>l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8326725" y="122068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>
                <a:solidFill>
                  <a:srgbClr val="66FF33"/>
                </a:solidFill>
                <a:latin typeface="Symbol" panose="05050102010706020507" pitchFamily="18" charset="2"/>
              </a:rPr>
              <a:t>n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0" y="389306"/>
            <a:ext cx="5002652" cy="249299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Full Event Interpretation</a:t>
            </a:r>
          </a:p>
          <a:p>
            <a:endParaRPr lang="sl-SI" sz="24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only a single 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BB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pair produced @ </a:t>
            </a:r>
            <a:r>
              <a:rPr lang="sl-SI" i="1" dirty="0" smtClean="0">
                <a:solidFill>
                  <a:schemeClr val="bg1"/>
                </a:solidFill>
                <a:latin typeface="Symbol" panose="05050102010706020507" pitchFamily="18" charset="2"/>
              </a:rPr>
              <a:t>U</a:t>
            </a:r>
            <a:r>
              <a:rPr lang="sl-SI" i="1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(4S)</a:t>
            </a:r>
          </a:p>
          <a:p>
            <a:endParaRPr lang="sl-SI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pperplate Gothic Light" pitchFamily="34" charset="0"/>
              </a:rPr>
              <a:t>FEI </a:t>
            </a:r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performed using MVA</a:t>
            </a:r>
            <a:endParaRPr lang="sl-SI" i="1" dirty="0" smtClean="0">
              <a:solidFill>
                <a:schemeClr val="bg1"/>
              </a:solidFill>
              <a:latin typeface="Symbol" panose="05050102010706020507" pitchFamily="18" charset="2"/>
            </a:endParaRPr>
          </a:p>
          <a:p>
            <a:r>
              <a:rPr lang="sl-SI" i="1" dirty="0" smtClean="0">
                <a:solidFill>
                  <a:schemeClr val="bg1"/>
                </a:solidFill>
                <a:latin typeface="Symbol" panose="05050102010706020507" pitchFamily="18" charset="2"/>
              </a:rPr>
              <a:t>e</a:t>
            </a:r>
            <a:r>
              <a:rPr lang="sl-SI" i="1" baseline="-25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tag</a:t>
            </a:r>
            <a:r>
              <a:rPr lang="sl-SI" baseline="-250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~ 0.2%-0.3% @ P~50%-60%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recontruction of final </a:t>
            </a:r>
          </a:p>
          <a:p>
            <a:r>
              <a:rPr lang="sl-SI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states with undetected particles</a:t>
            </a:r>
            <a:endParaRPr lang="en-US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1992085" y="1191987"/>
            <a:ext cx="146958" cy="1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04497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51" grpId="0"/>
      <p:bldP spid="57" grpId="0"/>
      <p:bldP spid="59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4" grpId="0" animBg="1"/>
      <p:bldP spid="75" grpId="0"/>
      <p:bldP spid="76" grpId="0"/>
      <p:bldP spid="77" grpId="0"/>
      <p:bldP spid="78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Measurements</a:t>
            </a:r>
            <a:endParaRPr lang="sl-SI" sz="2000" dirty="0">
              <a:latin typeface="Copperplate Gothic Light" panose="020E0507020206020404" pitchFamily="34" charset="0"/>
            </a:endParaRP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0" y="389306"/>
            <a:ext cx="4766305" cy="141577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Lepton Flavor Universality</a:t>
            </a:r>
            <a:endParaRPr lang="sl-SI" sz="24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r>
              <a:rPr lang="sl-SI" sz="2000" i="1" dirty="0" smtClean="0">
                <a:solidFill>
                  <a:srgbClr val="FE6854"/>
                </a:solidFill>
              </a:rPr>
              <a:t>B </a:t>
            </a:r>
            <a:r>
              <a:rPr lang="sl-SI" sz="2000" i="1" dirty="0">
                <a:solidFill>
                  <a:srgbClr val="FE68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sl-SI" sz="2000" i="1" dirty="0" smtClean="0">
                <a:solidFill>
                  <a:srgbClr val="FE6854"/>
                </a:solidFill>
              </a:rPr>
              <a:t>D</a:t>
            </a:r>
            <a:r>
              <a:rPr lang="sl-SI" sz="2000" i="1" baseline="30000" dirty="0" smtClean="0">
                <a:solidFill>
                  <a:srgbClr val="FE6854"/>
                </a:solidFill>
              </a:rPr>
              <a:t>(</a:t>
            </a:r>
            <a:r>
              <a:rPr lang="sl-SI" sz="2000" i="1" dirty="0" smtClean="0">
                <a:solidFill>
                  <a:srgbClr val="FE6854"/>
                </a:solidFill>
              </a:rPr>
              <a:t>*</a:t>
            </a:r>
            <a:r>
              <a:rPr lang="sl-SI" sz="2000" i="1" baseline="30000" dirty="0" smtClean="0">
                <a:solidFill>
                  <a:srgbClr val="FE6854"/>
                </a:solidFill>
              </a:rPr>
              <a:t>)</a:t>
            </a:r>
            <a:r>
              <a:rPr lang="sl-SI" sz="2000" i="1" dirty="0" smtClean="0">
                <a:solidFill>
                  <a:srgbClr val="FE6854"/>
                </a:solidFill>
                <a:latin typeface="French Script MT" panose="03020402040607040605" pitchFamily="66" charset="0"/>
              </a:rPr>
              <a:t> </a:t>
            </a:r>
            <a:r>
              <a:rPr lang="sl-SI" sz="2400" i="1" dirty="0">
                <a:solidFill>
                  <a:srgbClr val="FE6854"/>
                </a:solidFill>
                <a:latin typeface="French Script MT" panose="03020402040607040605" pitchFamily="66" charset="0"/>
              </a:rPr>
              <a:t>l</a:t>
            </a:r>
            <a:r>
              <a:rPr lang="sl-SI" sz="2400" i="1" dirty="0">
                <a:solidFill>
                  <a:srgbClr val="FE6854"/>
                </a:solidFill>
              </a:rPr>
              <a:t> </a:t>
            </a:r>
            <a:r>
              <a:rPr lang="sl-SI" sz="2000" i="1" dirty="0" smtClean="0">
                <a:solidFill>
                  <a:srgbClr val="FE6854"/>
                </a:solidFill>
                <a:latin typeface="Symbol" panose="05050102010706020507" pitchFamily="18" charset="2"/>
              </a:rPr>
              <a:t>n</a:t>
            </a:r>
            <a:endParaRPr lang="sl-SI" sz="20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endParaRPr lang="sl-SI" sz="2000" dirty="0" smtClean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6" y="1688934"/>
            <a:ext cx="3323595" cy="220630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67" y="1921046"/>
            <a:ext cx="778095" cy="89252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08777" y="1729519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D</a:t>
            </a:r>
            <a:r>
              <a:rPr lang="sl-SI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*</a:t>
            </a:r>
            <a:r>
              <a:rPr lang="sl-SI" i="1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+</a:t>
            </a:r>
            <a:r>
              <a:rPr lang="sl-SI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400" dirty="0" smtClean="0">
                <a:solidFill>
                  <a:schemeClr val="tx1"/>
                </a:solidFill>
                <a:latin typeface="Freestyle Script" pitchFamily="66" charset="0"/>
                <a:sym typeface="Symbol"/>
              </a:rPr>
              <a:t>l </a:t>
            </a:r>
            <a:r>
              <a:rPr lang="sl-SI" sz="2400" i="1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</a:t>
            </a:r>
            <a:r>
              <a:rPr lang="sl-SI" sz="2400" dirty="0" smtClean="0">
                <a:solidFill>
                  <a:schemeClr val="tx1"/>
                </a:solidFill>
                <a:latin typeface="Freestyle Script" pitchFamily="66" charset="0"/>
                <a:sym typeface="Symbol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1895" y="4399944"/>
            <a:ext cx="3201517" cy="646331"/>
          </a:xfrm>
          <a:prstGeom prst="rect">
            <a:avLst/>
          </a:prstGeom>
          <a:solidFill>
            <a:srgbClr val="33CCFF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R(D)= 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0.3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07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BankGothic Lt BT" pitchFamily="34" charset="0"/>
              </a:rPr>
              <a:t>±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0.0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37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 ±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0.016</a:t>
            </a:r>
          </a:p>
          <a:p>
            <a:r>
              <a:rPr lang="en-US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R(D*) </a:t>
            </a:r>
            <a:r>
              <a:rPr lang="en-US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= 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0.2</a:t>
            </a:r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8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BankGothic Lt BT" pitchFamily="34" charset="0"/>
              </a:rPr>
              <a:t>±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0.0</a:t>
            </a:r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1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8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 ±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0.014</a:t>
            </a:r>
            <a:endParaRPr lang="en-US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2" name="Text Box 170"/>
          <p:cNvSpPr txBox="1">
            <a:spLocks noChangeArrowheads="1"/>
          </p:cNvSpPr>
          <p:nvPr/>
        </p:nvSpPr>
        <p:spPr bwMode="auto">
          <a:xfrm>
            <a:off x="96621" y="3895236"/>
            <a:ext cx="262123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A. </a:t>
            </a:r>
            <a:r>
              <a:rPr lang="sl-SI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Abdesselam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et </a:t>
            </a:r>
            <a:r>
              <a:rPr lang="sl-SI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al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. (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Belle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Coll</a:t>
            </a:r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.)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, </a:t>
            </a:r>
            <a:endParaRPr lang="sl-SI" sz="1000" dirty="0" smtClean="0">
              <a:solidFill>
                <a:srgbClr val="00FF00"/>
              </a:solidFill>
              <a:latin typeface="Copperplate Gothic Light" panose="020E0507020206020404" pitchFamily="34" charset="0"/>
            </a:endParaRPr>
          </a:p>
          <a:p>
            <a:r>
              <a:rPr lang="sl-SI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arXiv:1904.08794 </a:t>
            </a:r>
            <a:endParaRPr lang="en-US" sz="1000" baseline="30000" dirty="0">
              <a:solidFill>
                <a:srgbClr val="00FF00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878300"/>
              </p:ext>
            </p:extLst>
          </p:nvPr>
        </p:nvGraphicFramePr>
        <p:xfrm>
          <a:off x="4446385" y="2663290"/>
          <a:ext cx="45577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Equation" r:id="rId7" imgW="2997000" imgH="444240" progId="Equation.DSMT4">
                  <p:embed/>
                </p:oleObj>
              </mc:Choice>
              <mc:Fallback>
                <p:oleObj name="Equation" r:id="rId7" imgW="2997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46385" y="2663290"/>
                        <a:ext cx="4557712" cy="676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283072" y="3325820"/>
            <a:ext cx="269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R(D*)</a:t>
            </a:r>
            <a:r>
              <a:rPr lang="en-US" i="1" baseline="-25000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SM</a:t>
            </a:r>
            <a:r>
              <a:rPr lang="en-US" i="1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 = </a:t>
            </a:r>
            <a:r>
              <a:rPr lang="en-US" dirty="0">
                <a:solidFill>
                  <a:srgbClr val="FFFF00"/>
                </a:solidFill>
                <a:latin typeface="BankGothic Lt BT" pitchFamily="34" charset="0"/>
              </a:rPr>
              <a:t>0.252 ±</a:t>
            </a:r>
            <a:r>
              <a:rPr lang="en-US" dirty="0" smtClean="0">
                <a:solidFill>
                  <a:srgbClr val="FFFF00"/>
                </a:solidFill>
                <a:latin typeface="BankGothic Lt BT" pitchFamily="34" charset="0"/>
              </a:rPr>
              <a:t>0.003</a:t>
            </a:r>
            <a:endParaRPr lang="en-US" dirty="0">
              <a:solidFill>
                <a:srgbClr val="FFFF00"/>
              </a:solidFill>
              <a:latin typeface="BankGothic Lt B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51205" y="3579292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R(D)</a:t>
            </a:r>
            <a:r>
              <a:rPr lang="en-US" i="1" baseline="-25000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SM</a:t>
            </a:r>
            <a:r>
              <a:rPr lang="en-US" i="1" dirty="0">
                <a:solidFill>
                  <a:srgbClr val="FFFF00"/>
                </a:solidFill>
                <a:latin typeface="Copperplate Gothic Light" panose="020E0507020206020404" pitchFamily="34" charset="0"/>
              </a:rPr>
              <a:t>= </a:t>
            </a:r>
            <a:r>
              <a:rPr lang="en-US" dirty="0">
                <a:solidFill>
                  <a:srgbClr val="FFFF00"/>
                </a:solidFill>
                <a:latin typeface="BankGothic Lt BT" pitchFamily="34" charset="0"/>
              </a:rPr>
              <a:t>0.300 ±</a:t>
            </a:r>
            <a:r>
              <a:rPr lang="en-US" dirty="0" smtClean="0">
                <a:solidFill>
                  <a:srgbClr val="FFFF00"/>
                </a:solidFill>
                <a:latin typeface="BankGothic Lt BT" pitchFamily="34" charset="0"/>
              </a:rPr>
              <a:t>0.008</a:t>
            </a:r>
            <a:endParaRPr lang="en-US" dirty="0">
              <a:solidFill>
                <a:srgbClr val="FFFF00"/>
              </a:solidFill>
              <a:latin typeface="BankGothic Lt BT" pitchFamily="34" charset="0"/>
            </a:endParaRPr>
          </a:p>
        </p:txBody>
      </p:sp>
      <p:sp>
        <p:nvSpPr>
          <p:cNvPr id="46" name="Text Box 170"/>
          <p:cNvSpPr txBox="1">
            <a:spLocks noChangeArrowheads="1"/>
          </p:cNvSpPr>
          <p:nvPr/>
        </p:nvSpPr>
        <p:spPr bwMode="auto">
          <a:xfrm>
            <a:off x="6854610" y="3298999"/>
            <a:ext cx="2170787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S.Fajfer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 et al.,  </a:t>
            </a:r>
            <a:endParaRPr lang="sl-SI" sz="1000" dirty="0" smtClean="0">
              <a:solidFill>
                <a:srgbClr val="66FF33"/>
              </a:solidFill>
              <a:latin typeface="Copperplate Gothic Light" panose="020E0507020206020404" pitchFamily="34" charset="0"/>
            </a:endParaRPr>
          </a:p>
          <a:p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Phys.Rev.D85(2012) 094025</a:t>
            </a:r>
            <a:endParaRPr lang="en-US" sz="1000" baseline="30000" dirty="0">
              <a:solidFill>
                <a:srgbClr val="00FF00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48" name="Text Box 170"/>
          <p:cNvSpPr txBox="1">
            <a:spLocks noChangeArrowheads="1"/>
          </p:cNvSpPr>
          <p:nvPr/>
        </p:nvSpPr>
        <p:spPr bwMode="auto">
          <a:xfrm>
            <a:off x="6873827" y="3657323"/>
            <a:ext cx="2270173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H. Na et al., </a:t>
            </a:r>
            <a:endParaRPr lang="sl-SI" sz="1000" dirty="0" smtClean="0">
              <a:solidFill>
                <a:srgbClr val="00FF00"/>
              </a:solidFill>
              <a:latin typeface="Copperplate Gothic Light" panose="020E0507020206020404" pitchFamily="34" charset="0"/>
            </a:endParaRPr>
          </a:p>
          <a:p>
            <a:r>
              <a:rPr lang="en-US" sz="1000" dirty="0" err="1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Phys.Rev.D</a:t>
            </a:r>
            <a:r>
              <a:rPr lang="en-US" sz="1000" dirty="0" smtClean="0">
                <a:solidFill>
                  <a:srgbClr val="00FF00"/>
                </a:solidFill>
                <a:latin typeface="Copperplate Gothic Light" panose="020E0507020206020404" pitchFamily="34" charset="0"/>
              </a:rPr>
              <a:t> 92, 054410 (2015)</a:t>
            </a:r>
            <a:endParaRPr lang="en-US" sz="1000" baseline="30000" dirty="0">
              <a:solidFill>
                <a:srgbClr val="00FF00"/>
              </a:solidFill>
              <a:latin typeface="Copperplate Gothic Light" panose="020E05070202060204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555969" y="591378"/>
            <a:ext cx="4551797" cy="2060086"/>
            <a:chOff x="6033570" y="613680"/>
            <a:chExt cx="4551797" cy="2060086"/>
          </a:xfrm>
        </p:grpSpPr>
        <p:sp>
          <p:nvSpPr>
            <p:cNvPr id="50" name="Text Box 52"/>
            <p:cNvSpPr txBox="1">
              <a:spLocks noChangeArrowheads="1"/>
            </p:cNvSpPr>
            <p:nvPr/>
          </p:nvSpPr>
          <p:spPr bwMode="auto">
            <a:xfrm>
              <a:off x="8959601" y="1221143"/>
              <a:ext cx="1625766" cy="70788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i="1" dirty="0">
                  <a:solidFill>
                    <a:schemeClr val="bg1"/>
                  </a:solidFill>
                  <a:latin typeface="Symbol" pitchFamily="18" charset="2"/>
                </a:rPr>
                <a:t>t </a:t>
              </a:r>
              <a:r>
                <a:rPr lang="sl-SI" sz="2000" i="1" baseline="30000" dirty="0" smtClean="0">
                  <a:solidFill>
                    <a:schemeClr val="bg1"/>
                  </a:solidFill>
                </a:rPr>
                <a:t>-</a:t>
              </a:r>
              <a:r>
                <a:rPr lang="sl-SI" sz="3200" dirty="0" smtClean="0">
                  <a:solidFill>
                    <a:schemeClr val="bg1"/>
                  </a:solidFill>
                  <a:latin typeface="Freestyle Script" pitchFamily="66" charset="0"/>
                  <a:sym typeface="Symbol"/>
                </a:rPr>
                <a:t>, l</a:t>
              </a:r>
              <a:r>
                <a:rPr lang="sl-SI" sz="4000" b="1" dirty="0" smtClean="0">
                  <a:solidFill>
                    <a:schemeClr val="bg1"/>
                  </a:solidFill>
                  <a:latin typeface="Freestyle Script" pitchFamily="66" charset="0"/>
                  <a:sym typeface="Symbol"/>
                </a:rPr>
                <a:t> </a:t>
              </a:r>
              <a:r>
                <a:rPr lang="sl-SI" sz="2000" dirty="0" smtClean="0">
                  <a:solidFill>
                    <a:schemeClr val="bg1"/>
                  </a:solidFill>
                  <a:sym typeface="Symbol"/>
                </a:rPr>
                <a:t>= </a:t>
              </a:r>
              <a:r>
                <a:rPr lang="sl-SI" sz="2000" i="1" dirty="0" smtClean="0">
                  <a:solidFill>
                    <a:schemeClr val="bg1"/>
                  </a:solidFill>
                  <a:sym typeface="Symbol"/>
                </a:rPr>
                <a:t>e</a:t>
              </a:r>
              <a:r>
                <a:rPr lang="sl-SI" sz="2000" i="1" baseline="30000" dirty="0" smtClean="0">
                  <a:solidFill>
                    <a:schemeClr val="bg1"/>
                  </a:solidFill>
                  <a:sym typeface="Symbol"/>
                </a:rPr>
                <a:t>-</a:t>
              </a:r>
              <a:r>
                <a:rPr lang="sl-SI" sz="2000" i="1" dirty="0" smtClean="0">
                  <a:solidFill>
                    <a:schemeClr val="bg1"/>
                  </a:solidFill>
                  <a:sym typeface="Symbol"/>
                </a:rPr>
                <a:t>, </a:t>
              </a:r>
              <a:r>
                <a:rPr lang="sl-SI" sz="2000" i="1" dirty="0" smtClean="0">
                  <a:solidFill>
                    <a:schemeClr val="bg1"/>
                  </a:solidFill>
                  <a:latin typeface="Symbol" pitchFamily="18" charset="2"/>
                  <a:sym typeface="Symbol"/>
                </a:rPr>
                <a:t>m</a:t>
              </a:r>
              <a:r>
                <a:rPr lang="sl-SI" sz="2000" i="1" baseline="30000" dirty="0" smtClean="0">
                  <a:solidFill>
                    <a:schemeClr val="bg1"/>
                  </a:solidFill>
                  <a:latin typeface="Symbol" pitchFamily="18" charset="2"/>
                  <a:sym typeface="Symbol"/>
                </a:rPr>
                <a:t>-</a:t>
              </a:r>
              <a:endParaRPr lang="en-US" sz="2000" i="1" baseline="30000" dirty="0">
                <a:solidFill>
                  <a:schemeClr val="bg1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7315468" y="1425165"/>
              <a:ext cx="312906" cy="400110"/>
              <a:chOff x="7507349" y="1608968"/>
              <a:chExt cx="312906" cy="400110"/>
            </a:xfrm>
          </p:grpSpPr>
          <p:sp>
            <p:nvSpPr>
              <p:cNvPr id="114" name="Line 50"/>
              <p:cNvSpPr>
                <a:spLocks noChangeShapeType="1"/>
              </p:cNvSpPr>
              <p:nvPr/>
            </p:nvSpPr>
            <p:spPr bwMode="auto">
              <a:xfrm>
                <a:off x="7612875" y="1705180"/>
                <a:ext cx="13817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sl-SI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Text Box 49"/>
              <p:cNvSpPr txBox="1">
                <a:spLocks noChangeArrowheads="1"/>
              </p:cNvSpPr>
              <p:nvPr/>
            </p:nvSpPr>
            <p:spPr bwMode="auto">
              <a:xfrm>
                <a:off x="7507349" y="1608968"/>
                <a:ext cx="312906" cy="400110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sz="2000" i="1" dirty="0">
                    <a:solidFill>
                      <a:schemeClr val="bg1"/>
                    </a:solidFill>
                  </a:rPr>
                  <a:t>c</a:t>
                </a:r>
                <a:endParaRPr lang="en-US" sz="2000" i="1" baseline="-25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2" name="Text Box 55"/>
            <p:cNvSpPr txBox="1">
              <a:spLocks noChangeArrowheads="1"/>
            </p:cNvSpPr>
            <p:nvPr/>
          </p:nvSpPr>
          <p:spPr bwMode="auto">
            <a:xfrm>
              <a:off x="7212484" y="2061880"/>
              <a:ext cx="554960" cy="4001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i="1" dirty="0" smtClean="0">
                  <a:solidFill>
                    <a:schemeClr val="bg1"/>
                  </a:solidFill>
                </a:rPr>
                <a:t>W </a:t>
              </a:r>
              <a:r>
                <a:rPr lang="sl-SI" sz="2000" i="1" baseline="30000" dirty="0" smtClean="0">
                  <a:solidFill>
                    <a:schemeClr val="bg1"/>
                  </a:solidFill>
                </a:rPr>
                <a:t>-</a:t>
              </a:r>
              <a:endParaRPr lang="en-US" sz="2000" i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6442343" y="694735"/>
              <a:ext cx="231006" cy="981777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Line 45"/>
            <p:cNvSpPr>
              <a:spLocks noChangeShapeType="1"/>
            </p:cNvSpPr>
            <p:nvPr/>
          </p:nvSpPr>
          <p:spPr bwMode="auto">
            <a:xfrm>
              <a:off x="7265982" y="1944479"/>
              <a:ext cx="657024" cy="12964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55" name="Line 46"/>
            <p:cNvSpPr>
              <a:spLocks noChangeShapeType="1"/>
            </p:cNvSpPr>
            <p:nvPr/>
          </p:nvSpPr>
          <p:spPr bwMode="auto">
            <a:xfrm flipV="1">
              <a:off x="7887134" y="1594624"/>
              <a:ext cx="972574" cy="46741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56" name="Line 47"/>
            <p:cNvSpPr>
              <a:spLocks noChangeShapeType="1"/>
            </p:cNvSpPr>
            <p:nvPr/>
          </p:nvSpPr>
          <p:spPr bwMode="auto">
            <a:xfrm>
              <a:off x="7912651" y="2050885"/>
              <a:ext cx="991662" cy="26856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81" name="Text Box 49"/>
            <p:cNvSpPr txBox="1">
              <a:spLocks noChangeArrowheads="1"/>
            </p:cNvSpPr>
            <p:nvPr/>
          </p:nvSpPr>
          <p:spPr bwMode="auto">
            <a:xfrm>
              <a:off x="6780457" y="1465734"/>
              <a:ext cx="327333" cy="4001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i="1" dirty="0" smtClean="0">
                  <a:solidFill>
                    <a:schemeClr val="bg1"/>
                  </a:solidFill>
                </a:rPr>
                <a:t>b</a:t>
              </a:r>
              <a:endParaRPr lang="en-US" sz="2000" i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2" name="Line 46"/>
            <p:cNvSpPr>
              <a:spLocks noChangeShapeType="1"/>
            </p:cNvSpPr>
            <p:nvPr/>
          </p:nvSpPr>
          <p:spPr bwMode="auto">
            <a:xfrm>
              <a:off x="6570859" y="1675775"/>
              <a:ext cx="706699" cy="27817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83" name="Line 47"/>
            <p:cNvSpPr>
              <a:spLocks noChangeShapeType="1"/>
            </p:cNvSpPr>
            <p:nvPr/>
          </p:nvSpPr>
          <p:spPr bwMode="auto">
            <a:xfrm flipV="1">
              <a:off x="7225834" y="1595457"/>
              <a:ext cx="480329" cy="3486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84" name="Line 50"/>
            <p:cNvSpPr>
              <a:spLocks noChangeShapeType="1"/>
            </p:cNvSpPr>
            <p:nvPr/>
          </p:nvSpPr>
          <p:spPr bwMode="auto">
            <a:xfrm>
              <a:off x="7310861" y="1443517"/>
              <a:ext cx="138173" cy="0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6033570" y="613680"/>
              <a:ext cx="2438254" cy="981777"/>
              <a:chOff x="5188622" y="2359287"/>
              <a:chExt cx="2438254" cy="981777"/>
            </a:xfrm>
          </p:grpSpPr>
          <p:sp>
            <p:nvSpPr>
              <p:cNvPr id="109" name="Text Box 48"/>
              <p:cNvSpPr txBox="1">
                <a:spLocks noChangeArrowheads="1"/>
              </p:cNvSpPr>
              <p:nvPr/>
            </p:nvSpPr>
            <p:spPr bwMode="auto">
              <a:xfrm>
                <a:off x="6138579" y="2364703"/>
                <a:ext cx="327334" cy="400110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sz="2000" i="1" dirty="0" smtClean="0">
                    <a:solidFill>
                      <a:schemeClr val="bg1"/>
                    </a:solidFill>
                  </a:rPr>
                  <a:t>u</a:t>
                </a:r>
                <a:endParaRPr lang="en-US" sz="2000" i="1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Text Box 51"/>
              <p:cNvSpPr txBox="1">
                <a:spLocks noChangeArrowheads="1"/>
              </p:cNvSpPr>
              <p:nvPr/>
            </p:nvSpPr>
            <p:spPr bwMode="auto">
              <a:xfrm>
                <a:off x="5188622" y="2801440"/>
                <a:ext cx="389850" cy="369332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i="1" dirty="0" smtClean="0">
                    <a:solidFill>
                      <a:schemeClr val="bg1"/>
                    </a:solidFill>
                  </a:rPr>
                  <a:t>B</a:t>
                </a:r>
                <a:r>
                  <a:rPr lang="sl-SI" b="1" i="1" baseline="30000" dirty="0">
                    <a:solidFill>
                      <a:schemeClr val="bg1"/>
                    </a:solidFill>
                  </a:rPr>
                  <a:t>-</a:t>
                </a:r>
                <a:endParaRPr lang="en-US" b="1" i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Line 47"/>
              <p:cNvSpPr>
                <a:spLocks noChangeShapeType="1"/>
              </p:cNvSpPr>
              <p:nvPr/>
            </p:nvSpPr>
            <p:spPr bwMode="auto">
              <a:xfrm flipV="1">
                <a:off x="5754795" y="2369430"/>
                <a:ext cx="1165879" cy="7972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sl-SI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>
                <a:off x="6761365" y="2359287"/>
                <a:ext cx="231006" cy="981777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l-SI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Text Box 51"/>
              <p:cNvSpPr txBox="1">
                <a:spLocks noChangeArrowheads="1"/>
              </p:cNvSpPr>
              <p:nvPr/>
            </p:nvSpPr>
            <p:spPr bwMode="auto">
              <a:xfrm>
                <a:off x="6998178" y="2796980"/>
                <a:ext cx="628698" cy="369332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l-SI" i="1" dirty="0" smtClean="0">
                    <a:solidFill>
                      <a:schemeClr val="bg1"/>
                    </a:solidFill>
                  </a:rPr>
                  <a:t>D</a:t>
                </a:r>
                <a:r>
                  <a:rPr lang="sl-SI" i="1" baseline="30000" dirty="0" smtClean="0">
                    <a:solidFill>
                      <a:schemeClr val="bg1"/>
                    </a:solidFill>
                  </a:rPr>
                  <a:t>(</a:t>
                </a:r>
                <a:r>
                  <a:rPr lang="sl-SI" i="1" dirty="0" smtClean="0">
                    <a:solidFill>
                      <a:schemeClr val="bg1"/>
                    </a:solidFill>
                  </a:rPr>
                  <a:t>*</a:t>
                </a:r>
                <a:r>
                  <a:rPr lang="sl-SI" i="1" baseline="30000" dirty="0" smtClean="0">
                    <a:solidFill>
                      <a:schemeClr val="bg1"/>
                    </a:solidFill>
                  </a:rPr>
                  <a:t>)</a:t>
                </a:r>
                <a:r>
                  <a:rPr lang="sl-SI" b="1" i="1" baseline="30000" dirty="0">
                    <a:solidFill>
                      <a:schemeClr val="bg1"/>
                    </a:solidFill>
                  </a:rPr>
                  <a:t>0</a:t>
                </a:r>
                <a:endParaRPr lang="en-US" b="1" i="1" baseline="30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8" name="Line 50"/>
            <p:cNvSpPr>
              <a:spLocks noChangeShapeType="1"/>
            </p:cNvSpPr>
            <p:nvPr/>
          </p:nvSpPr>
          <p:spPr bwMode="auto">
            <a:xfrm>
              <a:off x="7463261" y="1595917"/>
              <a:ext cx="138173" cy="0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89" name="Line 50"/>
            <p:cNvSpPr>
              <a:spLocks noChangeShapeType="1"/>
            </p:cNvSpPr>
            <p:nvPr/>
          </p:nvSpPr>
          <p:spPr bwMode="auto">
            <a:xfrm>
              <a:off x="7974606" y="1104568"/>
              <a:ext cx="13817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90" name="Line 50"/>
            <p:cNvSpPr>
              <a:spLocks noChangeShapeType="1"/>
            </p:cNvSpPr>
            <p:nvPr/>
          </p:nvSpPr>
          <p:spPr bwMode="auto">
            <a:xfrm>
              <a:off x="9005520" y="2332265"/>
              <a:ext cx="13817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91" name="Line 50"/>
            <p:cNvSpPr>
              <a:spLocks noChangeShapeType="1"/>
            </p:cNvSpPr>
            <p:nvPr/>
          </p:nvSpPr>
          <p:spPr bwMode="auto">
            <a:xfrm>
              <a:off x="7103223" y="726717"/>
              <a:ext cx="13817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bg1"/>
                </a:solidFill>
              </a:endParaRPr>
            </a:p>
          </p:txBody>
        </p:sp>
        <p:sp>
          <p:nvSpPr>
            <p:cNvPr id="92" name="Text Box 53"/>
            <p:cNvSpPr txBox="1">
              <a:spLocks noChangeArrowheads="1"/>
            </p:cNvSpPr>
            <p:nvPr/>
          </p:nvSpPr>
          <p:spPr bwMode="auto">
            <a:xfrm>
              <a:off x="8884661" y="2273656"/>
              <a:ext cx="317716" cy="4001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i="1" dirty="0">
                  <a:solidFill>
                    <a:schemeClr val="bg1"/>
                  </a:solidFill>
                  <a:latin typeface="Symbol" pitchFamily="18" charset="2"/>
                </a:rPr>
                <a:t>n</a:t>
              </a:r>
              <a:endParaRPr lang="en-US" sz="2000" i="1" dirty="0">
                <a:solidFill>
                  <a:schemeClr val="bg1"/>
                </a:solidFill>
                <a:latin typeface="Symbol" pitchFamily="18" charset="2"/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377073" y="6164278"/>
            <a:ext cx="3563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E. Kou, P. </a:t>
            </a:r>
            <a:r>
              <a:rPr lang="en-US" sz="1000" dirty="0" err="1">
                <a:solidFill>
                  <a:srgbClr val="66FF33"/>
                </a:solidFill>
                <a:latin typeface="Copperplate Gothic Light" panose="020E0507020206020404" pitchFamily="34" charset="0"/>
              </a:rPr>
              <a:t>Urquijo</a:t>
            </a:r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 eds., </a:t>
            </a:r>
            <a:r>
              <a:rPr lang="sl-SI" sz="1000" dirty="0" err="1">
                <a:solidFill>
                  <a:srgbClr val="66FF33"/>
                </a:solidFill>
                <a:latin typeface="Copperplate Gothic Light" pitchFamily="34" charset="0"/>
              </a:rPr>
              <a:t>The</a:t>
            </a:r>
            <a:r>
              <a:rPr lang="sl-SI" sz="1000" dirty="0">
                <a:solidFill>
                  <a:srgbClr val="66FF33"/>
                </a:solidFill>
                <a:latin typeface="Copperplate Gothic Light" pitchFamily="34" charset="0"/>
              </a:rPr>
              <a:t> Belle II </a:t>
            </a:r>
            <a:r>
              <a:rPr lang="sl-SI" sz="1000" dirty="0" err="1">
                <a:solidFill>
                  <a:srgbClr val="66FF33"/>
                </a:solidFill>
                <a:latin typeface="Copperplate Gothic Light" pitchFamily="34" charset="0"/>
              </a:rPr>
              <a:t>Physics</a:t>
            </a:r>
            <a:r>
              <a:rPr lang="sl-SI" sz="1000" dirty="0">
                <a:solidFill>
                  <a:srgbClr val="66FF33"/>
                </a:solidFill>
                <a:latin typeface="Copperplate Gothic Light" pitchFamily="34" charset="0"/>
              </a:rPr>
              <a:t> </a:t>
            </a:r>
            <a:r>
              <a:rPr lang="sl-SI" sz="1000" dirty="0" err="1">
                <a:solidFill>
                  <a:srgbClr val="66FF33"/>
                </a:solidFill>
                <a:latin typeface="Copperplate Gothic Light" pitchFamily="34" charset="0"/>
              </a:rPr>
              <a:t>Book</a:t>
            </a:r>
            <a:r>
              <a:rPr lang="sl-SI" sz="1000" dirty="0">
                <a:solidFill>
                  <a:srgbClr val="66FF33"/>
                </a:solidFill>
                <a:latin typeface="Copperplate Gothic Light" pitchFamily="34" charset="0"/>
              </a:rPr>
              <a:t> 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  <a:p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to be published in </a:t>
            </a:r>
            <a:r>
              <a:rPr lang="en-US" sz="1000" dirty="0" err="1">
                <a:solidFill>
                  <a:srgbClr val="66FF33"/>
                </a:solidFill>
                <a:latin typeface="Copperplate Gothic Light" panose="020E0507020206020404" pitchFamily="34" charset="0"/>
              </a:rPr>
              <a:t>Prog</a:t>
            </a:r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. </a:t>
            </a:r>
            <a:r>
              <a:rPr lang="en-US" sz="1000" dirty="0" err="1">
                <a:solidFill>
                  <a:srgbClr val="66FF33"/>
                </a:solidFill>
                <a:latin typeface="Copperplate Gothic Light" panose="020E0507020206020404" pitchFamily="34" charset="0"/>
              </a:rPr>
              <a:t>Theor</a:t>
            </a:r>
            <a:r>
              <a:rPr lang="en-US" sz="1000" dirty="0">
                <a:solidFill>
                  <a:srgbClr val="66FF33"/>
                </a:solidFill>
                <a:latin typeface="Copperplate Gothic Light" panose="020E0507020206020404" pitchFamily="34" charset="0"/>
              </a:rPr>
              <a:t>. Exp. Phys</a:t>
            </a:r>
            <a:r>
              <a:rPr lang="en-US" sz="1000" dirty="0" smtClean="0">
                <a:solidFill>
                  <a:srgbClr val="66FF33"/>
                </a:solidFill>
                <a:latin typeface="Copperplate Gothic Light" panose="020E0507020206020404" pitchFamily="34" charset="0"/>
              </a:rPr>
              <a:t>.</a:t>
            </a:r>
            <a:endParaRPr lang="en-US" sz="1000" dirty="0">
              <a:solidFill>
                <a:srgbClr val="66FF33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5481" y="2040673"/>
            <a:ext cx="173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N</a:t>
            </a:r>
            <a:r>
              <a:rPr lang="sl-SI" sz="1400" baseline="-25000" dirty="0" smtClean="0">
                <a:solidFill>
                  <a:schemeClr val="tx1"/>
                </a:solidFill>
              </a:rPr>
              <a:t>sig</a:t>
            </a:r>
            <a:r>
              <a:rPr lang="sl-SI" sz="1400" dirty="0" smtClean="0">
                <a:solidFill>
                  <a:schemeClr val="tx1"/>
                </a:solidFill>
              </a:rPr>
              <a:t>=376 ±36</a:t>
            </a:r>
            <a:endParaRPr lang="sl-SI" sz="1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58" y="4057433"/>
            <a:ext cx="3830781" cy="250695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 rot="1019322">
            <a:off x="6154413" y="5182090"/>
            <a:ext cx="164785" cy="49530"/>
          </a:xfrm>
          <a:prstGeom prst="ellipse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5981014" y="5522186"/>
            <a:ext cx="142819" cy="2607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6081565" y="5652564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itchFamily="34" charset="0"/>
              </a:rPr>
              <a:t>SM</a:t>
            </a:r>
            <a:endParaRPr lang="sl-SI" sz="16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759616" y="5559580"/>
            <a:ext cx="542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itchFamily="34" charset="0"/>
              </a:rPr>
              <a:t>WA</a:t>
            </a:r>
            <a:endParaRPr lang="sl-SI" sz="16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6381899" y="5310910"/>
            <a:ext cx="513921" cy="34165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7142550" y="5014523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itchFamily="34" charset="0"/>
              </a:rPr>
              <a:t>Belle II </a:t>
            </a:r>
          </a:p>
          <a:p>
            <a:r>
              <a:rPr lang="sl-SI" sz="1600" dirty="0" smtClean="0">
                <a:solidFill>
                  <a:schemeClr val="tx1"/>
                </a:solidFill>
                <a:latin typeface="Copperplate Gothic Light" pitchFamily="34" charset="0"/>
              </a:rPr>
              <a:t>(50 ab</a:t>
            </a:r>
            <a:r>
              <a:rPr lang="sl-SI" sz="1600" baseline="30000" dirty="0" smtClean="0">
                <a:solidFill>
                  <a:schemeClr val="tx1"/>
                </a:solidFill>
                <a:latin typeface="Copperplate Gothic Light" pitchFamily="34" charset="0"/>
              </a:rPr>
              <a:t>-1</a:t>
            </a:r>
            <a:r>
              <a:rPr lang="sl-SI" sz="1600" dirty="0" smtClean="0">
                <a:solidFill>
                  <a:schemeClr val="tx1"/>
                </a:solidFill>
                <a:latin typeface="Copperplate Gothic Light" pitchFamily="34" charset="0"/>
              </a:rPr>
              <a:t>)</a:t>
            </a:r>
            <a:endParaRPr lang="sl-SI" sz="16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cxnSp>
        <p:nvCxnSpPr>
          <p:cNvPr id="71" name="Straight Arrow Connector 70"/>
          <p:cNvCxnSpPr>
            <a:stCxn id="9" idx="6"/>
            <a:endCxn id="70" idx="1"/>
          </p:cNvCxnSpPr>
          <p:nvPr/>
        </p:nvCxnSpPr>
        <p:spPr bwMode="auto">
          <a:xfrm>
            <a:off x="6315603" y="5230929"/>
            <a:ext cx="826947" cy="7598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2984259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/>
      <p:bldP spid="44" grpId="0"/>
      <p:bldP spid="45" grpId="0"/>
      <p:bldP spid="46" grpId="0"/>
      <p:bldP spid="48" grpId="0"/>
      <p:bldP spid="126" grpId="0"/>
      <p:bldP spid="6" grpId="0"/>
      <p:bldP spid="9" grpId="0" animBg="1"/>
      <p:bldP spid="67" grpId="0"/>
      <p:bldP spid="68" grpId="0"/>
      <p:bldP spid="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heme/theme1.xml><?xml version="1.0" encoding="utf-8"?>
<a:theme xmlns:a="http://schemas.openxmlformats.org/drawingml/2006/main" name="1_theme_BG_sec1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eme_BG_sec2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_BG_sec3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theme_BG_sec4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theme_BG_sec5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theme_BG_sec6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110937</TotalTime>
  <Words>1102</Words>
  <Application>Microsoft Office PowerPoint</Application>
  <PresentationFormat>On-screen Show (4:3)</PresentationFormat>
  <Paragraphs>287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Freestyle Script</vt:lpstr>
      <vt:lpstr>BankGothic Lt BT</vt:lpstr>
      <vt:lpstr>Calibri</vt:lpstr>
      <vt:lpstr>Copperplate Gothic Light</vt:lpstr>
      <vt:lpstr>ＭＳ Ｐゴシック</vt:lpstr>
      <vt:lpstr>Arial</vt:lpstr>
      <vt:lpstr>French Script MT</vt:lpstr>
      <vt:lpstr>Arial Narrow</vt:lpstr>
      <vt:lpstr>Symbol</vt:lpstr>
      <vt:lpstr>Courier New</vt:lpstr>
      <vt:lpstr>ヒラギノ角ゴ ProN W3</vt:lpstr>
      <vt:lpstr>Lucida Calligraphy</vt:lpstr>
      <vt:lpstr>Optima</vt:lpstr>
      <vt:lpstr>1_theme_BG_sec1</vt:lpstr>
      <vt:lpstr>2_theme_BG_sec2</vt:lpstr>
      <vt:lpstr>3_theme_BG_sec3</vt:lpstr>
      <vt:lpstr>4_theme_BG_sec4</vt:lpstr>
      <vt:lpstr>5_theme_BG_sec5</vt:lpstr>
      <vt:lpstr>6_theme_BG_sec6</vt:lpstr>
      <vt:lpstr>Equation</vt:lpstr>
      <vt:lpstr>The start of the Belle II experiment at the SuperKEKB e+e- factory</vt:lpstr>
      <vt:lpstr>Introduction</vt:lpstr>
      <vt:lpstr>B Factories</vt:lpstr>
      <vt:lpstr>Belle II</vt:lpstr>
      <vt:lpstr>Belle II</vt:lpstr>
      <vt:lpstr>Luminosity</vt:lpstr>
      <vt:lpstr>Performance</vt:lpstr>
      <vt:lpstr>Performance</vt:lpstr>
      <vt:lpstr>Measurements</vt:lpstr>
      <vt:lpstr>Measurements</vt:lpstr>
      <vt:lpstr>Summary</vt:lpstr>
    </vt:vector>
  </TitlesOfParts>
  <Company>University of Ljubljana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Bostjan Golob</dc:creator>
  <cp:lastModifiedBy>Bostjan Golob</cp:lastModifiedBy>
  <cp:revision>5132</cp:revision>
  <cp:lastPrinted>2013-08-13T07:32:16Z</cp:lastPrinted>
  <dcterms:created xsi:type="dcterms:W3CDTF">2003-05-06T13:12:03Z</dcterms:created>
  <dcterms:modified xsi:type="dcterms:W3CDTF">2019-07-24T08:21:41Z</dcterms:modified>
</cp:coreProperties>
</file>