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7.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Lst>
  <p:notesMasterIdLst>
    <p:notesMasterId r:id="rId43"/>
  </p:notesMasterIdLst>
  <p:sldIdLst>
    <p:sldId id="257" r:id="rId4"/>
    <p:sldId id="258" r:id="rId5"/>
    <p:sldId id="259" r:id="rId6"/>
    <p:sldId id="261" r:id="rId7"/>
    <p:sldId id="260" r:id="rId8"/>
    <p:sldId id="262" r:id="rId9"/>
    <p:sldId id="263" r:id="rId10"/>
    <p:sldId id="264" r:id="rId11"/>
    <p:sldId id="265" r:id="rId12"/>
    <p:sldId id="295" r:id="rId13"/>
    <p:sldId id="267" r:id="rId14"/>
    <p:sldId id="266" r:id="rId15"/>
    <p:sldId id="268" r:id="rId16"/>
    <p:sldId id="269" r:id="rId17"/>
    <p:sldId id="270" r:id="rId18"/>
    <p:sldId id="293" r:id="rId19"/>
    <p:sldId id="292" r:id="rId20"/>
    <p:sldId id="281" r:id="rId21"/>
    <p:sldId id="282" r:id="rId22"/>
    <p:sldId id="275" r:id="rId23"/>
    <p:sldId id="276" r:id="rId24"/>
    <p:sldId id="274" r:id="rId25"/>
    <p:sldId id="271" r:id="rId26"/>
    <p:sldId id="278" r:id="rId27"/>
    <p:sldId id="277" r:id="rId28"/>
    <p:sldId id="272" r:id="rId29"/>
    <p:sldId id="279" r:id="rId30"/>
    <p:sldId id="283" r:id="rId31"/>
    <p:sldId id="285" r:id="rId32"/>
    <p:sldId id="286" r:id="rId33"/>
    <p:sldId id="287" r:id="rId34"/>
    <p:sldId id="288" r:id="rId35"/>
    <p:sldId id="284" r:id="rId36"/>
    <p:sldId id="289" r:id="rId37"/>
    <p:sldId id="290" r:id="rId38"/>
    <p:sldId id="291" r:id="rId39"/>
    <p:sldId id="280" r:id="rId40"/>
    <p:sldId id="294" r:id="rId41"/>
    <p:sldId id="27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1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image" Target="../media/image12.e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image" Target="../media/image34.e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FE767-E98A-1447-A67A-C7A55462BEA8}"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191ED-0243-3142-8128-F1E4382EF6F2}" type="slidenum">
              <a:rPr lang="en-US" smtClean="0"/>
              <a:t>‹#›</a:t>
            </a:fld>
            <a:endParaRPr lang="en-US"/>
          </a:p>
        </p:txBody>
      </p:sp>
    </p:spTree>
    <p:extLst>
      <p:ext uri="{BB962C8B-B14F-4D97-AF65-F5344CB8AC3E}">
        <p14:creationId xmlns:p14="http://schemas.microsoft.com/office/powerpoint/2010/main" val="2193904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3F2DE-997F-DE47-9D2A-22EB7F3897C4}" type="slidenum">
              <a:rPr lang="en-GB" smtClean="0"/>
              <a:pPr/>
              <a:t>4</a:t>
            </a:fld>
            <a:endParaRPr lang="en-GB"/>
          </a:p>
        </p:txBody>
      </p:sp>
    </p:spTree>
    <p:extLst>
      <p:ext uri="{BB962C8B-B14F-4D97-AF65-F5344CB8AC3E}">
        <p14:creationId xmlns:p14="http://schemas.microsoft.com/office/powerpoint/2010/main" val="415938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for a factor of 40 improvement. Note the steady progress of CESR (more than a decade)</a:t>
            </a:r>
            <a:r>
              <a:rPr lang="en-US" baseline="0" dirty="0" smtClean="0"/>
              <a:t> or PEP-II or KEKB (one decade) on the vertical semi-log scale.</a:t>
            </a:r>
            <a:endParaRPr lang="en-US" dirty="0"/>
          </a:p>
        </p:txBody>
      </p:sp>
      <p:sp>
        <p:nvSpPr>
          <p:cNvPr id="4" name="Slide Number Placeholder 3"/>
          <p:cNvSpPr>
            <a:spLocks noGrp="1"/>
          </p:cNvSpPr>
          <p:nvPr>
            <p:ph type="sldNum" sz="quarter" idx="10"/>
          </p:nvPr>
        </p:nvSpPr>
        <p:spPr/>
        <p:txBody>
          <a:bodyPr/>
          <a:lstStyle/>
          <a:p>
            <a:fld id="{9F6191ED-0243-3142-8128-F1E4382EF6F2}" type="slidenum">
              <a:rPr lang="en-US" smtClean="0"/>
              <a:t>6</a:t>
            </a:fld>
            <a:endParaRPr lang="en-US"/>
          </a:p>
        </p:txBody>
      </p:sp>
    </p:spTree>
    <p:extLst>
      <p:ext uri="{BB962C8B-B14F-4D97-AF65-F5344CB8AC3E}">
        <p14:creationId xmlns:p14="http://schemas.microsoft.com/office/powerpoint/2010/main" val="215927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Vacuum</a:t>
            </a:r>
            <a:r>
              <a:rPr lang="en-US" baseline="0" dirty="0" smtClean="0"/>
              <a:t> scrubbing</a:t>
            </a:r>
            <a:endParaRPr lang="en-US" dirty="0"/>
          </a:p>
        </p:txBody>
      </p:sp>
      <p:sp>
        <p:nvSpPr>
          <p:cNvPr id="4" name="Slide Number Placeholder 3"/>
          <p:cNvSpPr>
            <a:spLocks noGrp="1"/>
          </p:cNvSpPr>
          <p:nvPr>
            <p:ph type="sldNum" sz="quarter" idx="10"/>
          </p:nvPr>
        </p:nvSpPr>
        <p:spPr/>
        <p:txBody>
          <a:bodyPr/>
          <a:lstStyle/>
          <a:p>
            <a:fld id="{C151F862-24B7-9D49-9ED8-A0719CC5A05D}" type="slidenum">
              <a:rPr lang="en-US" smtClean="0"/>
              <a:t>20</a:t>
            </a:fld>
            <a:endParaRPr lang="en-US"/>
          </a:p>
        </p:txBody>
      </p:sp>
    </p:spTree>
    <p:extLst>
      <p:ext uri="{BB962C8B-B14F-4D97-AF65-F5344CB8AC3E}">
        <p14:creationId xmlns:p14="http://schemas.microsoft.com/office/powerpoint/2010/main" val="303274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LER vacuum scrubbing</a:t>
            </a:r>
            <a:endParaRPr lang="en-US" dirty="0"/>
          </a:p>
        </p:txBody>
      </p:sp>
      <p:sp>
        <p:nvSpPr>
          <p:cNvPr id="4" name="Slide Number Placeholder 3"/>
          <p:cNvSpPr>
            <a:spLocks noGrp="1"/>
          </p:cNvSpPr>
          <p:nvPr>
            <p:ph type="sldNum" sz="quarter" idx="10"/>
          </p:nvPr>
        </p:nvSpPr>
        <p:spPr/>
        <p:txBody>
          <a:bodyPr/>
          <a:lstStyle/>
          <a:p>
            <a:fld id="{C151F862-24B7-9D49-9ED8-A0719CC5A05D}" type="slidenum">
              <a:rPr lang="en-US" smtClean="0"/>
              <a:t>21</a:t>
            </a:fld>
            <a:endParaRPr lang="en-US"/>
          </a:p>
        </p:txBody>
      </p:sp>
    </p:spTree>
    <p:extLst>
      <p:ext uri="{BB962C8B-B14F-4D97-AF65-F5344CB8AC3E}">
        <p14:creationId xmlns:p14="http://schemas.microsoft.com/office/powerpoint/2010/main" val="48762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collimators will be installed in Phase II</a:t>
            </a:r>
            <a:endParaRPr lang="en-US" dirty="0"/>
          </a:p>
        </p:txBody>
      </p:sp>
      <p:sp>
        <p:nvSpPr>
          <p:cNvPr id="4" name="Slide Number Placeholder 3"/>
          <p:cNvSpPr>
            <a:spLocks noGrp="1"/>
          </p:cNvSpPr>
          <p:nvPr>
            <p:ph type="sldNum" sz="quarter" idx="10"/>
          </p:nvPr>
        </p:nvSpPr>
        <p:spPr/>
        <p:txBody>
          <a:bodyPr/>
          <a:lstStyle/>
          <a:p>
            <a:fld id="{852E659B-DB8A-8842-AD44-AC5ECEBF7E49}" type="slidenum">
              <a:rPr lang="en-US" smtClean="0"/>
              <a:pPr/>
              <a:t>22</a:t>
            </a:fld>
            <a:endParaRPr lang="en-US"/>
          </a:p>
        </p:txBody>
      </p:sp>
    </p:spTree>
    <p:extLst>
      <p:ext uri="{BB962C8B-B14F-4D97-AF65-F5344CB8AC3E}">
        <p14:creationId xmlns:p14="http://schemas.microsoft.com/office/powerpoint/2010/main" val="293039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from Kanazawa at IPAC2011</a:t>
            </a:r>
            <a:endParaRPr lang="en-US" dirty="0"/>
          </a:p>
        </p:txBody>
      </p:sp>
      <p:sp>
        <p:nvSpPr>
          <p:cNvPr id="4" name="Slide Number Placeholder 3"/>
          <p:cNvSpPr>
            <a:spLocks noGrp="1"/>
          </p:cNvSpPr>
          <p:nvPr>
            <p:ph type="sldNum" sz="quarter" idx="10"/>
          </p:nvPr>
        </p:nvSpPr>
        <p:spPr/>
        <p:txBody>
          <a:bodyPr/>
          <a:lstStyle/>
          <a:p>
            <a:fld id="{9F6191ED-0243-3142-8128-F1E4382EF6F2}" type="slidenum">
              <a:rPr lang="en-US" smtClean="0"/>
              <a:t>27</a:t>
            </a:fld>
            <a:endParaRPr lang="en-US"/>
          </a:p>
        </p:txBody>
      </p:sp>
    </p:spTree>
    <p:extLst>
      <p:ext uri="{BB962C8B-B14F-4D97-AF65-F5344CB8AC3E}">
        <p14:creationId xmlns:p14="http://schemas.microsoft.com/office/powerpoint/2010/main" val="345510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jump from CESR</a:t>
            </a:r>
            <a:r>
              <a:rPr lang="en-US" baseline="0" dirty="0" smtClean="0"/>
              <a:t> to the B factories (PEP-II, KEKB) was not significant in per bunch parameters. However, the number of bunches and the beam currents were much larger. There is greater than an order of magnitude reduction in beam size and </a:t>
            </a:r>
            <a:r>
              <a:rPr lang="en-US" baseline="0" dirty="0" err="1" smtClean="0"/>
              <a:t>emittance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57756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D8456-FE70-B54F-8F8D-8B58BD4B322E}"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53532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D8456-FE70-B54F-8F8D-8B58BD4B322E}"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259396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D8456-FE70-B54F-8F8D-8B58BD4B322E}"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59039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4CDC7-06F6-8B4E-A6B2-01A511B0C3CD}"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909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AD502-CE6A-D24E-841A-66874629A010}"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294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1F85D-59DA-BB4E-9A34-D49E811C546D}"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724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C86E5-6A47-904E-BB80-945B5C7D7BD0}"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993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6D0A6-0E93-F848-9AD8-574970AF7546}"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320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68917-1338-084F-A2C7-858D03E4CD63}"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775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0681C-4A89-7147-B2DF-BCA6BCDAD19A}"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706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61B6D-6E7B-504A-A877-B5DF4A0FBF0F}"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168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D8456-FE70-B54F-8F8D-8B58BD4B322E}"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4731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2A6C6-F077-AF47-8A4F-59B9E8514D28}"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54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91538-B5E4-DE44-B57E-04B610B80413}"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455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85EFF-600D-8D4D-9016-DFAC89962A9C}"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79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1937DFB-7993-DD41-9732-F8600C36BB89}"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A7BBD36-3257-8E4A-8984-B9E452B60DA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4228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57200" y="-24"/>
            <a:ext cx="8229600" cy="785818"/>
          </a:xfrm>
          <a:prstGeom prst="rect">
            <a:avLst/>
          </a:prstGeom>
        </p:spPr>
        <p:txBody>
          <a:bodyPr anchor="b">
            <a:normAutofit/>
          </a:bodyPr>
          <a:lstStyle/>
          <a:p>
            <a:r>
              <a:rPr lang="ja-JP" altLang="en-US" smtClean="0"/>
              <a:t>マスタ タイトルの書式設定</a:t>
            </a:r>
            <a:endParaRPr lang="en-US"/>
          </a:p>
        </p:txBody>
      </p:sp>
      <p:sp>
        <p:nvSpPr>
          <p:cNvPr id="3" name="Date Placeholder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mn-cs"/>
              </a:defRPr>
            </a:lvl1pPr>
          </a:lstStyle>
          <a:p>
            <a:pPr>
              <a:defRPr/>
            </a:pPr>
            <a:fld id="{D701AFC1-8E4E-E043-B4B4-A9AA4D3A3EED}" type="datetime1">
              <a:rPr lang="en-US" altLang="ja-JP">
                <a:latin typeface="Calibri"/>
                <a:ea typeface="ＭＳ Ｐゴシック"/>
              </a:rPr>
              <a:pPr>
                <a:defRPr/>
              </a:pPr>
              <a:t>9/11/18</a:t>
            </a:fld>
            <a:endParaRPr lang="en-US">
              <a:latin typeface="Calibri"/>
            </a:endParaRPr>
          </a:p>
        </p:txBody>
      </p:sp>
      <p:sp>
        <p:nvSpPr>
          <p:cNvPr id="4" name="Slide Number Placeholder 7"/>
          <p:cNvSpPr>
            <a:spLocks noGrp="1"/>
          </p:cNvSpPr>
          <p:nvPr>
            <p:ph type="sldNum" sz="quarter" idx="11"/>
          </p:nvPr>
        </p:nvSpPr>
        <p:spPr/>
        <p:txBody>
          <a:bodyPr/>
          <a:lstStyle>
            <a:lvl1pPr>
              <a:defRPr smtClean="0">
                <a:solidFill>
                  <a:srgbClr val="000000"/>
                </a:solidFill>
              </a:defRPr>
            </a:lvl1pPr>
          </a:lstStyle>
          <a:p>
            <a:pPr>
              <a:defRPr/>
            </a:pPr>
            <a:fld id="{26C485F6-F622-9D4E-98CB-D3BEE147E703}" type="slidenum">
              <a:rPr lang="en-US">
                <a:latin typeface="Calibri"/>
              </a:rPr>
              <a:pPr>
                <a:defRPr/>
              </a:pPr>
              <a:t>‹#›</a:t>
            </a:fld>
            <a:endParaRPr lang="en-US">
              <a:latin typeface="Calibri"/>
            </a:endParaRPr>
          </a:p>
        </p:txBody>
      </p:sp>
      <p:sp>
        <p:nvSpPr>
          <p:cNvPr id="5" name="Footer Placeholder 8"/>
          <p:cNvSpPr>
            <a:spLocks noGrp="1"/>
          </p:cNvSpPr>
          <p:nvPr>
            <p:ph type="ftr" sz="quarter" idx="12"/>
          </p:nvPr>
        </p:nvSpPr>
        <p:spPr>
          <a:xfrm>
            <a:off x="3124200" y="6245225"/>
            <a:ext cx="2895600" cy="476250"/>
          </a:xfrm>
          <a:prstGeom prst="rect">
            <a:avLst/>
          </a:prstGeom>
        </p:spPr>
        <p:txBody>
          <a:bodyPr/>
          <a:lstStyle>
            <a:lvl1pPr>
              <a:defRPr>
                <a:solidFill>
                  <a:prstClr val="black"/>
                </a:solidFill>
                <a:latin typeface="Symbol" pitchFamily="18" charset="2"/>
                <a:ea typeface="+mn-ea"/>
                <a:cs typeface="+mn-cs"/>
              </a:defRPr>
            </a:lvl1pPr>
          </a:lstStyle>
          <a:p>
            <a:pPr>
              <a:defRPr/>
            </a:pPr>
            <a:endParaRPr lang="en-US"/>
          </a:p>
        </p:txBody>
      </p:sp>
    </p:spTree>
    <p:extLst>
      <p:ext uri="{BB962C8B-B14F-4D97-AF65-F5344CB8AC3E}">
        <p14:creationId xmlns:p14="http://schemas.microsoft.com/office/powerpoint/2010/main" val="4139653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28596" y="0"/>
            <a:ext cx="8229600" cy="785794"/>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r>
              <a:rPr lang="en-US" altLang="ja-JP" smtClean="0">
                <a:solidFill>
                  <a:prstClr val="black"/>
                </a:solidFill>
                <a:latin typeface="Corbel"/>
                <a:ea typeface="HGｺﾞｼｯｸM"/>
              </a:rPr>
              <a:t>2013/11/13</a:t>
            </a:r>
            <a:endParaRPr lang="en-US">
              <a:solidFill>
                <a:prstClr val="black"/>
              </a:solidFill>
              <a:latin typeface="Corbel"/>
            </a:endParaRPr>
          </a:p>
        </p:txBody>
      </p:sp>
      <p:sp>
        <p:nvSpPr>
          <p:cNvPr id="10" name="Slide Number Placeholder 9"/>
          <p:cNvSpPr>
            <a:spLocks noGrp="1"/>
          </p:cNvSpPr>
          <p:nvPr>
            <p:ph type="sldNum" sz="quarter" idx="11"/>
          </p:nvPr>
        </p:nvSpPr>
        <p:spPr/>
        <p:txBody>
          <a:bodyPr/>
          <a:lstStyle/>
          <a:p>
            <a:fld id="{D4C49B74-5DB2-4B03-B1D2-7F6A3C51C318}" type="slidenum">
              <a:rPr lang="en-US" smtClean="0">
                <a:solidFill>
                  <a:prstClr val="black"/>
                </a:solidFill>
                <a:latin typeface="Corbel"/>
              </a:rPr>
              <a:pPr/>
              <a:t>‹#›</a:t>
            </a:fld>
            <a:endParaRPr lang="en-US">
              <a:solidFill>
                <a:prstClr val="black"/>
              </a:solidFill>
              <a:latin typeface="Corbel"/>
            </a:endParaRPr>
          </a:p>
        </p:txBody>
      </p:sp>
      <p:sp>
        <p:nvSpPr>
          <p:cNvPr id="11" name="Footer Placeholder 10"/>
          <p:cNvSpPr>
            <a:spLocks noGrp="1"/>
          </p:cNvSpPr>
          <p:nvPr>
            <p:ph type="ftr" sz="quarter" idx="12"/>
          </p:nvPr>
        </p:nvSpPr>
        <p:spPr/>
        <p:txBody>
          <a:bodyPr/>
          <a:lstStyle/>
          <a:p>
            <a:r>
              <a:rPr lang="en-US" altLang="ja-JP" smtClean="0">
                <a:solidFill>
                  <a:prstClr val="black"/>
                </a:solidFill>
                <a:latin typeface="Corbel"/>
                <a:ea typeface="HGｺﾞｼｯｸM"/>
              </a:rPr>
              <a:t>B</a:t>
            </a:r>
            <a:r>
              <a:rPr lang="ja-JP" altLang="en-US" smtClean="0">
                <a:solidFill>
                  <a:prstClr val="black"/>
                </a:solidFill>
                <a:latin typeface="Corbel"/>
                <a:ea typeface="HGｺﾞｼｯｸM"/>
              </a:rPr>
              <a:t>ワークショップ</a:t>
            </a:r>
            <a:r>
              <a:rPr lang="en-US" altLang="ja-JP" smtClean="0">
                <a:solidFill>
                  <a:prstClr val="black"/>
                </a:solidFill>
                <a:latin typeface="Corbel"/>
                <a:ea typeface="HGｺﾞｼｯｸM"/>
              </a:rPr>
              <a:t>2010</a:t>
            </a:r>
            <a:r>
              <a:rPr lang="ja-JP" altLang="en-US" smtClean="0">
                <a:solidFill>
                  <a:prstClr val="black"/>
                </a:solidFill>
                <a:latin typeface="Corbel"/>
                <a:ea typeface="HGｺﾞｼｯｸM"/>
              </a:rPr>
              <a:t>熱海</a:t>
            </a:r>
            <a:endParaRPr lang="en-US">
              <a:solidFill>
                <a:prstClr val="black"/>
              </a:solidFill>
              <a:latin typeface="Corbel"/>
            </a:endParaRPr>
          </a:p>
        </p:txBody>
      </p:sp>
    </p:spTree>
    <p:extLst>
      <p:ext uri="{BB962C8B-B14F-4D97-AF65-F5344CB8AC3E}">
        <p14:creationId xmlns:p14="http://schemas.microsoft.com/office/powerpoint/2010/main" val="163968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xfrm>
            <a:off x="179168" y="6669088"/>
            <a:ext cx="3311525" cy="188912"/>
          </a:xfrm>
          <a:ln/>
        </p:spPr>
        <p:txBody>
          <a:bodyPr/>
          <a:lstStyle>
            <a:lvl1pPr>
              <a:defRPr/>
            </a:lvl1pPr>
          </a:lstStyle>
          <a:p>
            <a:pPr>
              <a:defRPr/>
            </a:pPr>
            <a:r>
              <a:rPr lang="en-US" smtClean="0">
                <a:solidFill>
                  <a:prstClr val="black">
                    <a:tint val="75000"/>
                  </a:prstClr>
                </a:solidFill>
                <a:latin typeface="Calibri"/>
              </a:rPr>
              <a:t>Internal, Feb. 2016</a:t>
            </a:r>
            <a:endParaRPr lang="de-DE" dirty="0">
              <a:solidFill>
                <a:prstClr val="black">
                  <a:tint val="75000"/>
                </a:prstClr>
              </a:solidFill>
              <a:latin typeface="Calibri"/>
            </a:endParaRPr>
          </a:p>
        </p:txBody>
      </p:sp>
      <p:sp>
        <p:nvSpPr>
          <p:cNvPr id="4" name="Rectangle 10"/>
          <p:cNvSpPr>
            <a:spLocks noGrp="1" noChangeArrowheads="1"/>
          </p:cNvSpPr>
          <p:nvPr>
            <p:ph type="ftr" sz="quarter" idx="11"/>
          </p:nvPr>
        </p:nvSpPr>
        <p:spPr>
          <a:ln/>
        </p:spPr>
        <p:txBody>
          <a:bodyPr/>
          <a:lstStyle>
            <a:lvl1pPr>
              <a:defRPr/>
            </a:lvl1pPr>
          </a:lstStyle>
          <a:p>
            <a:pPr>
              <a:defRPr/>
            </a:pPr>
            <a:r>
              <a:rPr lang="de-DE" smtClean="0">
                <a:solidFill>
                  <a:prstClr val="black">
                    <a:tint val="75000"/>
                  </a:prstClr>
                </a:solidFill>
                <a:latin typeface="Calibri"/>
              </a:rPr>
              <a:t>Ladislav Andricek, MPG Halbleiterlabor</a:t>
            </a:r>
            <a:endParaRPr lang="de-DE">
              <a:solidFill>
                <a:prstClr val="black">
                  <a:tint val="75000"/>
                </a:prstClr>
              </a:solidFill>
              <a:latin typeface="Calibri"/>
            </a:endParaRPr>
          </a:p>
        </p:txBody>
      </p:sp>
      <p:sp>
        <p:nvSpPr>
          <p:cNvPr id="6" name="Slide Number Placeholder 13"/>
          <p:cNvSpPr>
            <a:spLocks noGrp="1"/>
          </p:cNvSpPr>
          <p:nvPr>
            <p:ph type="sldNum" sz="quarter" idx="12"/>
          </p:nvPr>
        </p:nvSpPr>
        <p:spPr/>
        <p:txBody>
          <a:bodyPr/>
          <a:lstStyle>
            <a:lvl1pPr>
              <a:defRPr/>
            </a:lvl1pPr>
          </a:lstStyle>
          <a:p>
            <a:pPr>
              <a:defRPr/>
            </a:pPr>
            <a:fld id="{4B852D20-2352-4749-B7C5-DD441254C40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39593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4538342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a:xfrm>
            <a:off x="467544" y="6669360"/>
            <a:ext cx="2133600" cy="188640"/>
          </a:xfrm>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a:xfrm>
            <a:off x="3131840" y="6669360"/>
            <a:ext cx="2895600" cy="182615"/>
          </a:xfrm>
        </p:spPr>
        <p:txBody>
          <a:bodyPr/>
          <a:lstStyle/>
          <a:p>
            <a:r>
              <a:rPr lang="en-US" altLang="ja-JP" smtClean="0">
                <a:solidFill>
                  <a:prstClr val="black">
                    <a:tint val="75000"/>
                  </a:prstClr>
                </a:solidFill>
                <a:latin typeface="Calibri"/>
                <a:ea typeface="ＭＳ Ｐゴシック"/>
              </a:rPr>
              <a:t>FJPPL meeting @ Strasbourg</a:t>
            </a:r>
            <a:endParaRPr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a:xfrm>
            <a:off x="6588224" y="6597352"/>
            <a:ext cx="2133600" cy="254623"/>
          </a:xfrm>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6170803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612479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D8456-FE70-B54F-8F8D-8B58BD4B322E}"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3479814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102849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6382290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779492305"/>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2625585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4208378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85078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9244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96034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28596" y="0"/>
            <a:ext cx="8229600" cy="785794"/>
          </a:xfrm>
          <a:prstGeom prst="rect">
            <a:avLst/>
          </a:prstGeom>
        </p:spPr>
        <p:txBody>
          <a:bodyPr anchor="b" anchorCtr="0">
            <a:normAutofit/>
          </a:bodyPr>
          <a:lstStyle/>
          <a:p>
            <a:pPr algn="l"/>
            <a:r>
              <a:rPr lang="ja-JP" altLang="en-US" smtClean="0"/>
              <a:t>マスタ タイトルの書式設定</a:t>
            </a:r>
            <a:endParaRPr lang="en-US"/>
          </a:p>
        </p:txBody>
      </p:sp>
      <p:sp>
        <p:nvSpPr>
          <p:cNvPr id="8" name="Date Placeholder 7"/>
          <p:cNvSpPr>
            <a:spLocks noGrp="1"/>
          </p:cNvSpPr>
          <p:nvPr>
            <p:ph type="dt" sz="half" idx="10"/>
          </p:nvPr>
        </p:nvSpPr>
        <p:spPr/>
        <p:txBody>
          <a:bodyPr/>
          <a:lstStyle/>
          <a:p>
            <a:r>
              <a:rPr lang="en-US" altLang="ja-JP" smtClean="0">
                <a:solidFill>
                  <a:prstClr val="black"/>
                </a:solidFill>
                <a:latin typeface="Calibri"/>
                <a:ea typeface="ＭＳ Ｐゴシック"/>
              </a:rPr>
              <a:t>Hiroyuki Nakayama (KEK) </a:t>
            </a:r>
            <a:endParaRPr lang="en-US">
              <a:solidFill>
                <a:prstClr val="black"/>
              </a:solidFill>
              <a:latin typeface="Calibri"/>
            </a:endParaRPr>
          </a:p>
        </p:txBody>
      </p:sp>
      <p:sp>
        <p:nvSpPr>
          <p:cNvPr id="10" name="Slide Number Placeholder 9"/>
          <p:cNvSpPr>
            <a:spLocks noGrp="1"/>
          </p:cNvSpPr>
          <p:nvPr>
            <p:ph type="sldNum" sz="quarter" idx="11"/>
          </p:nvPr>
        </p:nvSpPr>
        <p:spPr/>
        <p:txBody>
          <a:bodyPr/>
          <a:lstStyle/>
          <a:p>
            <a:fld id="{D4C49B74-5DB2-4B03-B1D2-7F6A3C51C318}" type="slidenum">
              <a:rPr lang="en-US" smtClean="0">
                <a:solidFill>
                  <a:prstClr val="black"/>
                </a:solidFill>
                <a:latin typeface="Calibri"/>
              </a:rPr>
              <a:pPr/>
              <a:t>‹#›</a:t>
            </a:fld>
            <a:endParaRPr lang="en-US">
              <a:solidFill>
                <a:prstClr val="black"/>
              </a:solidFill>
              <a:latin typeface="Calibri"/>
            </a:endParaRPr>
          </a:p>
        </p:txBody>
      </p:sp>
      <p:sp>
        <p:nvSpPr>
          <p:cNvPr id="11" name="Footer Placeholder 10"/>
          <p:cNvSpPr>
            <a:spLocks noGrp="1"/>
          </p:cNvSpPr>
          <p:nvPr>
            <p:ph type="ftr" sz="quarter" idx="12"/>
          </p:nvPr>
        </p:nvSpPr>
        <p:spPr/>
        <p:txBody>
          <a:bodyPr/>
          <a:lstStyle/>
          <a:p>
            <a:r>
              <a:rPr lang="en-US" altLang="ja-JP" smtClean="0">
                <a:solidFill>
                  <a:prstClr val="black"/>
                </a:solidFill>
                <a:latin typeface="Calibri"/>
                <a:ea typeface="ＭＳ Ｐゴシック"/>
              </a:rPr>
              <a:t>FJPPL meeting @ Strasbourg</a:t>
            </a:r>
            <a:endParaRPr lang="en-US">
              <a:solidFill>
                <a:prstClr val="black"/>
              </a:solidFill>
              <a:latin typeface="Calibri"/>
            </a:endParaRPr>
          </a:p>
        </p:txBody>
      </p:sp>
    </p:spTree>
    <p:extLst>
      <p:ext uri="{BB962C8B-B14F-4D97-AF65-F5344CB8AC3E}">
        <p14:creationId xmlns:p14="http://schemas.microsoft.com/office/powerpoint/2010/main" val="1906644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00">
                <a:solidFill>
                  <a:srgbClr val="D93E2B"/>
                </a:solidFill>
              </a:rPr>
              <a:t>タイトルテキスト</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00">
                <a:solidFill>
                  <a:srgbClr val="414141"/>
                </a:solidFill>
              </a:rPr>
              <a:t>本文レベル1</a:t>
            </a:r>
          </a:p>
          <a:p>
            <a:pPr lvl="1">
              <a:defRPr sz="1800">
                <a:solidFill>
                  <a:srgbClr val="000000"/>
                </a:solidFill>
              </a:defRPr>
            </a:pPr>
            <a:r>
              <a:rPr sz="2500">
                <a:solidFill>
                  <a:srgbClr val="414141"/>
                </a:solidFill>
              </a:rPr>
              <a:t>本文レベル2</a:t>
            </a:r>
          </a:p>
          <a:p>
            <a:pPr lvl="2">
              <a:defRPr sz="1800">
                <a:solidFill>
                  <a:srgbClr val="000000"/>
                </a:solidFill>
              </a:defRPr>
            </a:pPr>
            <a:r>
              <a:rPr sz="2500">
                <a:solidFill>
                  <a:srgbClr val="414141"/>
                </a:solidFill>
              </a:rPr>
              <a:t>本文レベル3</a:t>
            </a:r>
          </a:p>
          <a:p>
            <a:pPr lvl="3">
              <a:defRPr sz="1800">
                <a:solidFill>
                  <a:srgbClr val="000000"/>
                </a:solidFill>
              </a:defRPr>
            </a:pPr>
            <a:r>
              <a:rPr sz="2500">
                <a:solidFill>
                  <a:srgbClr val="414141"/>
                </a:solidFill>
              </a:rPr>
              <a:t>本文レベル4</a:t>
            </a:r>
          </a:p>
          <a:p>
            <a:pPr lvl="4">
              <a:defRPr sz="1800">
                <a:solidFill>
                  <a:srgbClr val="000000"/>
                </a:solidFill>
              </a:defRPr>
            </a:pPr>
            <a:r>
              <a:rPr sz="2500">
                <a:solidFill>
                  <a:srgbClr val="414141"/>
                </a:solidFill>
              </a:rPr>
              <a:t>本文レベル 5</a:t>
            </a:r>
          </a:p>
        </p:txBody>
      </p:sp>
    </p:spTree>
    <p:extLst>
      <p:ext uri="{BB962C8B-B14F-4D97-AF65-F5344CB8AC3E}">
        <p14:creationId xmlns:p14="http://schemas.microsoft.com/office/powerpoint/2010/main" val="4097171548"/>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D8456-FE70-B54F-8F8D-8B58BD4B322E}"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228177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D8456-FE70-B54F-8F8D-8B58BD4B322E}" type="datetimeFigureOut">
              <a:rPr lang="en-US" smtClean="0"/>
              <a:t>9/11/18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78492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D8456-FE70-B54F-8F8D-8B58BD4B322E}"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0592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8456-FE70-B54F-8F8D-8B58BD4B322E}"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72619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D8456-FE70-B54F-8F8D-8B58BD4B322E}"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30863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D8456-FE70-B54F-8F8D-8B58BD4B322E}"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97CAA-0206-E143-AA9D-20F76248E970}" type="slidenum">
              <a:rPr lang="en-US" smtClean="0"/>
              <a:t>‹#›</a:t>
            </a:fld>
            <a:endParaRPr lang="en-US"/>
          </a:p>
        </p:txBody>
      </p:sp>
    </p:spTree>
    <p:extLst>
      <p:ext uri="{BB962C8B-B14F-4D97-AF65-F5344CB8AC3E}">
        <p14:creationId xmlns:p14="http://schemas.microsoft.com/office/powerpoint/2010/main" val="139559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D8456-FE70-B54F-8F8D-8B58BD4B322E}" type="datetimeFigureOut">
              <a:rPr lang="en-US" smtClean="0"/>
              <a:t>9/11/18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97CAA-0206-E143-AA9D-20F76248E970}" type="slidenum">
              <a:rPr lang="en-US" smtClean="0"/>
              <a:t>‹#›</a:t>
            </a:fld>
            <a:endParaRPr lang="en-US"/>
          </a:p>
        </p:txBody>
      </p:sp>
    </p:spTree>
    <p:extLst>
      <p:ext uri="{BB962C8B-B14F-4D97-AF65-F5344CB8AC3E}">
        <p14:creationId xmlns:p14="http://schemas.microsoft.com/office/powerpoint/2010/main" val="370873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B6EC3-F3FD-444A-8274-DE63008651BE}" type="datetime1">
              <a:rPr lang="en-US" smtClean="0">
                <a:solidFill>
                  <a:prstClr val="black">
                    <a:tint val="75000"/>
                  </a:prstClr>
                </a:solidFill>
                <a:latin typeface="Calibri"/>
              </a:rPr>
              <a:pPr/>
              <a:t>9/11/18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D68EC-1E92-5F40-99CB-2855E5FF988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745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67544" y="6597352"/>
            <a:ext cx="2133600" cy="23640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kumimoji="1" lang="en-US" altLang="ja-JP" smtClean="0">
                <a:solidFill>
                  <a:prstClr val="black">
                    <a:tint val="75000"/>
                  </a:prstClr>
                </a:solidFill>
                <a:latin typeface="Calibri"/>
                <a:ea typeface="ＭＳ Ｐゴシック"/>
              </a:rPr>
              <a:t>Hiroyuki Nakayama (KEK) </a:t>
            </a:r>
            <a:endParaRPr kumimoji="1"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31840" y="6597352"/>
            <a:ext cx="2895600" cy="241176"/>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kumimoji="1" lang="en-US" altLang="ja-JP" smtClean="0">
                <a:solidFill>
                  <a:prstClr val="black">
                    <a:tint val="75000"/>
                  </a:prstClr>
                </a:solidFill>
                <a:latin typeface="Calibri"/>
                <a:ea typeface="ＭＳ Ｐゴシック"/>
              </a:rPr>
              <a:t>FJPPL meeting @ Strasbourg</a:t>
            </a:r>
            <a:endParaRPr kumimoji="1" lang="ja-JP" altLang="en-US" dirty="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88224" y="6597352"/>
            <a:ext cx="2133600" cy="25462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2D8002D-B5B0-4BAC-B1F6-782DDCCE6D9C}" type="slidenum">
              <a:rPr kumimoji="1" lang="ja-JP" altLang="en-US" smtClean="0">
                <a:solidFill>
                  <a:prstClr val="black">
                    <a:tint val="75000"/>
                  </a:prstClr>
                </a:solidFill>
                <a:latin typeface="Calibri"/>
                <a:ea typeface="ＭＳ Ｐゴシック"/>
              </a:rPr>
              <a:pPr defTabSz="914400"/>
              <a:t>‹#›</a:t>
            </a:fld>
            <a:endParaRPr kumimoji="1"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533499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emf"/><Relationship Id="rId5" Type="http://schemas.openxmlformats.org/officeDocument/2006/relationships/image" Target="../media/image24.png"/><Relationship Id="rId6" Type="http://schemas.openxmlformats.org/officeDocument/2006/relationships/oleObject" Target="../embeddings/oleObject11.bin"/><Relationship Id="rId7" Type="http://schemas.openxmlformats.org/officeDocument/2006/relationships/image" Target="../media/image22.emf"/><Relationship Id="rId8" Type="http://schemas.openxmlformats.org/officeDocument/2006/relationships/oleObject" Target="../embeddings/oleObject12.bin"/><Relationship Id="rId9"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4.emf"/><Relationship Id="rId5" Type="http://schemas.openxmlformats.org/officeDocument/2006/relationships/oleObject" Target="../embeddings/oleObject14.bin"/><Relationship Id="rId6" Type="http://schemas.openxmlformats.org/officeDocument/2006/relationships/image" Target="../media/image35.emf"/><Relationship Id="rId7" Type="http://schemas.openxmlformats.org/officeDocument/2006/relationships/oleObject" Target="../embeddings/oleObject15.bin"/><Relationship Id="rId8" Type="http://schemas.openxmlformats.org/officeDocument/2006/relationships/image" Target="../media/image36.emf"/><Relationship Id="rId9" Type="http://schemas.openxmlformats.org/officeDocument/2006/relationships/oleObject" Target="../embeddings/oleObject16.bin"/><Relationship Id="rId10" Type="http://schemas.openxmlformats.org/officeDocument/2006/relationships/image" Target="../media/image37.emf"/><Relationship Id="rId11"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oleObject" Target="../embeddings/oleObject17.bin"/><Relationship Id="rId5" Type="http://schemas.openxmlformats.org/officeDocument/2006/relationships/image" Target="../media/image56.wmf"/><Relationship Id="rId1" Type="http://schemas.openxmlformats.org/officeDocument/2006/relationships/vmlDrawing" Target="../drawings/vmlDrawing6.vml"/><Relationship Id="rId2"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png"/><Relationship Id="rId5" Type="http://schemas.openxmlformats.org/officeDocument/2006/relationships/oleObject" Target="../embeddings/oleObject3.bin"/><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6.emf"/><Relationship Id="rId13" Type="http://schemas.openxmlformats.org/officeDocument/2006/relationships/oleObject" Target="../embeddings/oleObject9.bin"/><Relationship Id="rId14"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2.emf"/><Relationship Id="rId5" Type="http://schemas.openxmlformats.org/officeDocument/2006/relationships/oleObject" Target="../embeddings/oleObject5.bin"/><Relationship Id="rId6" Type="http://schemas.openxmlformats.org/officeDocument/2006/relationships/image" Target="../media/image13.emf"/><Relationship Id="rId7" Type="http://schemas.openxmlformats.org/officeDocument/2006/relationships/oleObject" Target="../embeddings/oleObject6.bin"/><Relationship Id="rId8" Type="http://schemas.openxmlformats.org/officeDocument/2006/relationships/image" Target="../media/image14.emf"/><Relationship Id="rId9" Type="http://schemas.openxmlformats.org/officeDocument/2006/relationships/oleObject" Target="../embeddings/oleObject7.bin"/><Relationship Id="rId10"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25" y="130335"/>
            <a:ext cx="8229600" cy="1143000"/>
          </a:xfrm>
        </p:spPr>
        <p:txBody>
          <a:bodyPr>
            <a:normAutofit/>
          </a:bodyPr>
          <a:lstStyle/>
          <a:p>
            <a:r>
              <a:rPr lang="en-US" sz="4000" dirty="0" err="1" smtClean="0"/>
              <a:t>SuperKEKB</a:t>
            </a:r>
            <a:r>
              <a:rPr lang="en-US" sz="4000" dirty="0" smtClean="0"/>
              <a:t> and Belle II backgrounds</a:t>
            </a:r>
            <a:endParaRPr lang="en-US" sz="4000" dirty="0"/>
          </a:p>
        </p:txBody>
      </p:sp>
      <p:sp>
        <p:nvSpPr>
          <p:cNvPr id="4" name="TextBox 3"/>
          <p:cNvSpPr txBox="1"/>
          <p:nvPr/>
        </p:nvSpPr>
        <p:spPr>
          <a:xfrm>
            <a:off x="1962650" y="969758"/>
            <a:ext cx="5180818" cy="400110"/>
          </a:xfrm>
          <a:prstGeom prst="rect">
            <a:avLst/>
          </a:prstGeom>
          <a:noFill/>
        </p:spPr>
        <p:txBody>
          <a:bodyPr wrap="square" rtlCol="0">
            <a:spAutoFit/>
          </a:bodyPr>
          <a:lstStyle/>
          <a:p>
            <a:r>
              <a:rPr lang="en-US" sz="2000" dirty="0" smtClean="0"/>
              <a:t>Tom Browder, University of Hawaii at </a:t>
            </a:r>
            <a:r>
              <a:rPr lang="en-US" sz="2000" dirty="0" err="1" smtClean="0"/>
              <a:t>Manoa</a:t>
            </a:r>
            <a:endParaRPr lang="en-US" sz="2000" dirty="0"/>
          </a:p>
        </p:txBody>
      </p:sp>
      <p:sp>
        <p:nvSpPr>
          <p:cNvPr id="5" name="TextBox 4"/>
          <p:cNvSpPr txBox="1"/>
          <p:nvPr/>
        </p:nvSpPr>
        <p:spPr>
          <a:xfrm>
            <a:off x="689662" y="1747195"/>
            <a:ext cx="5848551" cy="3785652"/>
          </a:xfrm>
          <a:prstGeom prst="rect">
            <a:avLst/>
          </a:prstGeom>
          <a:noFill/>
        </p:spPr>
        <p:txBody>
          <a:bodyPr wrap="square" rtlCol="0">
            <a:spAutoFit/>
          </a:bodyPr>
          <a:lstStyle/>
          <a:p>
            <a:r>
              <a:rPr lang="en-US" sz="2400" dirty="0" err="1" smtClean="0"/>
              <a:t>SuperKEKB</a:t>
            </a:r>
            <a:r>
              <a:rPr lang="en-US" sz="2400" dirty="0" smtClean="0"/>
              <a:t> overview</a:t>
            </a:r>
          </a:p>
          <a:p>
            <a:endParaRPr lang="en-US" sz="2400" dirty="0"/>
          </a:p>
          <a:p>
            <a:r>
              <a:rPr lang="en-US" sz="2400" dirty="0" smtClean="0"/>
              <a:t>Luminosity Master Equation</a:t>
            </a:r>
          </a:p>
          <a:p>
            <a:r>
              <a:rPr lang="en-US" sz="2400" dirty="0" smtClean="0"/>
              <a:t>(large crossing angle, </a:t>
            </a:r>
            <a:r>
              <a:rPr lang="en-US" sz="2400" dirty="0" err="1" smtClean="0"/>
              <a:t>nanobeam</a:t>
            </a:r>
            <a:r>
              <a:rPr lang="en-US" sz="2400" dirty="0" smtClean="0"/>
              <a:t> case)</a:t>
            </a:r>
          </a:p>
          <a:p>
            <a:endParaRPr lang="en-US" sz="2400" dirty="0"/>
          </a:p>
          <a:p>
            <a:r>
              <a:rPr lang="en-US" sz="2400" dirty="0" smtClean="0"/>
              <a:t>State of Commissioning</a:t>
            </a:r>
          </a:p>
          <a:p>
            <a:endParaRPr lang="en-US" sz="2400" dirty="0"/>
          </a:p>
          <a:p>
            <a:r>
              <a:rPr lang="en-US" sz="2400" dirty="0" smtClean="0"/>
              <a:t>Backgrounds</a:t>
            </a:r>
          </a:p>
          <a:p>
            <a:endParaRPr lang="en-US" sz="2400" dirty="0" smtClean="0"/>
          </a:p>
          <a:p>
            <a:r>
              <a:rPr lang="en-US" sz="2400" dirty="0" smtClean="0"/>
              <a:t>Mysteries + Plans</a:t>
            </a:r>
            <a:endParaRPr lang="en-US" sz="2400" dirty="0"/>
          </a:p>
        </p:txBody>
      </p:sp>
      <p:sp>
        <p:nvSpPr>
          <p:cNvPr id="6" name="TextBox 5"/>
          <p:cNvSpPr txBox="1"/>
          <p:nvPr/>
        </p:nvSpPr>
        <p:spPr>
          <a:xfrm>
            <a:off x="1676284" y="6067366"/>
            <a:ext cx="5781519" cy="646331"/>
          </a:xfrm>
          <a:prstGeom prst="rect">
            <a:avLst/>
          </a:prstGeom>
          <a:noFill/>
        </p:spPr>
        <p:txBody>
          <a:bodyPr wrap="square" rtlCol="0">
            <a:spAutoFit/>
          </a:bodyPr>
          <a:lstStyle/>
          <a:p>
            <a:r>
              <a:rPr lang="en-US" dirty="0" smtClean="0"/>
              <a:t>Apologies: I have extensively borrowed slides from Akai-san, Ohnishi-san, Sven-san, Nakayama-san</a:t>
            </a:r>
            <a:endParaRPr lang="en-US" dirty="0"/>
          </a:p>
        </p:txBody>
      </p:sp>
      <p:pic>
        <p:nvPicPr>
          <p:cNvPr id="3" name="Picture 2"/>
          <p:cNvPicPr>
            <a:picLocks noChangeAspect="1"/>
          </p:cNvPicPr>
          <p:nvPr/>
        </p:nvPicPr>
        <p:blipFill>
          <a:blip r:embed="rId2"/>
          <a:stretch>
            <a:fillRect/>
          </a:stretch>
        </p:blipFill>
        <p:spPr>
          <a:xfrm>
            <a:off x="5917350" y="2810977"/>
            <a:ext cx="2880360" cy="2880360"/>
          </a:xfrm>
          <a:prstGeom prst="rect">
            <a:avLst/>
          </a:prstGeom>
        </p:spPr>
      </p:pic>
      <p:pic>
        <p:nvPicPr>
          <p:cNvPr id="7" name="Picture 6"/>
          <p:cNvPicPr>
            <a:picLocks noChangeAspect="1"/>
          </p:cNvPicPr>
          <p:nvPr/>
        </p:nvPicPr>
        <p:blipFill>
          <a:blip r:embed="rId3"/>
          <a:stretch>
            <a:fillRect/>
          </a:stretch>
        </p:blipFill>
        <p:spPr>
          <a:xfrm>
            <a:off x="6330668" y="1747195"/>
            <a:ext cx="1625600" cy="753110"/>
          </a:xfrm>
          <a:prstGeom prst="rect">
            <a:avLst/>
          </a:prstGeom>
        </p:spPr>
      </p:pic>
    </p:spTree>
    <p:extLst>
      <p:ext uri="{BB962C8B-B14F-4D97-AF65-F5344CB8AC3E}">
        <p14:creationId xmlns:p14="http://schemas.microsoft.com/office/powerpoint/2010/main" val="502101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957" y="2555245"/>
            <a:ext cx="6990080" cy="3596640"/>
          </a:xfrm>
          <a:prstGeom prst="rect">
            <a:avLst/>
          </a:prstGeom>
        </p:spPr>
      </p:pic>
      <p:sp>
        <p:nvSpPr>
          <p:cNvPr id="5" name="TextBox 4"/>
          <p:cNvSpPr txBox="1"/>
          <p:nvPr/>
        </p:nvSpPr>
        <p:spPr>
          <a:xfrm>
            <a:off x="531428" y="6244218"/>
            <a:ext cx="1552105" cy="369332"/>
          </a:xfrm>
          <a:prstGeom prst="rect">
            <a:avLst/>
          </a:prstGeom>
          <a:noFill/>
        </p:spPr>
        <p:txBody>
          <a:bodyPr wrap="square" rtlCol="0">
            <a:spAutoFit/>
          </a:bodyPr>
          <a:lstStyle/>
          <a:p>
            <a:r>
              <a:rPr lang="en-US" dirty="0" err="1" smtClean="0"/>
              <a:t>Buon</a:t>
            </a:r>
            <a:r>
              <a:rPr lang="en-US" dirty="0" smtClean="0"/>
              <a:t>, 1990</a:t>
            </a:r>
            <a:endParaRPr lang="en-US" dirty="0"/>
          </a:p>
        </p:txBody>
      </p:sp>
      <p:sp>
        <p:nvSpPr>
          <p:cNvPr id="6" name="TextBox 5"/>
          <p:cNvSpPr txBox="1"/>
          <p:nvPr/>
        </p:nvSpPr>
        <p:spPr>
          <a:xfrm>
            <a:off x="2197700" y="6151885"/>
            <a:ext cx="6536015" cy="646331"/>
          </a:xfrm>
          <a:prstGeom prst="rect">
            <a:avLst/>
          </a:prstGeom>
          <a:noFill/>
        </p:spPr>
        <p:txBody>
          <a:bodyPr wrap="square" rtlCol="0">
            <a:spAutoFit/>
          </a:bodyPr>
          <a:lstStyle/>
          <a:p>
            <a:r>
              <a:rPr lang="en-US" dirty="0" err="1" smtClean="0"/>
              <a:t>Liouville’s</a:t>
            </a:r>
            <a:r>
              <a:rPr lang="en-US" dirty="0" smtClean="0"/>
              <a:t> Theorem states that the area of the phase space ellipse is invariant as the beam propagates around the storage ring.</a:t>
            </a:r>
            <a:endParaRPr lang="en-US" dirty="0"/>
          </a:p>
        </p:txBody>
      </p:sp>
      <p:pic>
        <p:nvPicPr>
          <p:cNvPr id="7" name="Picture 6"/>
          <p:cNvPicPr>
            <a:picLocks noChangeAspect="1"/>
          </p:cNvPicPr>
          <p:nvPr/>
        </p:nvPicPr>
        <p:blipFill>
          <a:blip r:embed="rId3"/>
          <a:stretch>
            <a:fillRect/>
          </a:stretch>
        </p:blipFill>
        <p:spPr>
          <a:xfrm>
            <a:off x="3469137" y="84579"/>
            <a:ext cx="2286000" cy="2286000"/>
          </a:xfrm>
          <a:prstGeom prst="rect">
            <a:avLst/>
          </a:prstGeom>
        </p:spPr>
      </p:pic>
      <p:sp>
        <p:nvSpPr>
          <p:cNvPr id="8" name="TextBox 7"/>
          <p:cNvSpPr txBox="1"/>
          <p:nvPr/>
        </p:nvSpPr>
        <p:spPr>
          <a:xfrm>
            <a:off x="3971290" y="2187851"/>
            <a:ext cx="1783847" cy="369332"/>
          </a:xfrm>
          <a:prstGeom prst="rect">
            <a:avLst/>
          </a:prstGeom>
          <a:noFill/>
        </p:spPr>
        <p:txBody>
          <a:bodyPr wrap="square" rtlCol="0">
            <a:spAutoFit/>
          </a:bodyPr>
          <a:lstStyle/>
          <a:p>
            <a:r>
              <a:rPr lang="en-US" dirty="0" smtClean="0"/>
              <a:t>Position y</a:t>
            </a:r>
            <a:endParaRPr lang="en-US" dirty="0"/>
          </a:p>
        </p:txBody>
      </p:sp>
      <p:sp>
        <p:nvSpPr>
          <p:cNvPr id="9" name="TextBox 8"/>
          <p:cNvSpPr txBox="1"/>
          <p:nvPr/>
        </p:nvSpPr>
        <p:spPr>
          <a:xfrm>
            <a:off x="2511657" y="956848"/>
            <a:ext cx="957480" cy="369332"/>
          </a:xfrm>
          <a:prstGeom prst="rect">
            <a:avLst/>
          </a:prstGeom>
          <a:noFill/>
        </p:spPr>
        <p:txBody>
          <a:bodyPr wrap="square" rtlCol="0">
            <a:spAutoFit/>
          </a:bodyPr>
          <a:lstStyle/>
          <a:p>
            <a:r>
              <a:rPr lang="en-US" dirty="0" smtClean="0"/>
              <a:t>Slope </a:t>
            </a:r>
            <a:r>
              <a:rPr lang="en-US" dirty="0" err="1" smtClean="0"/>
              <a:t>p</a:t>
            </a:r>
            <a:r>
              <a:rPr lang="en-US" baseline="-25000" dirty="0" err="1" smtClean="0"/>
              <a:t>y</a:t>
            </a:r>
            <a:endParaRPr lang="en-US" dirty="0"/>
          </a:p>
        </p:txBody>
      </p:sp>
      <p:sp>
        <p:nvSpPr>
          <p:cNvPr id="10" name="TextBox 9"/>
          <p:cNvSpPr txBox="1"/>
          <p:nvPr/>
        </p:nvSpPr>
        <p:spPr>
          <a:xfrm>
            <a:off x="313957" y="269245"/>
            <a:ext cx="1769576" cy="1200329"/>
          </a:xfrm>
          <a:prstGeom prst="rect">
            <a:avLst/>
          </a:prstGeom>
          <a:noFill/>
        </p:spPr>
        <p:txBody>
          <a:bodyPr wrap="square" rtlCol="0">
            <a:spAutoFit/>
          </a:bodyPr>
          <a:lstStyle/>
          <a:p>
            <a:r>
              <a:rPr lang="en-US" dirty="0" err="1" smtClean="0"/>
              <a:t>Emittance</a:t>
            </a:r>
            <a:r>
              <a:rPr lang="en-US" dirty="0" smtClean="0"/>
              <a:t>, an invariant in charged particle storage rings. </a:t>
            </a:r>
            <a:endParaRPr lang="en-US" dirty="0"/>
          </a:p>
        </p:txBody>
      </p:sp>
      <p:pic>
        <p:nvPicPr>
          <p:cNvPr id="2" name="Picture 1"/>
          <p:cNvPicPr>
            <a:picLocks noChangeAspect="1"/>
          </p:cNvPicPr>
          <p:nvPr/>
        </p:nvPicPr>
        <p:blipFill>
          <a:blip r:embed="rId4"/>
          <a:stretch>
            <a:fillRect/>
          </a:stretch>
        </p:blipFill>
        <p:spPr>
          <a:xfrm>
            <a:off x="6689257" y="3479957"/>
            <a:ext cx="2349500" cy="571500"/>
          </a:xfrm>
          <a:prstGeom prst="rect">
            <a:avLst/>
          </a:prstGeom>
        </p:spPr>
      </p:pic>
    </p:spTree>
    <p:extLst>
      <p:ext uri="{BB962C8B-B14F-4D97-AF65-F5344CB8AC3E}">
        <p14:creationId xmlns:p14="http://schemas.microsoft.com/office/powerpoint/2010/main" val="7309992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04201" y="107157"/>
            <a:ext cx="6921589" cy="461665"/>
          </a:xfrm>
          <a:prstGeom prst="rect">
            <a:avLst/>
          </a:prstGeom>
          <a:noFill/>
        </p:spPr>
        <p:txBody>
          <a:bodyPr wrap="square" rtlCol="0">
            <a:spAutoFit/>
          </a:bodyPr>
          <a:lstStyle/>
          <a:p>
            <a:r>
              <a:rPr lang="en-US" sz="2400" dirty="0" smtClean="0"/>
              <a:t>Scaling laws from the Luminosity Master Equations</a:t>
            </a:r>
            <a:endParaRPr lang="en-US" sz="2400" dirty="0"/>
          </a:p>
        </p:txBody>
      </p:sp>
      <p:sp>
        <p:nvSpPr>
          <p:cNvPr id="16" name="Rectangle 15"/>
          <p:cNvSpPr/>
          <p:nvPr/>
        </p:nvSpPr>
        <p:spPr>
          <a:xfrm>
            <a:off x="309769" y="694201"/>
            <a:ext cx="8632193" cy="146809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180385189"/>
              </p:ext>
            </p:extLst>
          </p:nvPr>
        </p:nvGraphicFramePr>
        <p:xfrm>
          <a:off x="763518" y="781406"/>
          <a:ext cx="3556000" cy="1066800"/>
        </p:xfrm>
        <a:graphic>
          <a:graphicData uri="http://schemas.openxmlformats.org/presentationml/2006/ole">
            <mc:AlternateContent xmlns:mc="http://schemas.openxmlformats.org/markup-compatibility/2006">
              <mc:Choice xmlns:v="urn:schemas-microsoft-com:vml" Requires="v">
                <p:oleObj spid="_x0000_s4307" name="Equation" r:id="rId3" imgW="1778000" imgH="533400" progId="Equation.DSMT4">
                  <p:embed/>
                </p:oleObj>
              </mc:Choice>
              <mc:Fallback>
                <p:oleObj name="Equation" r:id="rId3" imgW="1778000" imgH="533400" progId="Equation.DSMT4">
                  <p:embed/>
                  <p:pic>
                    <p:nvPicPr>
                      <p:cNvPr id="0" name=""/>
                      <p:cNvPicPr/>
                      <p:nvPr/>
                    </p:nvPicPr>
                    <p:blipFill>
                      <a:blip r:embed="rId4"/>
                      <a:stretch>
                        <a:fillRect/>
                      </a:stretch>
                    </p:blipFill>
                    <p:spPr>
                      <a:xfrm>
                        <a:off x="763518" y="781406"/>
                        <a:ext cx="3556000" cy="1066800"/>
                      </a:xfrm>
                      <a:prstGeom prst="rect">
                        <a:avLst/>
                      </a:prstGeom>
                    </p:spPr>
                  </p:pic>
                </p:oleObj>
              </mc:Fallback>
            </mc:AlternateContent>
          </a:graphicData>
        </a:graphic>
      </p:graphicFrame>
      <p:sp>
        <p:nvSpPr>
          <p:cNvPr id="3" name="TextBox 2"/>
          <p:cNvSpPr txBox="1"/>
          <p:nvPr/>
        </p:nvSpPr>
        <p:spPr>
          <a:xfrm>
            <a:off x="4860963" y="1028871"/>
            <a:ext cx="3744194" cy="830997"/>
          </a:xfrm>
          <a:prstGeom prst="rect">
            <a:avLst/>
          </a:prstGeom>
          <a:noFill/>
        </p:spPr>
        <p:txBody>
          <a:bodyPr wrap="square" rtlCol="0">
            <a:spAutoFit/>
          </a:bodyPr>
          <a:lstStyle/>
          <a:p>
            <a:r>
              <a:rPr lang="en-US" sz="2400" dirty="0" smtClean="0"/>
              <a:t>B2SS exercise: Verify this result. (Even I could do it !)</a:t>
            </a:r>
            <a:endParaRPr lang="en-US" sz="2400" dirty="0"/>
          </a:p>
        </p:txBody>
      </p:sp>
      <p:pic>
        <p:nvPicPr>
          <p:cNvPr id="4" name="Picture 3"/>
          <p:cNvPicPr>
            <a:picLocks noChangeAspect="1"/>
          </p:cNvPicPr>
          <p:nvPr/>
        </p:nvPicPr>
        <p:blipFill>
          <a:blip r:embed="rId5"/>
          <a:stretch>
            <a:fillRect/>
          </a:stretch>
        </p:blipFill>
        <p:spPr>
          <a:xfrm>
            <a:off x="763518" y="2389205"/>
            <a:ext cx="7112000" cy="1308100"/>
          </a:xfrm>
          <a:prstGeom prst="rect">
            <a:avLst/>
          </a:prstGeom>
        </p:spPr>
      </p:pic>
      <p:sp>
        <p:nvSpPr>
          <p:cNvPr id="7" name="TextBox 6"/>
          <p:cNvSpPr txBox="1"/>
          <p:nvPr/>
        </p:nvSpPr>
        <p:spPr>
          <a:xfrm>
            <a:off x="392847" y="3699619"/>
            <a:ext cx="7853341" cy="830997"/>
          </a:xfrm>
          <a:prstGeom prst="rect">
            <a:avLst/>
          </a:prstGeom>
          <a:noFill/>
        </p:spPr>
        <p:txBody>
          <a:bodyPr wrap="square" rtlCol="0">
            <a:spAutoFit/>
          </a:bodyPr>
          <a:lstStyle/>
          <a:p>
            <a:r>
              <a:rPr lang="en-US" sz="2400" dirty="0" smtClean="0"/>
              <a:t>This is the beam-beam interaction parameter. (the derivation assumes flat beams and a large crossing angle).</a:t>
            </a:r>
            <a:endParaRPr lang="en-US" sz="2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1983989823"/>
              </p:ext>
            </p:extLst>
          </p:nvPr>
        </p:nvGraphicFramePr>
        <p:xfrm>
          <a:off x="1304201" y="4690737"/>
          <a:ext cx="1341120" cy="1173480"/>
        </p:xfrm>
        <a:graphic>
          <a:graphicData uri="http://schemas.openxmlformats.org/presentationml/2006/ole">
            <mc:AlternateContent xmlns:mc="http://schemas.openxmlformats.org/markup-compatibility/2006">
              <mc:Choice xmlns:v="urn:schemas-microsoft-com:vml" Requires="v">
                <p:oleObj spid="_x0000_s4308" name="Equation" r:id="rId6" imgW="609600" imgH="533400" progId="Equation.DSMT4">
                  <p:embed/>
                </p:oleObj>
              </mc:Choice>
              <mc:Fallback>
                <p:oleObj name="Equation" r:id="rId6" imgW="609600" imgH="533400" progId="Equation.DSMT4">
                  <p:embed/>
                  <p:pic>
                    <p:nvPicPr>
                      <p:cNvPr id="0" name=""/>
                      <p:cNvPicPr/>
                      <p:nvPr/>
                    </p:nvPicPr>
                    <p:blipFill>
                      <a:blip r:embed="rId7"/>
                      <a:stretch>
                        <a:fillRect/>
                      </a:stretch>
                    </p:blipFill>
                    <p:spPr>
                      <a:xfrm>
                        <a:off x="1304201" y="4690737"/>
                        <a:ext cx="1341120" cy="117348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0140586"/>
              </p:ext>
            </p:extLst>
          </p:nvPr>
        </p:nvGraphicFramePr>
        <p:xfrm>
          <a:off x="3711062" y="4912858"/>
          <a:ext cx="1480820" cy="726440"/>
        </p:xfrm>
        <a:graphic>
          <a:graphicData uri="http://schemas.openxmlformats.org/presentationml/2006/ole">
            <mc:AlternateContent xmlns:mc="http://schemas.openxmlformats.org/markup-compatibility/2006">
              <mc:Choice xmlns:v="urn:schemas-microsoft-com:vml" Requires="v">
                <p:oleObj spid="_x0000_s4309" name="Equation" r:id="rId8" imgW="673100" imgH="330200" progId="Equation.DSMT4">
                  <p:embed/>
                </p:oleObj>
              </mc:Choice>
              <mc:Fallback>
                <p:oleObj name="Equation" r:id="rId8" imgW="673100" imgH="330200" progId="Equation.DSMT4">
                  <p:embed/>
                  <p:pic>
                    <p:nvPicPr>
                      <p:cNvPr id="0" name=""/>
                      <p:cNvPicPr/>
                      <p:nvPr/>
                    </p:nvPicPr>
                    <p:blipFill>
                      <a:blip r:embed="rId9"/>
                      <a:stretch>
                        <a:fillRect/>
                      </a:stretch>
                    </p:blipFill>
                    <p:spPr>
                      <a:xfrm>
                        <a:off x="3711062" y="4912858"/>
                        <a:ext cx="1480820" cy="726440"/>
                      </a:xfrm>
                      <a:prstGeom prst="rect">
                        <a:avLst/>
                      </a:prstGeom>
                    </p:spPr>
                  </p:pic>
                </p:oleObj>
              </mc:Fallback>
            </mc:AlternateContent>
          </a:graphicData>
        </a:graphic>
      </p:graphicFrame>
      <p:sp>
        <p:nvSpPr>
          <p:cNvPr id="19" name="Rectangle 18"/>
          <p:cNvSpPr/>
          <p:nvPr/>
        </p:nvSpPr>
        <p:spPr>
          <a:xfrm>
            <a:off x="973161" y="4568883"/>
            <a:ext cx="5327643" cy="12953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659570" y="4690737"/>
            <a:ext cx="2282392" cy="1754327"/>
          </a:xfrm>
          <a:prstGeom prst="rect">
            <a:avLst/>
          </a:prstGeom>
          <a:noFill/>
        </p:spPr>
        <p:txBody>
          <a:bodyPr wrap="square" rtlCol="0">
            <a:spAutoFit/>
          </a:bodyPr>
          <a:lstStyle/>
          <a:p>
            <a:r>
              <a:rPr lang="en-US" dirty="0" smtClean="0"/>
              <a:t>Scaling laws: luminosity goes up as beta* is squeezed, beam-beam interaction becomes weaker</a:t>
            </a:r>
            <a:endParaRPr lang="en-US" dirty="0"/>
          </a:p>
        </p:txBody>
      </p:sp>
      <p:sp>
        <p:nvSpPr>
          <p:cNvPr id="22" name="Up Arrow 21"/>
          <p:cNvSpPr/>
          <p:nvPr/>
        </p:nvSpPr>
        <p:spPr>
          <a:xfrm>
            <a:off x="2886494" y="4690737"/>
            <a:ext cx="280402" cy="91841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5624539" y="4690737"/>
            <a:ext cx="313391" cy="9485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9634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92100"/>
            <a:ext cx="9144000" cy="6257462"/>
          </a:xfrm>
          <a:prstGeom prst="rect">
            <a:avLst/>
          </a:prstGeom>
        </p:spPr>
      </p:pic>
    </p:spTree>
    <p:extLst>
      <p:ext uri="{BB962C8B-B14F-4D97-AF65-F5344CB8AC3E}">
        <p14:creationId xmlns:p14="http://schemas.microsoft.com/office/powerpoint/2010/main" val="3173701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41300"/>
            <a:ext cx="9144000" cy="6371303"/>
          </a:xfrm>
          <a:prstGeom prst="rect">
            <a:avLst/>
          </a:prstGeom>
        </p:spPr>
      </p:pic>
    </p:spTree>
    <p:extLst>
      <p:ext uri="{BB962C8B-B14F-4D97-AF65-F5344CB8AC3E}">
        <p14:creationId xmlns:p14="http://schemas.microsoft.com/office/powerpoint/2010/main" val="1748395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333" y="656743"/>
            <a:ext cx="8232140" cy="5796280"/>
          </a:xfrm>
          <a:prstGeom prst="rect">
            <a:avLst/>
          </a:prstGeom>
        </p:spPr>
      </p:pic>
      <p:sp>
        <p:nvSpPr>
          <p:cNvPr id="3" name="TextBox 2"/>
          <p:cNvSpPr txBox="1"/>
          <p:nvPr/>
        </p:nvSpPr>
        <p:spPr>
          <a:xfrm>
            <a:off x="1883966" y="32787"/>
            <a:ext cx="4995333" cy="523220"/>
          </a:xfrm>
          <a:prstGeom prst="rect">
            <a:avLst/>
          </a:prstGeom>
          <a:noFill/>
        </p:spPr>
        <p:txBody>
          <a:bodyPr wrap="square" rtlCol="0">
            <a:spAutoFit/>
          </a:bodyPr>
          <a:lstStyle/>
          <a:p>
            <a:r>
              <a:rPr lang="en-US" sz="2800" u="sng" dirty="0" smtClean="0"/>
              <a:t>“A whole new 3 km LER ring”</a:t>
            </a:r>
            <a:endParaRPr lang="en-US" sz="2800" u="sng" dirty="0"/>
          </a:p>
        </p:txBody>
      </p:sp>
    </p:spTree>
    <p:extLst>
      <p:ext uri="{BB962C8B-B14F-4D97-AF65-F5344CB8AC3E}">
        <p14:creationId xmlns:p14="http://schemas.microsoft.com/office/powerpoint/2010/main" val="34891278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848" y="2062504"/>
            <a:ext cx="7930388" cy="4594860"/>
          </a:xfrm>
          <a:prstGeom prst="rect">
            <a:avLst/>
          </a:prstGeom>
        </p:spPr>
      </p:pic>
      <p:sp>
        <p:nvSpPr>
          <p:cNvPr id="5" name="TextBox 4"/>
          <p:cNvSpPr txBox="1"/>
          <p:nvPr/>
        </p:nvSpPr>
        <p:spPr>
          <a:xfrm>
            <a:off x="529192" y="158186"/>
            <a:ext cx="7832044" cy="830997"/>
          </a:xfrm>
          <a:prstGeom prst="rect">
            <a:avLst/>
          </a:prstGeom>
          <a:noFill/>
        </p:spPr>
        <p:txBody>
          <a:bodyPr wrap="square" rtlCol="0">
            <a:spAutoFit/>
          </a:bodyPr>
          <a:lstStyle/>
          <a:p>
            <a:r>
              <a:rPr lang="en-US" sz="2400" dirty="0" smtClean="0"/>
              <a:t>Increase beam currents: try to “keep it cool” </a:t>
            </a:r>
            <a:r>
              <a:rPr lang="mr-IN" sz="2400" dirty="0" smtClean="0"/>
              <a:t>–</a:t>
            </a:r>
            <a:r>
              <a:rPr lang="en-US" sz="2400" dirty="0" smtClean="0"/>
              <a:t> don’t want to melt vacuum chamber components !</a:t>
            </a:r>
            <a:endParaRPr lang="en-US" sz="2400" dirty="0"/>
          </a:p>
        </p:txBody>
      </p:sp>
      <p:sp>
        <p:nvSpPr>
          <p:cNvPr id="6" name="TextBox 5"/>
          <p:cNvSpPr txBox="1"/>
          <p:nvPr/>
        </p:nvSpPr>
        <p:spPr>
          <a:xfrm>
            <a:off x="687950" y="1131626"/>
            <a:ext cx="2628321" cy="646331"/>
          </a:xfrm>
          <a:prstGeom prst="rect">
            <a:avLst/>
          </a:prstGeom>
          <a:noFill/>
        </p:spPr>
        <p:txBody>
          <a:bodyPr wrap="square" rtlCol="0">
            <a:spAutoFit/>
          </a:bodyPr>
          <a:lstStyle/>
          <a:p>
            <a:r>
              <a:rPr lang="en-US" i="1" dirty="0" smtClean="0"/>
              <a:t>Need RF cavities to replace energy lost to SR</a:t>
            </a:r>
            <a:endParaRPr lang="en-US" i="1" dirty="0"/>
          </a:p>
        </p:txBody>
      </p:sp>
      <p:sp>
        <p:nvSpPr>
          <p:cNvPr id="7" name="TextBox 6"/>
          <p:cNvSpPr txBox="1"/>
          <p:nvPr/>
        </p:nvSpPr>
        <p:spPr>
          <a:xfrm>
            <a:off x="5609438" y="1088857"/>
            <a:ext cx="2504843" cy="923330"/>
          </a:xfrm>
          <a:prstGeom prst="rect">
            <a:avLst/>
          </a:prstGeom>
          <a:noFill/>
        </p:spPr>
        <p:txBody>
          <a:bodyPr wrap="square" rtlCol="0">
            <a:spAutoFit/>
          </a:bodyPr>
          <a:lstStyle/>
          <a:p>
            <a:r>
              <a:rPr lang="en-US" dirty="0" smtClean="0"/>
              <a:t>Energy lost per turn is 1.86 MeV in the LER and 2.43 MeV in the HER</a:t>
            </a:r>
            <a:endParaRPr lang="en-US" dirty="0"/>
          </a:p>
        </p:txBody>
      </p:sp>
      <p:sp>
        <p:nvSpPr>
          <p:cNvPr id="8" name="TextBox 7"/>
          <p:cNvSpPr txBox="1"/>
          <p:nvPr/>
        </p:nvSpPr>
        <p:spPr>
          <a:xfrm>
            <a:off x="0" y="5103673"/>
            <a:ext cx="2381243" cy="1754327"/>
          </a:xfrm>
          <a:prstGeom prst="rect">
            <a:avLst/>
          </a:prstGeom>
          <a:solidFill>
            <a:schemeClr val="bg1"/>
          </a:solidFill>
        </p:spPr>
        <p:txBody>
          <a:bodyPr wrap="square" rtlCol="0">
            <a:spAutoFit/>
          </a:bodyPr>
          <a:lstStyle/>
          <a:p>
            <a:r>
              <a:rPr lang="en-US" dirty="0" smtClean="0"/>
              <a:t>B2SS: What is the energy lost per turn in a 500 </a:t>
            </a:r>
            <a:r>
              <a:rPr lang="en-US" dirty="0" err="1" smtClean="0"/>
              <a:t>GeV</a:t>
            </a:r>
            <a:r>
              <a:rPr lang="en-US" dirty="0" smtClean="0"/>
              <a:t>, 3km circumference machine ? How about a 100 km machine ?</a:t>
            </a:r>
            <a:endParaRPr lang="en-US" dirty="0"/>
          </a:p>
        </p:txBody>
      </p:sp>
      <p:sp>
        <p:nvSpPr>
          <p:cNvPr id="9" name="Rectangle 8"/>
          <p:cNvSpPr/>
          <p:nvPr/>
        </p:nvSpPr>
        <p:spPr>
          <a:xfrm>
            <a:off x="529192" y="1042691"/>
            <a:ext cx="2787079" cy="8398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23647" y="989183"/>
            <a:ext cx="2937589" cy="101981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5103673"/>
            <a:ext cx="2381243" cy="175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788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8010"/>
            <a:ext cx="9144000" cy="5246557"/>
          </a:xfrm>
          <a:prstGeom prst="rect">
            <a:avLst/>
          </a:prstGeom>
        </p:spPr>
      </p:pic>
      <p:sp>
        <p:nvSpPr>
          <p:cNvPr id="5" name="TextBox 4"/>
          <p:cNvSpPr txBox="1"/>
          <p:nvPr/>
        </p:nvSpPr>
        <p:spPr>
          <a:xfrm>
            <a:off x="2567217" y="40963"/>
            <a:ext cx="4956911" cy="461665"/>
          </a:xfrm>
          <a:prstGeom prst="rect">
            <a:avLst/>
          </a:prstGeom>
          <a:noFill/>
        </p:spPr>
        <p:txBody>
          <a:bodyPr wrap="square" rtlCol="0">
            <a:spAutoFit/>
          </a:bodyPr>
          <a:lstStyle/>
          <a:p>
            <a:r>
              <a:rPr lang="en-US" sz="2400" dirty="0" smtClean="0"/>
              <a:t>What happened in Phase 2</a:t>
            </a:r>
            <a:endParaRPr lang="en-US" sz="2400" dirty="0"/>
          </a:p>
        </p:txBody>
      </p:sp>
      <p:sp>
        <p:nvSpPr>
          <p:cNvPr id="6" name="TextBox 5"/>
          <p:cNvSpPr txBox="1"/>
          <p:nvPr/>
        </p:nvSpPr>
        <p:spPr>
          <a:xfrm>
            <a:off x="1461129" y="5722494"/>
            <a:ext cx="6486317" cy="1015663"/>
          </a:xfrm>
          <a:prstGeom prst="rect">
            <a:avLst/>
          </a:prstGeom>
          <a:noFill/>
        </p:spPr>
        <p:txBody>
          <a:bodyPr wrap="square" rtlCol="0">
            <a:spAutoFit/>
          </a:bodyPr>
          <a:lstStyle/>
          <a:p>
            <a:r>
              <a:rPr lang="en-US" sz="2000" dirty="0" smtClean="0"/>
              <a:t>Plagued by QCS quenches (quenches of the superconducting magnet with long recovery time). 18 Quenches in one two-day </a:t>
            </a:r>
            <a:r>
              <a:rPr lang="en-US" sz="2000" dirty="0" err="1" smtClean="0"/>
              <a:t>period.</a:t>
            </a:r>
            <a:r>
              <a:rPr lang="en-US" sz="2000" dirty="0" err="1" smtClean="0">
                <a:sym typeface="Wingdings"/>
              </a:rPr>
              <a:t>Lower</a:t>
            </a:r>
            <a:r>
              <a:rPr lang="en-US" sz="2000" dirty="0" smtClean="0">
                <a:sym typeface="Wingdings"/>
              </a:rPr>
              <a:t> the Belle II diamond abort thresholds.</a:t>
            </a:r>
            <a:endParaRPr lang="en-US" sz="2000" dirty="0"/>
          </a:p>
        </p:txBody>
      </p:sp>
      <p:sp>
        <p:nvSpPr>
          <p:cNvPr id="7" name="TextBox 6"/>
          <p:cNvSpPr txBox="1"/>
          <p:nvPr/>
        </p:nvSpPr>
        <p:spPr>
          <a:xfrm>
            <a:off x="0" y="179462"/>
            <a:ext cx="1993689" cy="646331"/>
          </a:xfrm>
          <a:prstGeom prst="rect">
            <a:avLst/>
          </a:prstGeom>
          <a:noFill/>
        </p:spPr>
        <p:txBody>
          <a:bodyPr wrap="square" rtlCol="0">
            <a:spAutoFit/>
          </a:bodyPr>
          <a:lstStyle/>
          <a:p>
            <a:r>
              <a:rPr lang="en-US" dirty="0" smtClean="0"/>
              <a:t>Slide from Morita-san</a:t>
            </a:r>
            <a:endParaRPr lang="en-US" dirty="0"/>
          </a:p>
        </p:txBody>
      </p:sp>
    </p:spTree>
    <p:extLst>
      <p:ext uri="{BB962C8B-B14F-4D97-AF65-F5344CB8AC3E}">
        <p14:creationId xmlns:p14="http://schemas.microsoft.com/office/powerpoint/2010/main" val="36604135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9064"/>
            <a:ext cx="9144000" cy="6099085"/>
          </a:xfrm>
          <a:prstGeom prst="rect">
            <a:avLst/>
          </a:prstGeom>
        </p:spPr>
      </p:pic>
      <p:sp>
        <p:nvSpPr>
          <p:cNvPr id="5" name="TextBox 4"/>
          <p:cNvSpPr txBox="1"/>
          <p:nvPr/>
        </p:nvSpPr>
        <p:spPr>
          <a:xfrm>
            <a:off x="4847668" y="259064"/>
            <a:ext cx="3768892" cy="646331"/>
          </a:xfrm>
          <a:prstGeom prst="rect">
            <a:avLst/>
          </a:prstGeom>
          <a:noFill/>
        </p:spPr>
        <p:txBody>
          <a:bodyPr wrap="square" rtlCol="0">
            <a:spAutoFit/>
          </a:bodyPr>
          <a:lstStyle/>
          <a:p>
            <a:r>
              <a:rPr lang="en-US" dirty="0" smtClean="0"/>
              <a:t>Detector Commissioning and </a:t>
            </a:r>
            <a:r>
              <a:rPr lang="en-US" i="1" dirty="0" smtClean="0"/>
              <a:t>Powerful </a:t>
            </a:r>
            <a:r>
              <a:rPr lang="en-US" dirty="0" smtClean="0"/>
              <a:t>Background Measurement Tools</a:t>
            </a:r>
            <a:endParaRPr lang="en-US" dirty="0"/>
          </a:p>
        </p:txBody>
      </p:sp>
      <p:sp>
        <p:nvSpPr>
          <p:cNvPr id="6" name="Rectangle 5"/>
          <p:cNvSpPr/>
          <p:nvPr/>
        </p:nvSpPr>
        <p:spPr>
          <a:xfrm>
            <a:off x="155757" y="6034983"/>
            <a:ext cx="4572000" cy="646331"/>
          </a:xfrm>
          <a:prstGeom prst="rect">
            <a:avLst/>
          </a:prstGeom>
        </p:spPr>
        <p:txBody>
          <a:bodyPr>
            <a:spAutoFit/>
          </a:bodyPr>
          <a:lstStyle/>
          <a:p>
            <a:r>
              <a:rPr lang="en-US" dirty="0"/>
              <a:t>TPC’s for directional MeV neutron detection. He3 tubes for thermal neutrons.</a:t>
            </a:r>
          </a:p>
        </p:txBody>
      </p:sp>
      <p:sp>
        <p:nvSpPr>
          <p:cNvPr id="7" name="TextBox 6"/>
          <p:cNvSpPr txBox="1"/>
          <p:nvPr/>
        </p:nvSpPr>
        <p:spPr>
          <a:xfrm>
            <a:off x="5270986" y="6358149"/>
            <a:ext cx="1911757" cy="523220"/>
          </a:xfrm>
          <a:prstGeom prst="rect">
            <a:avLst/>
          </a:prstGeom>
          <a:noFill/>
        </p:spPr>
        <p:txBody>
          <a:bodyPr wrap="square" rtlCol="0">
            <a:spAutoFit/>
          </a:bodyPr>
          <a:lstStyle/>
          <a:p>
            <a:r>
              <a:rPr lang="en-US" sz="2800" dirty="0" smtClean="0">
                <a:solidFill>
                  <a:srgbClr val="FF0000"/>
                </a:solidFill>
              </a:rPr>
              <a:t>+Belle II</a:t>
            </a:r>
            <a:endParaRPr lang="en-US" sz="2800" dirty="0">
              <a:solidFill>
                <a:srgbClr val="FF0000"/>
              </a:solidFill>
            </a:endParaRPr>
          </a:p>
        </p:txBody>
      </p:sp>
    </p:spTree>
    <p:extLst>
      <p:ext uri="{BB962C8B-B14F-4D97-AF65-F5344CB8AC3E}">
        <p14:creationId xmlns:p14="http://schemas.microsoft.com/office/powerpoint/2010/main" val="36434498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730" y="502629"/>
            <a:ext cx="6677660" cy="3429635"/>
          </a:xfrm>
          <a:prstGeom prst="rect">
            <a:avLst/>
          </a:prstGeom>
        </p:spPr>
      </p:pic>
      <p:sp>
        <p:nvSpPr>
          <p:cNvPr id="5" name="TextBox 4"/>
          <p:cNvSpPr txBox="1"/>
          <p:nvPr/>
        </p:nvSpPr>
        <p:spPr>
          <a:xfrm>
            <a:off x="1952722" y="40964"/>
            <a:ext cx="4588217" cy="461665"/>
          </a:xfrm>
          <a:prstGeom prst="rect">
            <a:avLst/>
          </a:prstGeom>
          <a:noFill/>
        </p:spPr>
        <p:txBody>
          <a:bodyPr wrap="square" rtlCol="0">
            <a:spAutoFit/>
          </a:bodyPr>
          <a:lstStyle/>
          <a:p>
            <a:r>
              <a:rPr lang="en-US" sz="2400" dirty="0" smtClean="0"/>
              <a:t>Mechanisms for Beam Background </a:t>
            </a:r>
            <a:endParaRPr lang="en-US" sz="2400" dirty="0"/>
          </a:p>
        </p:txBody>
      </p:sp>
      <p:sp>
        <p:nvSpPr>
          <p:cNvPr id="7" name="TextBox 6"/>
          <p:cNvSpPr txBox="1"/>
          <p:nvPr/>
        </p:nvSpPr>
        <p:spPr>
          <a:xfrm>
            <a:off x="4752082" y="2935730"/>
            <a:ext cx="1133398" cy="369332"/>
          </a:xfrm>
          <a:prstGeom prst="rect">
            <a:avLst/>
          </a:prstGeom>
          <a:noFill/>
        </p:spPr>
        <p:txBody>
          <a:bodyPr wrap="square" rtlCol="0">
            <a:spAutoFit/>
          </a:bodyPr>
          <a:lstStyle/>
          <a:p>
            <a:r>
              <a:rPr lang="en-US" dirty="0" smtClean="0"/>
              <a:t>A. Fodor</a:t>
            </a:r>
            <a:endParaRPr lang="en-US" dirty="0"/>
          </a:p>
        </p:txBody>
      </p:sp>
      <p:sp>
        <p:nvSpPr>
          <p:cNvPr id="8" name="TextBox 7"/>
          <p:cNvSpPr txBox="1"/>
          <p:nvPr/>
        </p:nvSpPr>
        <p:spPr>
          <a:xfrm>
            <a:off x="327730" y="5993690"/>
            <a:ext cx="5257330" cy="369332"/>
          </a:xfrm>
          <a:prstGeom prst="rect">
            <a:avLst/>
          </a:prstGeom>
          <a:noFill/>
        </p:spPr>
        <p:txBody>
          <a:bodyPr wrap="square" rtlCol="0">
            <a:spAutoFit/>
          </a:bodyPr>
          <a:lstStyle/>
          <a:p>
            <a:r>
              <a:rPr lang="en-US" dirty="0" err="1"/>
              <a:t>R</a:t>
            </a:r>
            <a:r>
              <a:rPr lang="en-US" dirty="0" err="1" smtClean="0"/>
              <a:t>adiative</a:t>
            </a:r>
            <a:r>
              <a:rPr lang="en-US" dirty="0" smtClean="0"/>
              <a:t> </a:t>
            </a:r>
            <a:r>
              <a:rPr lang="en-US" dirty="0" err="1" smtClean="0"/>
              <a:t>Bhabha</a:t>
            </a:r>
            <a:r>
              <a:rPr lang="en-US" dirty="0" smtClean="0"/>
              <a:t> scattering: </a:t>
            </a:r>
            <a:r>
              <a:rPr lang="en-US" dirty="0" err="1"/>
              <a:t>e</a:t>
            </a:r>
            <a:r>
              <a:rPr lang="en-US" baseline="30000" dirty="0" err="1"/>
              <a:t>+</a:t>
            </a:r>
            <a:r>
              <a:rPr lang="en-US" dirty="0" err="1"/>
              <a:t>e</a:t>
            </a:r>
            <a:r>
              <a:rPr lang="en-US" baseline="30000" dirty="0"/>
              <a:t>-</a:t>
            </a:r>
            <a:r>
              <a:rPr lang="en-US" dirty="0"/>
              <a:t> </a:t>
            </a:r>
            <a:r>
              <a:rPr lang="en-US" dirty="0" smtClean="0">
                <a:sym typeface="Wingdings"/>
              </a:rPr>
              <a:t></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err="1" smtClean="0"/>
              <a:t>γ</a:t>
            </a:r>
            <a:endParaRPr lang="en-US" dirty="0"/>
          </a:p>
        </p:txBody>
      </p:sp>
      <p:pic>
        <p:nvPicPr>
          <p:cNvPr id="9" name="Picture 2"/>
          <p:cNvPicPr>
            <a:picLocks noChangeAspect="1" noChangeArrowheads="1"/>
          </p:cNvPicPr>
          <p:nvPr/>
        </p:nvPicPr>
        <p:blipFill>
          <a:blip r:embed="rId3" cstate="print"/>
          <a:srcRect l="43834" t="12286"/>
          <a:stretch>
            <a:fillRect/>
          </a:stretch>
        </p:blipFill>
        <p:spPr bwMode="auto">
          <a:xfrm>
            <a:off x="5673716" y="4037453"/>
            <a:ext cx="3247697" cy="202572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t="11801" r="55491"/>
          <a:stretch>
            <a:fillRect/>
          </a:stretch>
        </p:blipFill>
        <p:spPr bwMode="auto">
          <a:xfrm>
            <a:off x="1530908" y="3932264"/>
            <a:ext cx="2792627" cy="2200410"/>
          </a:xfrm>
          <a:prstGeom prst="rect">
            <a:avLst/>
          </a:prstGeom>
          <a:noFill/>
          <a:ln w="9525">
            <a:noFill/>
            <a:miter lim="800000"/>
            <a:headEnd/>
            <a:tailEnd/>
          </a:ln>
        </p:spPr>
      </p:pic>
      <p:sp>
        <p:nvSpPr>
          <p:cNvPr id="11" name="TextBox 10"/>
          <p:cNvSpPr txBox="1"/>
          <p:nvPr/>
        </p:nvSpPr>
        <p:spPr>
          <a:xfrm>
            <a:off x="7137676" y="6363022"/>
            <a:ext cx="1783737" cy="369332"/>
          </a:xfrm>
          <a:prstGeom prst="rect">
            <a:avLst/>
          </a:prstGeom>
          <a:noFill/>
        </p:spPr>
        <p:txBody>
          <a:bodyPr wrap="square" rtlCol="0">
            <a:spAutoFit/>
          </a:bodyPr>
          <a:lstStyle/>
          <a:p>
            <a:r>
              <a:rPr lang="en-US" dirty="0" smtClean="0"/>
              <a:t>H. Nakayama</a:t>
            </a:r>
            <a:endParaRPr lang="en-US" dirty="0"/>
          </a:p>
        </p:txBody>
      </p:sp>
      <p:pic>
        <p:nvPicPr>
          <p:cNvPr id="12" name="Picture 4"/>
          <p:cNvPicPr>
            <a:picLocks noChangeAspect="1" noChangeArrowheads="1"/>
          </p:cNvPicPr>
          <p:nvPr/>
        </p:nvPicPr>
        <p:blipFill>
          <a:blip r:embed="rId4" cstate="print"/>
          <a:srcRect t="4599"/>
          <a:stretch>
            <a:fillRect/>
          </a:stretch>
        </p:blipFill>
        <p:spPr bwMode="auto">
          <a:xfrm>
            <a:off x="7005390" y="762036"/>
            <a:ext cx="1735425" cy="869496"/>
          </a:xfrm>
          <a:prstGeom prst="rect">
            <a:avLst/>
          </a:prstGeom>
          <a:noFill/>
          <a:ln w="9525">
            <a:noFill/>
            <a:miter lim="800000"/>
            <a:headEnd/>
            <a:tailEnd/>
          </a:ln>
        </p:spPr>
      </p:pic>
      <p:sp>
        <p:nvSpPr>
          <p:cNvPr id="13" name="TextBox 12"/>
          <p:cNvSpPr txBox="1"/>
          <p:nvPr/>
        </p:nvSpPr>
        <p:spPr>
          <a:xfrm>
            <a:off x="7005390" y="1643210"/>
            <a:ext cx="1916023" cy="2031325"/>
          </a:xfrm>
          <a:prstGeom prst="rect">
            <a:avLst/>
          </a:prstGeom>
          <a:noFill/>
        </p:spPr>
        <p:txBody>
          <a:bodyPr wrap="square" rtlCol="0">
            <a:spAutoFit/>
          </a:bodyPr>
          <a:lstStyle/>
          <a:p>
            <a:r>
              <a:rPr lang="en-US" dirty="0" smtClean="0"/>
              <a:t>Intra-bunch Coulomb scattering changes energy and leads to particle loss, </a:t>
            </a:r>
          </a:p>
          <a:p>
            <a:r>
              <a:rPr lang="en-US" dirty="0" err="1" smtClean="0"/>
              <a:t>Touschek</a:t>
            </a:r>
            <a:r>
              <a:rPr lang="en-US" dirty="0" smtClean="0"/>
              <a:t> scattering. </a:t>
            </a:r>
            <a:endParaRPr lang="en-US" dirty="0"/>
          </a:p>
        </p:txBody>
      </p:sp>
      <p:sp>
        <p:nvSpPr>
          <p:cNvPr id="14" name="TextBox 13"/>
          <p:cNvSpPr txBox="1"/>
          <p:nvPr/>
        </p:nvSpPr>
        <p:spPr>
          <a:xfrm>
            <a:off x="4984223" y="1420074"/>
            <a:ext cx="1379195" cy="923330"/>
          </a:xfrm>
          <a:prstGeom prst="rect">
            <a:avLst/>
          </a:prstGeom>
          <a:noFill/>
        </p:spPr>
        <p:txBody>
          <a:bodyPr wrap="square" rtlCol="0">
            <a:spAutoFit/>
          </a:bodyPr>
          <a:lstStyle/>
          <a:p>
            <a:r>
              <a:rPr lang="en-US" i="1" dirty="0" smtClean="0"/>
              <a:t>Depends on vacuum, Z of residual gas</a:t>
            </a:r>
            <a:endParaRPr lang="en-US" i="1" dirty="0"/>
          </a:p>
        </p:txBody>
      </p:sp>
      <p:sp>
        <p:nvSpPr>
          <p:cNvPr id="15" name="TextBox 14"/>
          <p:cNvSpPr txBox="1"/>
          <p:nvPr/>
        </p:nvSpPr>
        <p:spPr>
          <a:xfrm>
            <a:off x="7332952" y="115705"/>
            <a:ext cx="1407863" cy="646331"/>
          </a:xfrm>
          <a:prstGeom prst="rect">
            <a:avLst/>
          </a:prstGeom>
          <a:noFill/>
        </p:spPr>
        <p:txBody>
          <a:bodyPr wrap="square" rtlCol="0">
            <a:spAutoFit/>
          </a:bodyPr>
          <a:lstStyle/>
          <a:p>
            <a:r>
              <a:rPr lang="en-US" i="1" dirty="0" err="1" smtClean="0"/>
              <a:t>Indep</a:t>
            </a:r>
            <a:r>
              <a:rPr lang="en-US" i="1" dirty="0" smtClean="0"/>
              <a:t>. of vacuum</a:t>
            </a:r>
            <a:endParaRPr lang="en-US" i="1" dirty="0"/>
          </a:p>
        </p:txBody>
      </p:sp>
      <p:sp>
        <p:nvSpPr>
          <p:cNvPr id="16" name="TextBox 15"/>
          <p:cNvSpPr txBox="1"/>
          <p:nvPr/>
        </p:nvSpPr>
        <p:spPr>
          <a:xfrm>
            <a:off x="177520" y="4437730"/>
            <a:ext cx="1529406" cy="646331"/>
          </a:xfrm>
          <a:prstGeom prst="rect">
            <a:avLst/>
          </a:prstGeom>
          <a:noFill/>
        </p:spPr>
        <p:txBody>
          <a:bodyPr wrap="square" rtlCol="0">
            <a:spAutoFit/>
          </a:bodyPr>
          <a:lstStyle/>
          <a:p>
            <a:r>
              <a:rPr lang="en-US" i="1" dirty="0" smtClean="0"/>
              <a:t>Depends on luminosity</a:t>
            </a:r>
            <a:endParaRPr lang="en-US" i="1" dirty="0"/>
          </a:p>
        </p:txBody>
      </p:sp>
      <p:sp>
        <p:nvSpPr>
          <p:cNvPr id="17" name="TextBox 16"/>
          <p:cNvSpPr txBox="1"/>
          <p:nvPr/>
        </p:nvSpPr>
        <p:spPr>
          <a:xfrm>
            <a:off x="4478973" y="4437730"/>
            <a:ext cx="1406507" cy="646331"/>
          </a:xfrm>
          <a:prstGeom prst="rect">
            <a:avLst/>
          </a:prstGeom>
          <a:noFill/>
        </p:spPr>
        <p:txBody>
          <a:bodyPr wrap="square" rtlCol="0">
            <a:spAutoFit/>
          </a:bodyPr>
          <a:lstStyle/>
          <a:p>
            <a:r>
              <a:rPr lang="en-US" i="1" dirty="0" smtClean="0"/>
              <a:t>Depends on luminosity</a:t>
            </a:r>
            <a:endParaRPr lang="en-US" i="1" dirty="0"/>
          </a:p>
        </p:txBody>
      </p:sp>
    </p:spTree>
    <p:extLst>
      <p:ext uri="{BB962C8B-B14F-4D97-AF65-F5344CB8AC3E}">
        <p14:creationId xmlns:p14="http://schemas.microsoft.com/office/powerpoint/2010/main" val="3708240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7973" y="273091"/>
            <a:ext cx="5953756" cy="830997"/>
          </a:xfrm>
          <a:prstGeom prst="rect">
            <a:avLst/>
          </a:prstGeom>
          <a:noFill/>
        </p:spPr>
        <p:txBody>
          <a:bodyPr wrap="square" rtlCol="0">
            <a:spAutoFit/>
          </a:bodyPr>
          <a:lstStyle/>
          <a:p>
            <a:r>
              <a:rPr lang="en-US" sz="2400" dirty="0" smtClean="0"/>
              <a:t>B2SS: How do beam-gas backgrounds (and other </a:t>
            </a:r>
            <a:r>
              <a:rPr lang="en-US" sz="2400" dirty="0" err="1" smtClean="0"/>
              <a:t>bkgs</a:t>
            </a:r>
            <a:r>
              <a:rPr lang="en-US" sz="2400" dirty="0" smtClean="0"/>
              <a:t>) depend on beam current</a:t>
            </a:r>
            <a:r>
              <a:rPr lang="en-US" dirty="0"/>
              <a:t> </a:t>
            </a:r>
            <a:r>
              <a:rPr lang="en-US" sz="2400"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26366371"/>
              </p:ext>
            </p:extLst>
          </p:nvPr>
        </p:nvGraphicFramePr>
        <p:xfrm>
          <a:off x="2857500" y="1536744"/>
          <a:ext cx="1397000" cy="335280"/>
        </p:xfrm>
        <a:graphic>
          <a:graphicData uri="http://schemas.openxmlformats.org/presentationml/2006/ole">
            <mc:AlternateContent xmlns:mc="http://schemas.openxmlformats.org/markup-compatibility/2006">
              <mc:Choice xmlns:v="urn:schemas-microsoft-com:vml" Requires="v">
                <p:oleObj spid="_x0000_s5307" name="Equation" r:id="rId3" imgW="635000" imgH="152400" progId="Equation.DSMT4">
                  <p:embed/>
                </p:oleObj>
              </mc:Choice>
              <mc:Fallback>
                <p:oleObj name="Equation" r:id="rId3" imgW="635000" imgH="152400" progId="Equation.DSMT4">
                  <p:embed/>
                  <p:pic>
                    <p:nvPicPr>
                      <p:cNvPr id="0" name=""/>
                      <p:cNvPicPr/>
                      <p:nvPr/>
                    </p:nvPicPr>
                    <p:blipFill>
                      <a:blip r:embed="rId4"/>
                      <a:stretch>
                        <a:fillRect/>
                      </a:stretch>
                    </p:blipFill>
                    <p:spPr>
                      <a:xfrm>
                        <a:off x="2857500" y="1536744"/>
                        <a:ext cx="1397000" cy="3352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05721670"/>
              </p:ext>
            </p:extLst>
          </p:nvPr>
        </p:nvGraphicFramePr>
        <p:xfrm>
          <a:off x="2084755" y="2192929"/>
          <a:ext cx="3408362" cy="530225"/>
        </p:xfrm>
        <a:graphic>
          <a:graphicData uri="http://schemas.openxmlformats.org/presentationml/2006/ole">
            <mc:AlternateContent xmlns:mc="http://schemas.openxmlformats.org/markup-compatibility/2006">
              <mc:Choice xmlns:v="urn:schemas-microsoft-com:vml" Requires="v">
                <p:oleObj spid="_x0000_s5308" name="Equation" r:id="rId5" imgW="1549400" imgH="241300" progId="Equation.DSMT4">
                  <p:embed/>
                </p:oleObj>
              </mc:Choice>
              <mc:Fallback>
                <p:oleObj name="Equation" r:id="rId5" imgW="1549400" imgH="241300" progId="Equation.DSMT4">
                  <p:embed/>
                  <p:pic>
                    <p:nvPicPr>
                      <p:cNvPr id="0" name=""/>
                      <p:cNvPicPr/>
                      <p:nvPr/>
                    </p:nvPicPr>
                    <p:blipFill>
                      <a:blip r:embed="rId6"/>
                      <a:stretch>
                        <a:fillRect/>
                      </a:stretch>
                    </p:blipFill>
                    <p:spPr>
                      <a:xfrm>
                        <a:off x="2084755" y="2192929"/>
                        <a:ext cx="3408362" cy="530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8952083"/>
              </p:ext>
            </p:extLst>
          </p:nvPr>
        </p:nvGraphicFramePr>
        <p:xfrm>
          <a:off x="1871764" y="3048332"/>
          <a:ext cx="4110038" cy="1117600"/>
        </p:xfrm>
        <a:graphic>
          <a:graphicData uri="http://schemas.openxmlformats.org/presentationml/2006/ole">
            <mc:AlternateContent xmlns:mc="http://schemas.openxmlformats.org/markup-compatibility/2006">
              <mc:Choice xmlns:v="urn:schemas-microsoft-com:vml" Requires="v">
                <p:oleObj spid="_x0000_s5309" name="Equation" r:id="rId7" imgW="1866900" imgH="508000" progId="Equation.DSMT4">
                  <p:embed/>
                </p:oleObj>
              </mc:Choice>
              <mc:Fallback>
                <p:oleObj name="Equation" r:id="rId7" imgW="1866900" imgH="508000" progId="Equation.DSMT4">
                  <p:embed/>
                  <p:pic>
                    <p:nvPicPr>
                      <p:cNvPr id="0" name=""/>
                      <p:cNvPicPr/>
                      <p:nvPr/>
                    </p:nvPicPr>
                    <p:blipFill>
                      <a:blip r:embed="rId8"/>
                      <a:stretch>
                        <a:fillRect/>
                      </a:stretch>
                    </p:blipFill>
                    <p:spPr>
                      <a:xfrm>
                        <a:off x="1871764" y="3048332"/>
                        <a:ext cx="4110038" cy="1117600"/>
                      </a:xfrm>
                      <a:prstGeom prst="rect">
                        <a:avLst/>
                      </a:prstGeom>
                    </p:spPr>
                  </p:pic>
                </p:oleObj>
              </mc:Fallback>
            </mc:AlternateContent>
          </a:graphicData>
        </a:graphic>
      </p:graphicFrame>
      <p:sp>
        <p:nvSpPr>
          <p:cNvPr id="8" name="TextBox 7"/>
          <p:cNvSpPr txBox="1"/>
          <p:nvPr/>
        </p:nvSpPr>
        <p:spPr>
          <a:xfrm>
            <a:off x="6117621" y="2192929"/>
            <a:ext cx="2294108" cy="646331"/>
          </a:xfrm>
          <a:prstGeom prst="rect">
            <a:avLst/>
          </a:prstGeom>
          <a:noFill/>
        </p:spPr>
        <p:txBody>
          <a:bodyPr wrap="square" rtlCol="0">
            <a:spAutoFit/>
          </a:bodyPr>
          <a:lstStyle/>
          <a:p>
            <a:r>
              <a:rPr lang="en-US" dirty="0" smtClean="0"/>
              <a:t>Outgassing due to SR on the walls.</a:t>
            </a:r>
            <a:endParaRPr lang="en-US" dirty="0"/>
          </a:p>
        </p:txBody>
      </p:sp>
      <p:sp>
        <p:nvSpPr>
          <p:cNvPr id="9" name="TextBox 8"/>
          <p:cNvSpPr txBox="1"/>
          <p:nvPr/>
        </p:nvSpPr>
        <p:spPr>
          <a:xfrm>
            <a:off x="1734236" y="4410421"/>
            <a:ext cx="3758881" cy="646331"/>
          </a:xfrm>
          <a:prstGeom prst="rect">
            <a:avLst/>
          </a:prstGeom>
          <a:noFill/>
        </p:spPr>
        <p:txBody>
          <a:bodyPr wrap="square" rtlCol="0">
            <a:spAutoFit/>
          </a:bodyPr>
          <a:lstStyle/>
          <a:p>
            <a:r>
              <a:rPr lang="en-US" dirty="0" smtClean="0"/>
              <a:t>Compare to background from </a:t>
            </a:r>
            <a:r>
              <a:rPr lang="en-US" dirty="0" err="1" smtClean="0"/>
              <a:t>Touschek</a:t>
            </a:r>
            <a:r>
              <a:rPr lang="en-US" dirty="0" smtClean="0"/>
              <a:t> scattering.</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391324772"/>
              </p:ext>
            </p:extLst>
          </p:nvPr>
        </p:nvGraphicFramePr>
        <p:xfrm>
          <a:off x="1632346" y="5201314"/>
          <a:ext cx="3492500" cy="1066800"/>
        </p:xfrm>
        <a:graphic>
          <a:graphicData uri="http://schemas.openxmlformats.org/presentationml/2006/ole">
            <mc:AlternateContent xmlns:mc="http://schemas.openxmlformats.org/markup-compatibility/2006">
              <mc:Choice xmlns:v="urn:schemas-microsoft-com:vml" Requires="v">
                <p:oleObj spid="_x0000_s5310" name="Equation" r:id="rId9" imgW="1587500" imgH="482600" progId="Equation.DSMT4">
                  <p:embed/>
                </p:oleObj>
              </mc:Choice>
              <mc:Fallback>
                <p:oleObj name="Equation" r:id="rId9" imgW="1587500" imgH="482600" progId="Equation.DSMT4">
                  <p:embed/>
                  <p:pic>
                    <p:nvPicPr>
                      <p:cNvPr id="0" name=""/>
                      <p:cNvPicPr/>
                      <p:nvPr/>
                    </p:nvPicPr>
                    <p:blipFill>
                      <a:blip r:embed="rId10"/>
                      <a:stretch>
                        <a:fillRect/>
                      </a:stretch>
                    </p:blipFill>
                    <p:spPr>
                      <a:xfrm>
                        <a:off x="1632346" y="5201314"/>
                        <a:ext cx="3492500" cy="1066800"/>
                      </a:xfrm>
                      <a:prstGeom prst="rect">
                        <a:avLst/>
                      </a:prstGeom>
                    </p:spPr>
                  </p:pic>
                </p:oleObj>
              </mc:Fallback>
            </mc:AlternateContent>
          </a:graphicData>
        </a:graphic>
      </p:graphicFrame>
      <p:sp>
        <p:nvSpPr>
          <p:cNvPr id="11" name="TextBox 10"/>
          <p:cNvSpPr txBox="1"/>
          <p:nvPr/>
        </p:nvSpPr>
        <p:spPr>
          <a:xfrm>
            <a:off x="6117621" y="4410421"/>
            <a:ext cx="2867635" cy="2308324"/>
          </a:xfrm>
          <a:prstGeom prst="rect">
            <a:avLst/>
          </a:prstGeom>
          <a:noFill/>
        </p:spPr>
        <p:txBody>
          <a:bodyPr wrap="square" rtlCol="0">
            <a:spAutoFit/>
          </a:bodyPr>
          <a:lstStyle/>
          <a:p>
            <a:r>
              <a:rPr lang="en-US" dirty="0" smtClean="0"/>
              <a:t>N.B. SR (synchrotron radiation)  </a:t>
            </a:r>
            <a:r>
              <a:rPr lang="en-US" dirty="0" err="1" smtClean="0"/>
              <a:t>bkg</a:t>
            </a:r>
            <a:r>
              <a:rPr lang="en-US" dirty="0" smtClean="0"/>
              <a:t> produced in dipoles or orbits offset in quads, concentrated at low photon energy, travels in straight lines and has a linear beam current dependence.</a:t>
            </a:r>
            <a:endParaRPr lang="en-US" dirty="0"/>
          </a:p>
        </p:txBody>
      </p:sp>
      <p:pic>
        <p:nvPicPr>
          <p:cNvPr id="12" name="Picture 11"/>
          <p:cNvPicPr>
            <a:picLocks noChangeAspect="1"/>
          </p:cNvPicPr>
          <p:nvPr/>
        </p:nvPicPr>
        <p:blipFill>
          <a:blip r:embed="rId11"/>
          <a:stretch>
            <a:fillRect/>
          </a:stretch>
        </p:blipFill>
        <p:spPr>
          <a:xfrm>
            <a:off x="246164" y="273091"/>
            <a:ext cx="1625600" cy="753110"/>
          </a:xfrm>
          <a:prstGeom prst="rect">
            <a:avLst/>
          </a:prstGeom>
        </p:spPr>
      </p:pic>
    </p:spTree>
    <p:extLst>
      <p:ext uri="{BB962C8B-B14F-4D97-AF65-F5344CB8AC3E}">
        <p14:creationId xmlns:p14="http://schemas.microsoft.com/office/powerpoint/2010/main" val="405883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71924"/>
            <a:ext cx="9144000" cy="5896018"/>
          </a:xfrm>
          <a:prstGeom prst="rect">
            <a:avLst/>
          </a:prstGeom>
        </p:spPr>
      </p:pic>
      <p:sp>
        <p:nvSpPr>
          <p:cNvPr id="5" name="TextBox 4"/>
          <p:cNvSpPr txBox="1"/>
          <p:nvPr/>
        </p:nvSpPr>
        <p:spPr>
          <a:xfrm>
            <a:off x="0" y="187594"/>
            <a:ext cx="9143999" cy="461665"/>
          </a:xfrm>
          <a:prstGeom prst="rect">
            <a:avLst/>
          </a:prstGeom>
          <a:noFill/>
        </p:spPr>
        <p:txBody>
          <a:bodyPr wrap="square" rtlCol="0">
            <a:spAutoFit/>
          </a:bodyPr>
          <a:lstStyle/>
          <a:p>
            <a:r>
              <a:rPr lang="en-US" sz="2400" dirty="0" smtClean="0">
                <a:latin typeface="Times New Roman"/>
                <a:cs typeface="Times New Roman"/>
              </a:rPr>
              <a:t>What happens in an electron-positron collider (N.B. pictures not to scale)</a:t>
            </a:r>
            <a:endParaRPr lang="en-US" sz="2400" dirty="0">
              <a:latin typeface="Times New Roman"/>
              <a:cs typeface="Times New Roman"/>
            </a:endParaRPr>
          </a:p>
        </p:txBody>
      </p:sp>
      <p:sp>
        <p:nvSpPr>
          <p:cNvPr id="6" name="TextBox 5"/>
          <p:cNvSpPr txBox="1"/>
          <p:nvPr/>
        </p:nvSpPr>
        <p:spPr>
          <a:xfrm>
            <a:off x="8095931" y="6490824"/>
            <a:ext cx="822581" cy="369332"/>
          </a:xfrm>
          <a:prstGeom prst="rect">
            <a:avLst/>
          </a:prstGeom>
          <a:noFill/>
        </p:spPr>
        <p:txBody>
          <a:bodyPr wrap="square" rtlCol="0">
            <a:spAutoFit/>
          </a:bodyPr>
          <a:lstStyle/>
          <a:p>
            <a:r>
              <a:rPr lang="en-US" dirty="0" smtClean="0"/>
              <a:t>K. Akai</a:t>
            </a:r>
            <a:endParaRPr lang="en-US" dirty="0"/>
          </a:p>
        </p:txBody>
      </p:sp>
    </p:spTree>
    <p:extLst>
      <p:ext uri="{BB962C8B-B14F-4D97-AF65-F5344CB8AC3E}">
        <p14:creationId xmlns:p14="http://schemas.microsoft.com/office/powerpoint/2010/main" val="29279986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507" y="49588"/>
            <a:ext cx="8229600" cy="1143000"/>
          </a:xfrm>
        </p:spPr>
        <p:txBody>
          <a:bodyPr>
            <a:normAutofit fontScale="90000"/>
          </a:bodyPr>
          <a:lstStyle/>
          <a:p>
            <a:r>
              <a:rPr lang="en-US" altLang="ja-JP" sz="3600" dirty="0" err="1" smtClean="0">
                <a:solidFill>
                  <a:srgbClr val="0000FF"/>
                </a:solidFill>
                <a:latin typeface="Times New Roman"/>
                <a:cs typeface="Times New Roman"/>
              </a:rPr>
              <a:t>SuperKEKB</a:t>
            </a:r>
            <a:r>
              <a:rPr lang="en-US" altLang="ja-JP" sz="3600" dirty="0" smtClean="0">
                <a:solidFill>
                  <a:srgbClr val="0000FF"/>
                </a:solidFill>
                <a:latin typeface="Times New Roman"/>
                <a:cs typeface="Times New Roman"/>
              </a:rPr>
              <a:t> vacuum scrubbing </a:t>
            </a:r>
            <a:r>
              <a:rPr lang="en-US" altLang="ja-JP" sz="3600" dirty="0" smtClean="0">
                <a:latin typeface="Times New Roman"/>
                <a:cs typeface="Times New Roman"/>
              </a:rPr>
              <a:t>to reduce </a:t>
            </a:r>
            <a:br>
              <a:rPr lang="en-US" altLang="ja-JP" sz="3600" dirty="0" smtClean="0">
                <a:latin typeface="Times New Roman"/>
                <a:cs typeface="Times New Roman"/>
              </a:rPr>
            </a:br>
            <a:r>
              <a:rPr lang="en-US" altLang="ja-JP" sz="3600" i="1" dirty="0" smtClean="0">
                <a:latin typeface="Times New Roman"/>
                <a:cs typeface="Times New Roman"/>
              </a:rPr>
              <a:t>HER</a:t>
            </a:r>
            <a:r>
              <a:rPr lang="en-US" altLang="ja-JP" sz="3600" dirty="0" smtClean="0">
                <a:latin typeface="Times New Roman"/>
                <a:cs typeface="Times New Roman"/>
              </a:rPr>
              <a:t> beam gas backgrounds in Belle II</a:t>
            </a:r>
            <a:endParaRPr lang="ja-JP" altLang="en-US" sz="3600" dirty="0">
              <a:latin typeface="Times New Roman"/>
              <a:cs typeface="Times New Roman"/>
            </a:endParaRPr>
          </a:p>
        </p:txBody>
      </p:sp>
      <p:pic>
        <p:nvPicPr>
          <p:cNvPr id="2" name="Picture 1" descr="HER_Rates_vs_I_H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2440" y="1972733"/>
            <a:ext cx="4861560" cy="3296920"/>
          </a:xfrm>
          <a:prstGeom prst="rect">
            <a:avLst/>
          </a:prstGeom>
        </p:spPr>
      </p:pic>
      <p:cxnSp>
        <p:nvCxnSpPr>
          <p:cNvPr id="5" name="Straight Arrow Connector 4"/>
          <p:cNvCxnSpPr/>
          <p:nvPr/>
        </p:nvCxnSpPr>
        <p:spPr>
          <a:xfrm>
            <a:off x="5926667" y="3640667"/>
            <a:ext cx="16933" cy="914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570307" y="5585989"/>
            <a:ext cx="4572000" cy="646331"/>
          </a:xfrm>
          <a:prstGeom prst="rect">
            <a:avLst/>
          </a:prstGeom>
        </p:spPr>
        <p:txBody>
          <a:bodyPr>
            <a:spAutoFit/>
          </a:bodyPr>
          <a:lstStyle/>
          <a:p>
            <a:r>
              <a:rPr lang="en-US" dirty="0"/>
              <a:t>BEAST data shows the </a:t>
            </a:r>
            <a:r>
              <a:rPr lang="en-US" dirty="0" smtClean="0"/>
              <a:t>HER </a:t>
            </a:r>
            <a:r>
              <a:rPr lang="en-US" dirty="0"/>
              <a:t>backgrounds decreasing as vacuum scrubbing proceeds.</a:t>
            </a:r>
          </a:p>
        </p:txBody>
      </p:sp>
      <p:sp>
        <p:nvSpPr>
          <p:cNvPr id="10" name="TextBox 9"/>
          <p:cNvSpPr txBox="1"/>
          <p:nvPr/>
        </p:nvSpPr>
        <p:spPr>
          <a:xfrm>
            <a:off x="4741333" y="1571934"/>
            <a:ext cx="3945467" cy="369332"/>
          </a:xfrm>
          <a:prstGeom prst="rect">
            <a:avLst/>
          </a:prstGeom>
          <a:noFill/>
        </p:spPr>
        <p:txBody>
          <a:bodyPr wrap="square" rtlCol="0">
            <a:spAutoFit/>
          </a:bodyPr>
          <a:lstStyle/>
          <a:p>
            <a:r>
              <a:rPr lang="en-US" dirty="0" smtClean="0"/>
              <a:t>BEAST background in the HER </a:t>
            </a:r>
            <a:r>
              <a:rPr lang="en-US" dirty="0" err="1" smtClean="0"/>
              <a:t>vs</a:t>
            </a:r>
            <a:r>
              <a:rPr lang="en-US" dirty="0" smtClean="0"/>
              <a:t> time</a:t>
            </a:r>
            <a:endParaRPr lang="en-US" dirty="0"/>
          </a:p>
        </p:txBody>
      </p:sp>
      <p:pic>
        <p:nvPicPr>
          <p:cNvPr id="8" name="図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777906"/>
            <a:ext cx="4284000" cy="3725521"/>
          </a:xfrm>
          <a:prstGeom prst="rect">
            <a:avLst/>
          </a:prstGeom>
        </p:spPr>
      </p:pic>
      <p:sp>
        <p:nvSpPr>
          <p:cNvPr id="3" name="Rectangle 2"/>
          <p:cNvSpPr/>
          <p:nvPr/>
        </p:nvSpPr>
        <p:spPr>
          <a:xfrm>
            <a:off x="457200" y="1417638"/>
            <a:ext cx="3629907" cy="369332"/>
          </a:xfrm>
          <a:prstGeom prst="rect">
            <a:avLst/>
          </a:prstGeom>
        </p:spPr>
        <p:txBody>
          <a:bodyPr wrap="none">
            <a:spAutoFit/>
          </a:bodyPr>
          <a:lstStyle/>
          <a:p>
            <a:r>
              <a:rPr kumimoji="1" lang="en-US" altLang="ja-JP" dirty="0"/>
              <a:t>H</a:t>
            </a:r>
            <a:r>
              <a:rPr kumimoji="1" lang="en-US" altLang="ja-JP" dirty="0" smtClean="0"/>
              <a:t>ER integrated beam dose &gt; 500 A-h</a:t>
            </a:r>
            <a:endParaRPr kumimoji="1" lang="ja-JP" altLang="en-US" dirty="0"/>
          </a:p>
        </p:txBody>
      </p:sp>
      <p:sp>
        <p:nvSpPr>
          <p:cNvPr id="4" name="Rectangle 3"/>
          <p:cNvSpPr/>
          <p:nvPr/>
        </p:nvSpPr>
        <p:spPr>
          <a:xfrm>
            <a:off x="70136" y="5631397"/>
            <a:ext cx="4324321" cy="646331"/>
          </a:xfrm>
          <a:prstGeom prst="rect">
            <a:avLst/>
          </a:prstGeom>
        </p:spPr>
        <p:txBody>
          <a:bodyPr wrap="none">
            <a:spAutoFit/>
          </a:bodyPr>
          <a:lstStyle/>
          <a:p>
            <a:r>
              <a:rPr lang="en-US" dirty="0" smtClean="0"/>
              <a:t>Y. </a:t>
            </a:r>
            <a:r>
              <a:rPr lang="en-US" dirty="0" err="1"/>
              <a:t>S</a:t>
            </a:r>
            <a:r>
              <a:rPr lang="en-US" dirty="0" err="1" smtClean="0"/>
              <a:t>uetsugu</a:t>
            </a:r>
            <a:r>
              <a:rPr lang="en-US" dirty="0" smtClean="0"/>
              <a:t> </a:t>
            </a:r>
            <a:r>
              <a:rPr lang="en-US" dirty="0"/>
              <a:t>et al (</a:t>
            </a:r>
            <a:r>
              <a:rPr lang="en-US" dirty="0" err="1"/>
              <a:t>SuperKEKB</a:t>
            </a:r>
            <a:r>
              <a:rPr lang="en-US" dirty="0"/>
              <a:t> vacuum group</a:t>
            </a:r>
            <a:r>
              <a:rPr lang="en-US" dirty="0" smtClean="0"/>
              <a:t>)</a:t>
            </a:r>
          </a:p>
          <a:p>
            <a:r>
              <a:rPr lang="en-US" dirty="0" smtClean="0"/>
              <a:t>N.B. This is a log-log scale plot</a:t>
            </a:r>
            <a:endParaRPr lang="en-US" dirty="0"/>
          </a:p>
        </p:txBody>
      </p:sp>
      <p:sp>
        <p:nvSpPr>
          <p:cNvPr id="6" name="TextBox 5"/>
          <p:cNvSpPr txBox="1"/>
          <p:nvPr/>
        </p:nvSpPr>
        <p:spPr>
          <a:xfrm>
            <a:off x="4522495" y="5084987"/>
            <a:ext cx="1748118" cy="369332"/>
          </a:xfrm>
          <a:prstGeom prst="rect">
            <a:avLst/>
          </a:prstGeom>
          <a:noFill/>
        </p:spPr>
        <p:txBody>
          <a:bodyPr wrap="square" rtlCol="0">
            <a:spAutoFit/>
          </a:bodyPr>
          <a:lstStyle/>
          <a:p>
            <a:r>
              <a:rPr lang="en-US" dirty="0" smtClean="0"/>
              <a:t>A. Beaulieu</a:t>
            </a:r>
            <a:endParaRPr lang="en-US" dirty="0"/>
          </a:p>
        </p:txBody>
      </p:sp>
      <p:sp>
        <p:nvSpPr>
          <p:cNvPr id="9" name="Rectangle 8"/>
          <p:cNvSpPr/>
          <p:nvPr/>
        </p:nvSpPr>
        <p:spPr>
          <a:xfrm>
            <a:off x="5796576" y="1156028"/>
            <a:ext cx="1313080" cy="523220"/>
          </a:xfrm>
          <a:prstGeom prst="rect">
            <a:avLst/>
          </a:prstGeom>
        </p:spPr>
        <p:txBody>
          <a:bodyPr wrap="none">
            <a:spAutoFit/>
          </a:bodyPr>
          <a:lstStyle/>
          <a:p>
            <a:pPr lvl="0"/>
            <a:r>
              <a:rPr lang="en-US" sz="2800" dirty="0">
                <a:solidFill>
                  <a:srgbClr val="FF0000"/>
                </a:solidFill>
              </a:rPr>
              <a:t>Phase 1</a:t>
            </a:r>
          </a:p>
        </p:txBody>
      </p:sp>
    </p:spTree>
    <p:extLst>
      <p:ext uri="{BB962C8B-B14F-4D97-AF65-F5344CB8AC3E}">
        <p14:creationId xmlns:p14="http://schemas.microsoft.com/office/powerpoint/2010/main" val="1183348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2893" y="33513"/>
            <a:ext cx="8229600" cy="1143000"/>
          </a:xfrm>
        </p:spPr>
        <p:txBody>
          <a:bodyPr>
            <a:normAutofit fontScale="90000"/>
          </a:bodyPr>
          <a:lstStyle/>
          <a:p>
            <a:r>
              <a:rPr lang="en-US" altLang="ja-JP" sz="3600" dirty="0" err="1" smtClean="0">
                <a:solidFill>
                  <a:srgbClr val="0000FF"/>
                </a:solidFill>
                <a:latin typeface="Times New Roman"/>
                <a:cs typeface="Times New Roman"/>
              </a:rPr>
              <a:t>SuperKEKB</a:t>
            </a:r>
            <a:r>
              <a:rPr lang="en-US" altLang="ja-JP" sz="3600" dirty="0" smtClean="0">
                <a:solidFill>
                  <a:srgbClr val="0000FF"/>
                </a:solidFill>
                <a:latin typeface="Times New Roman"/>
                <a:cs typeface="Times New Roman"/>
              </a:rPr>
              <a:t> vacuum scrubbing </a:t>
            </a:r>
            <a:r>
              <a:rPr lang="en-US" altLang="ja-JP" sz="3600" dirty="0" smtClean="0">
                <a:latin typeface="Times New Roman"/>
                <a:cs typeface="Times New Roman"/>
              </a:rPr>
              <a:t>to reduce </a:t>
            </a:r>
            <a:br>
              <a:rPr lang="en-US" altLang="ja-JP" sz="3600" dirty="0" smtClean="0">
                <a:latin typeface="Times New Roman"/>
                <a:cs typeface="Times New Roman"/>
              </a:rPr>
            </a:br>
            <a:r>
              <a:rPr lang="en-US" altLang="ja-JP" sz="3600" i="1" dirty="0" smtClean="0">
                <a:latin typeface="Times New Roman"/>
                <a:cs typeface="Times New Roman"/>
              </a:rPr>
              <a:t>LER </a:t>
            </a:r>
            <a:r>
              <a:rPr lang="en-US" altLang="ja-JP" sz="3600" dirty="0" smtClean="0">
                <a:latin typeface="Times New Roman"/>
                <a:cs typeface="Times New Roman"/>
              </a:rPr>
              <a:t>beam gas backgrounds in Belle II</a:t>
            </a:r>
            <a:endParaRPr lang="ja-JP" altLang="en-US" sz="3600" dirty="0">
              <a:latin typeface="Times New Roman"/>
              <a:cs typeface="Times New Roman"/>
            </a:endParaRPr>
          </a:p>
        </p:txBody>
      </p:sp>
      <p:sp>
        <p:nvSpPr>
          <p:cNvPr id="7" name="テキスト ボックス 6"/>
          <p:cNvSpPr txBox="1"/>
          <p:nvPr/>
        </p:nvSpPr>
        <p:spPr>
          <a:xfrm>
            <a:off x="685571" y="1842220"/>
            <a:ext cx="3583132" cy="369332"/>
          </a:xfrm>
          <a:prstGeom prst="rect">
            <a:avLst/>
          </a:prstGeom>
          <a:noFill/>
        </p:spPr>
        <p:txBody>
          <a:bodyPr wrap="none" rtlCol="0">
            <a:spAutoFit/>
          </a:bodyPr>
          <a:lstStyle/>
          <a:p>
            <a:r>
              <a:rPr kumimoji="1" lang="en-US" altLang="ja-JP" dirty="0" smtClean="0"/>
              <a:t>LER integrated beam dose &gt; 500 A-h</a:t>
            </a:r>
            <a:endParaRPr kumimoji="1" lang="ja-JP" altLang="en-US" dirty="0"/>
          </a:p>
        </p:txBody>
      </p:sp>
      <p:sp>
        <p:nvSpPr>
          <p:cNvPr id="3" name="TextBox 2"/>
          <p:cNvSpPr txBox="1"/>
          <p:nvPr/>
        </p:nvSpPr>
        <p:spPr>
          <a:xfrm>
            <a:off x="4944533" y="2226167"/>
            <a:ext cx="4199467" cy="400110"/>
          </a:xfrm>
          <a:prstGeom prst="rect">
            <a:avLst/>
          </a:prstGeom>
          <a:noFill/>
        </p:spPr>
        <p:txBody>
          <a:bodyPr wrap="square" rtlCol="0">
            <a:spAutoFit/>
          </a:bodyPr>
          <a:lstStyle/>
          <a:p>
            <a:r>
              <a:rPr lang="en-US" sz="2000" dirty="0" smtClean="0"/>
              <a:t>BEAST background in the LER </a:t>
            </a:r>
            <a:r>
              <a:rPr lang="en-US" sz="2000" dirty="0" err="1" smtClean="0"/>
              <a:t>vs</a:t>
            </a:r>
            <a:r>
              <a:rPr lang="en-US" sz="2000" dirty="0" smtClean="0"/>
              <a:t> time</a:t>
            </a:r>
            <a:endParaRPr lang="en-US" sz="2000" dirty="0"/>
          </a:p>
        </p:txBody>
      </p:sp>
      <p:sp>
        <p:nvSpPr>
          <p:cNvPr id="5" name="TextBox 4"/>
          <p:cNvSpPr txBox="1"/>
          <p:nvPr/>
        </p:nvSpPr>
        <p:spPr>
          <a:xfrm>
            <a:off x="4764437" y="5893320"/>
            <a:ext cx="4193296" cy="646331"/>
          </a:xfrm>
          <a:prstGeom prst="rect">
            <a:avLst/>
          </a:prstGeom>
          <a:noFill/>
        </p:spPr>
        <p:txBody>
          <a:bodyPr wrap="square" rtlCol="0">
            <a:spAutoFit/>
          </a:bodyPr>
          <a:lstStyle/>
          <a:p>
            <a:r>
              <a:rPr lang="en-US" dirty="0" smtClean="0"/>
              <a:t>BEAST data shows the LER backgrounds decreasing as vacuum scrubbing proceeds.</a:t>
            </a:r>
            <a:endParaRPr lang="en-US" dirty="0"/>
          </a:p>
        </p:txBody>
      </p:sp>
      <p:pic>
        <p:nvPicPr>
          <p:cNvPr id="9" name="図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3693" y="2316326"/>
            <a:ext cx="4284000" cy="3700922"/>
          </a:xfrm>
          <a:prstGeom prst="rect">
            <a:avLst/>
          </a:prstGeom>
        </p:spPr>
      </p:pic>
      <p:sp>
        <p:nvSpPr>
          <p:cNvPr id="4" name="TextBox 3"/>
          <p:cNvSpPr txBox="1"/>
          <p:nvPr/>
        </p:nvSpPr>
        <p:spPr>
          <a:xfrm>
            <a:off x="782385" y="6017248"/>
            <a:ext cx="3486318" cy="646331"/>
          </a:xfrm>
          <a:prstGeom prst="rect">
            <a:avLst/>
          </a:prstGeom>
          <a:noFill/>
        </p:spPr>
        <p:txBody>
          <a:bodyPr wrap="square" rtlCol="0">
            <a:spAutoFit/>
          </a:bodyPr>
          <a:lstStyle/>
          <a:p>
            <a:r>
              <a:rPr lang="en-US" dirty="0" smtClean="0"/>
              <a:t>Y. </a:t>
            </a:r>
            <a:r>
              <a:rPr lang="en-US" dirty="0" err="1"/>
              <a:t>S</a:t>
            </a:r>
            <a:r>
              <a:rPr lang="en-US" dirty="0" err="1" smtClean="0"/>
              <a:t>uetsugu</a:t>
            </a:r>
            <a:r>
              <a:rPr lang="en-US" dirty="0" smtClean="0"/>
              <a:t> et al (</a:t>
            </a:r>
            <a:r>
              <a:rPr lang="en-US" dirty="0" err="1" smtClean="0"/>
              <a:t>SuperKEKB</a:t>
            </a:r>
            <a:r>
              <a:rPr lang="en-US" dirty="0" smtClean="0"/>
              <a:t> vacuum group)  [N.B. log-log plot]</a:t>
            </a:r>
            <a:endParaRPr lang="en-US" dirty="0"/>
          </a:p>
        </p:txBody>
      </p:sp>
      <p:sp>
        <p:nvSpPr>
          <p:cNvPr id="8" name="TextBox 7"/>
          <p:cNvSpPr txBox="1"/>
          <p:nvPr/>
        </p:nvSpPr>
        <p:spPr>
          <a:xfrm>
            <a:off x="562708" y="1472888"/>
            <a:ext cx="3553096" cy="369332"/>
          </a:xfrm>
          <a:prstGeom prst="rect">
            <a:avLst/>
          </a:prstGeom>
          <a:noFill/>
        </p:spPr>
        <p:txBody>
          <a:bodyPr wrap="square" rtlCol="0">
            <a:spAutoFit/>
          </a:bodyPr>
          <a:lstStyle/>
          <a:p>
            <a:r>
              <a:rPr lang="en-US" dirty="0" smtClean="0"/>
              <a:t>“</a:t>
            </a:r>
            <a:r>
              <a:rPr lang="en-US" u="sng" dirty="0" smtClean="0"/>
              <a:t>Brand new</a:t>
            </a:r>
            <a:r>
              <a:rPr lang="en-US" dirty="0" smtClean="0"/>
              <a:t>” 3km long </a:t>
            </a:r>
            <a:r>
              <a:rPr lang="en-US" dirty="0" err="1" smtClean="0"/>
              <a:t>beampipe</a:t>
            </a:r>
            <a:endParaRPr lang="en-US" dirty="0"/>
          </a:p>
        </p:txBody>
      </p:sp>
      <p:pic>
        <p:nvPicPr>
          <p:cNvPr id="10" name="Picture 9" descr="UnoPlot_L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2676200"/>
            <a:ext cx="4419600" cy="2997200"/>
          </a:xfrm>
          <a:prstGeom prst="rect">
            <a:avLst/>
          </a:prstGeom>
        </p:spPr>
      </p:pic>
      <p:sp>
        <p:nvSpPr>
          <p:cNvPr id="11" name="TextBox 10"/>
          <p:cNvSpPr txBox="1"/>
          <p:nvPr/>
        </p:nvSpPr>
        <p:spPr>
          <a:xfrm>
            <a:off x="4944533" y="5498353"/>
            <a:ext cx="1614643" cy="369332"/>
          </a:xfrm>
          <a:prstGeom prst="rect">
            <a:avLst/>
          </a:prstGeom>
          <a:noFill/>
        </p:spPr>
        <p:txBody>
          <a:bodyPr wrap="square" rtlCol="0">
            <a:spAutoFit/>
          </a:bodyPr>
          <a:lstStyle/>
          <a:p>
            <a:r>
              <a:rPr lang="en-US" dirty="0" smtClean="0"/>
              <a:t>A. Beaulieu</a:t>
            </a:r>
            <a:endParaRPr lang="en-US" dirty="0"/>
          </a:p>
        </p:txBody>
      </p:sp>
      <p:sp>
        <p:nvSpPr>
          <p:cNvPr id="2" name="Down Arrow 1"/>
          <p:cNvSpPr/>
          <p:nvPr/>
        </p:nvSpPr>
        <p:spPr>
          <a:xfrm>
            <a:off x="7317096" y="3393454"/>
            <a:ext cx="208518" cy="853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12534" y="1580610"/>
            <a:ext cx="1313080" cy="523220"/>
          </a:xfrm>
          <a:prstGeom prst="rect">
            <a:avLst/>
          </a:prstGeom>
        </p:spPr>
        <p:txBody>
          <a:bodyPr wrap="none">
            <a:spAutoFit/>
          </a:bodyPr>
          <a:lstStyle/>
          <a:p>
            <a:pPr lvl="0"/>
            <a:r>
              <a:rPr lang="en-US" sz="2800" dirty="0">
                <a:solidFill>
                  <a:srgbClr val="FF0000"/>
                </a:solidFill>
              </a:rPr>
              <a:t>Phase 1</a:t>
            </a:r>
          </a:p>
        </p:txBody>
      </p:sp>
    </p:spTree>
    <p:extLst>
      <p:ext uri="{BB962C8B-B14F-4D97-AF65-F5344CB8AC3E}">
        <p14:creationId xmlns:p14="http://schemas.microsoft.com/office/powerpoint/2010/main" val="10450639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461665"/>
            <a:ext cx="8923867" cy="523220"/>
          </a:xfrm>
          <a:prstGeom prst="rect">
            <a:avLst/>
          </a:prstGeom>
          <a:noFill/>
        </p:spPr>
        <p:txBody>
          <a:bodyPr wrap="square" rtlCol="0">
            <a:spAutoFit/>
          </a:bodyPr>
          <a:lstStyle/>
          <a:p>
            <a:r>
              <a:rPr lang="en-US" sz="2800" dirty="0" smtClean="0"/>
              <a:t>April 2016: Large </a:t>
            </a:r>
            <a:r>
              <a:rPr lang="en-US" sz="2800" dirty="0" err="1" smtClean="0"/>
              <a:t>Touschek</a:t>
            </a:r>
            <a:r>
              <a:rPr lang="en-US" sz="2800" dirty="0" smtClean="0"/>
              <a:t> background observed in the LER</a:t>
            </a:r>
            <a:endParaRPr lang="en-US" sz="2800" dirty="0"/>
          </a:p>
        </p:txBody>
      </p:sp>
      <p:pic>
        <p:nvPicPr>
          <p:cNvPr id="7" name="Picture 6"/>
          <p:cNvPicPr>
            <a:picLocks noChangeAspect="1"/>
          </p:cNvPicPr>
          <p:nvPr/>
        </p:nvPicPr>
        <p:blipFill>
          <a:blip r:embed="rId3"/>
          <a:stretch>
            <a:fillRect/>
          </a:stretch>
        </p:blipFill>
        <p:spPr>
          <a:xfrm>
            <a:off x="1202267" y="1025043"/>
            <a:ext cx="6826123" cy="4390898"/>
          </a:xfrm>
          <a:prstGeom prst="rect">
            <a:avLst/>
          </a:prstGeom>
        </p:spPr>
      </p:pic>
      <p:sp>
        <p:nvSpPr>
          <p:cNvPr id="8" name="TextBox 7"/>
          <p:cNvSpPr txBox="1"/>
          <p:nvPr/>
        </p:nvSpPr>
        <p:spPr>
          <a:xfrm>
            <a:off x="1900513" y="5229674"/>
            <a:ext cx="6163734" cy="369332"/>
          </a:xfrm>
          <a:prstGeom prst="rect">
            <a:avLst/>
          </a:prstGeom>
          <a:noFill/>
        </p:spPr>
        <p:txBody>
          <a:bodyPr wrap="square" rtlCol="0">
            <a:spAutoFit/>
          </a:bodyPr>
          <a:lstStyle/>
          <a:p>
            <a:r>
              <a:rPr lang="en-US" dirty="0" smtClean="0"/>
              <a:t>Vertical beam size from size monitor (</a:t>
            </a:r>
            <a:r>
              <a:rPr lang="en-US" i="1" dirty="0" smtClean="0"/>
              <a:t>not</a:t>
            </a:r>
            <a:r>
              <a:rPr lang="en-US" dirty="0" smtClean="0"/>
              <a:t> measured at IP)</a:t>
            </a:r>
            <a:endParaRPr lang="en-US" dirty="0"/>
          </a:p>
        </p:txBody>
      </p:sp>
      <p:sp>
        <p:nvSpPr>
          <p:cNvPr id="9" name="TextBox 8"/>
          <p:cNvSpPr txBox="1"/>
          <p:nvPr/>
        </p:nvSpPr>
        <p:spPr>
          <a:xfrm>
            <a:off x="152399" y="2844800"/>
            <a:ext cx="880535" cy="646331"/>
          </a:xfrm>
          <a:prstGeom prst="rect">
            <a:avLst/>
          </a:prstGeom>
          <a:noFill/>
        </p:spPr>
        <p:txBody>
          <a:bodyPr wrap="square" rtlCol="0">
            <a:spAutoFit/>
          </a:bodyPr>
          <a:lstStyle/>
          <a:p>
            <a:r>
              <a:rPr lang="en-US" dirty="0" err="1" smtClean="0"/>
              <a:t>Bkg</a:t>
            </a:r>
            <a:r>
              <a:rPr lang="en-US" dirty="0" smtClean="0"/>
              <a:t> in BEAST</a:t>
            </a:r>
            <a:endParaRPr lang="en-US" dirty="0"/>
          </a:p>
        </p:txBody>
      </p:sp>
      <p:sp>
        <p:nvSpPr>
          <p:cNvPr id="10" name="TextBox 9"/>
          <p:cNvSpPr txBox="1"/>
          <p:nvPr/>
        </p:nvSpPr>
        <p:spPr>
          <a:xfrm>
            <a:off x="1032934" y="5932900"/>
            <a:ext cx="7552267" cy="830997"/>
          </a:xfrm>
          <a:prstGeom prst="rect">
            <a:avLst/>
          </a:prstGeom>
          <a:noFill/>
        </p:spPr>
        <p:txBody>
          <a:bodyPr wrap="square" rtlCol="0">
            <a:spAutoFit/>
          </a:bodyPr>
          <a:lstStyle/>
          <a:p>
            <a:r>
              <a:rPr lang="en-US" sz="2400" dirty="0" smtClean="0">
                <a:sym typeface="Wingdings"/>
              </a:rPr>
              <a:t></a:t>
            </a:r>
            <a:r>
              <a:rPr lang="en-US" sz="2400" dirty="0" smtClean="0"/>
              <a:t>Will need excellent collimators to handle </a:t>
            </a:r>
            <a:r>
              <a:rPr lang="en-US" sz="2400" dirty="0" err="1" smtClean="0"/>
              <a:t>nano</a:t>
            </a:r>
            <a:r>
              <a:rPr lang="en-US" sz="2400" dirty="0" smtClean="0"/>
              <a:t>-beam </a:t>
            </a:r>
            <a:r>
              <a:rPr lang="en-US" sz="2400" dirty="0" err="1" smtClean="0"/>
              <a:t>backgounds</a:t>
            </a:r>
            <a:r>
              <a:rPr lang="en-US" sz="2400" dirty="0" smtClean="0"/>
              <a:t>. (Conclusion in 2016)</a:t>
            </a:r>
            <a:endParaRPr lang="en-US" sz="2400" dirty="0"/>
          </a:p>
        </p:txBody>
      </p:sp>
      <p:sp>
        <p:nvSpPr>
          <p:cNvPr id="2" name="Left Arrow 1"/>
          <p:cNvSpPr/>
          <p:nvPr/>
        </p:nvSpPr>
        <p:spPr>
          <a:xfrm>
            <a:off x="2590800" y="4470400"/>
            <a:ext cx="3793067" cy="203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 Arrow 2"/>
          <p:cNvSpPr/>
          <p:nvPr/>
        </p:nvSpPr>
        <p:spPr>
          <a:xfrm flipH="1">
            <a:off x="2145453" y="2302934"/>
            <a:ext cx="276014" cy="169333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590799" y="0"/>
            <a:ext cx="3793067" cy="461665"/>
          </a:xfrm>
          <a:prstGeom prst="rect">
            <a:avLst/>
          </a:prstGeom>
          <a:noFill/>
        </p:spPr>
        <p:txBody>
          <a:bodyPr wrap="square" rtlCol="0">
            <a:spAutoFit/>
          </a:bodyPr>
          <a:lstStyle/>
          <a:p>
            <a:r>
              <a:rPr lang="en-US" sz="2400" dirty="0" smtClean="0"/>
              <a:t>BEAST Phase I Highlight</a:t>
            </a:r>
            <a:endParaRPr lang="en-US" sz="2400" dirty="0"/>
          </a:p>
        </p:txBody>
      </p:sp>
      <p:pic>
        <p:nvPicPr>
          <p:cNvPr id="6" name="Picture 5"/>
          <p:cNvPicPr>
            <a:picLocks noChangeAspect="1"/>
          </p:cNvPicPr>
          <p:nvPr/>
        </p:nvPicPr>
        <p:blipFill>
          <a:blip r:embed="rId4"/>
          <a:stretch>
            <a:fillRect/>
          </a:stretch>
        </p:blipFill>
        <p:spPr>
          <a:xfrm>
            <a:off x="0" y="25400"/>
            <a:ext cx="9144000" cy="6800158"/>
          </a:xfrm>
          <a:prstGeom prst="rect">
            <a:avLst/>
          </a:prstGeom>
        </p:spPr>
      </p:pic>
      <p:sp>
        <p:nvSpPr>
          <p:cNvPr id="11" name="Rectangle 10"/>
          <p:cNvSpPr/>
          <p:nvPr/>
        </p:nvSpPr>
        <p:spPr>
          <a:xfrm>
            <a:off x="152399" y="200055"/>
            <a:ext cx="1313080" cy="523220"/>
          </a:xfrm>
          <a:prstGeom prst="rect">
            <a:avLst/>
          </a:prstGeom>
        </p:spPr>
        <p:txBody>
          <a:bodyPr wrap="none">
            <a:spAutoFit/>
          </a:bodyPr>
          <a:lstStyle/>
          <a:p>
            <a:pPr lvl="0"/>
            <a:r>
              <a:rPr lang="en-US" sz="2800" dirty="0">
                <a:solidFill>
                  <a:srgbClr val="FF0000"/>
                </a:solidFill>
              </a:rPr>
              <a:t>Phase 1</a:t>
            </a:r>
          </a:p>
        </p:txBody>
      </p:sp>
    </p:spTree>
    <p:extLst>
      <p:ext uri="{BB962C8B-B14F-4D97-AF65-F5344CB8AC3E}">
        <p14:creationId xmlns:p14="http://schemas.microsoft.com/office/powerpoint/2010/main" val="34337239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96406"/>
            <a:ext cx="9144000" cy="4957050"/>
          </a:xfrm>
          <a:prstGeom prst="rect">
            <a:avLst/>
          </a:prstGeom>
        </p:spPr>
      </p:pic>
      <p:sp>
        <p:nvSpPr>
          <p:cNvPr id="5" name="TextBox 4"/>
          <p:cNvSpPr txBox="1"/>
          <p:nvPr/>
        </p:nvSpPr>
        <p:spPr>
          <a:xfrm>
            <a:off x="1683951" y="541389"/>
            <a:ext cx="6421849" cy="461665"/>
          </a:xfrm>
          <a:prstGeom prst="rect">
            <a:avLst/>
          </a:prstGeom>
          <a:noFill/>
        </p:spPr>
        <p:txBody>
          <a:bodyPr wrap="square" rtlCol="0">
            <a:spAutoFit/>
          </a:bodyPr>
          <a:lstStyle/>
          <a:p>
            <a:r>
              <a:rPr lang="en-US" sz="2400" dirty="0" smtClean="0"/>
              <a:t>“Don’t worry the backgrounds will </a:t>
            </a:r>
            <a:r>
              <a:rPr lang="en-US" sz="2400" i="1" u="sng" dirty="0" smtClean="0"/>
              <a:t>bake away</a:t>
            </a:r>
            <a:r>
              <a:rPr lang="en-US" sz="2400" dirty="0" smtClean="0"/>
              <a:t>”</a:t>
            </a:r>
            <a:endParaRPr lang="en-US" sz="2400" dirty="0"/>
          </a:p>
        </p:txBody>
      </p:sp>
      <p:pic>
        <p:nvPicPr>
          <p:cNvPr id="6" name="Picture 5"/>
          <p:cNvPicPr>
            <a:picLocks noChangeAspect="1"/>
          </p:cNvPicPr>
          <p:nvPr/>
        </p:nvPicPr>
        <p:blipFill>
          <a:blip r:embed="rId3"/>
          <a:stretch>
            <a:fillRect/>
          </a:stretch>
        </p:blipFill>
        <p:spPr>
          <a:xfrm>
            <a:off x="0" y="266700"/>
            <a:ext cx="9144000" cy="6313714"/>
          </a:xfrm>
          <a:prstGeom prst="rect">
            <a:avLst/>
          </a:prstGeom>
        </p:spPr>
      </p:pic>
      <p:sp>
        <p:nvSpPr>
          <p:cNvPr id="2" name="Rectangle 1"/>
          <p:cNvSpPr/>
          <p:nvPr/>
        </p:nvSpPr>
        <p:spPr>
          <a:xfrm>
            <a:off x="0" y="1003054"/>
            <a:ext cx="1313080" cy="523220"/>
          </a:xfrm>
          <a:prstGeom prst="rect">
            <a:avLst/>
          </a:prstGeom>
        </p:spPr>
        <p:txBody>
          <a:bodyPr wrap="none">
            <a:spAutoFit/>
          </a:bodyPr>
          <a:lstStyle/>
          <a:p>
            <a:pPr lvl="0"/>
            <a:r>
              <a:rPr lang="en-US" sz="2800" dirty="0">
                <a:solidFill>
                  <a:srgbClr val="FF0000"/>
                </a:solidFill>
              </a:rPr>
              <a:t>Phase 1</a:t>
            </a:r>
          </a:p>
        </p:txBody>
      </p:sp>
    </p:spTree>
    <p:extLst>
      <p:ext uri="{BB962C8B-B14F-4D97-AF65-F5344CB8AC3E}">
        <p14:creationId xmlns:p14="http://schemas.microsoft.com/office/powerpoint/2010/main" val="30542323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500"/>
            <a:ext cx="9144000" cy="6721407"/>
          </a:xfrm>
          <a:prstGeom prst="rect">
            <a:avLst/>
          </a:prstGeom>
        </p:spPr>
      </p:pic>
      <p:sp>
        <p:nvSpPr>
          <p:cNvPr id="2" name="TextBox 1"/>
          <p:cNvSpPr txBox="1"/>
          <p:nvPr/>
        </p:nvSpPr>
        <p:spPr>
          <a:xfrm>
            <a:off x="232142" y="873891"/>
            <a:ext cx="1693270" cy="523220"/>
          </a:xfrm>
          <a:prstGeom prst="rect">
            <a:avLst/>
          </a:prstGeom>
          <a:noFill/>
        </p:spPr>
        <p:txBody>
          <a:bodyPr wrap="square" rtlCol="0">
            <a:spAutoFit/>
          </a:bodyPr>
          <a:lstStyle/>
          <a:p>
            <a:r>
              <a:rPr lang="en-US" sz="2800" dirty="0" smtClean="0">
                <a:solidFill>
                  <a:srgbClr val="FF0000"/>
                </a:solidFill>
              </a:rPr>
              <a:t>Phase 1</a:t>
            </a:r>
            <a:endParaRPr lang="en-US" sz="2800" dirty="0">
              <a:solidFill>
                <a:srgbClr val="FF0000"/>
              </a:solidFill>
            </a:endParaRPr>
          </a:p>
        </p:txBody>
      </p:sp>
    </p:spTree>
    <p:extLst>
      <p:ext uri="{BB962C8B-B14F-4D97-AF65-F5344CB8AC3E}">
        <p14:creationId xmlns:p14="http://schemas.microsoft.com/office/powerpoint/2010/main" val="6693068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86770"/>
            <a:ext cx="9144000" cy="4957050"/>
          </a:xfrm>
          <a:prstGeom prst="rect">
            <a:avLst/>
          </a:prstGeom>
        </p:spPr>
      </p:pic>
      <p:sp>
        <p:nvSpPr>
          <p:cNvPr id="5" name="TextBox 4"/>
          <p:cNvSpPr txBox="1"/>
          <p:nvPr/>
        </p:nvSpPr>
        <p:spPr>
          <a:xfrm>
            <a:off x="1391008" y="79723"/>
            <a:ext cx="6421849" cy="461665"/>
          </a:xfrm>
          <a:prstGeom prst="rect">
            <a:avLst/>
          </a:prstGeom>
          <a:noFill/>
        </p:spPr>
        <p:txBody>
          <a:bodyPr wrap="square" rtlCol="0">
            <a:spAutoFit/>
          </a:bodyPr>
          <a:lstStyle/>
          <a:p>
            <a:r>
              <a:rPr lang="en-US" sz="2400" dirty="0" smtClean="0"/>
              <a:t>“Don’t worry, the backgrounds will </a:t>
            </a:r>
            <a:r>
              <a:rPr lang="en-US" sz="2400" i="1" u="sng" dirty="0" smtClean="0"/>
              <a:t>bake away</a:t>
            </a:r>
            <a:r>
              <a:rPr lang="en-US" sz="2400" dirty="0" smtClean="0"/>
              <a:t>”</a:t>
            </a:r>
            <a:endParaRPr lang="en-US" sz="2400" dirty="0"/>
          </a:p>
        </p:txBody>
      </p:sp>
      <p:sp>
        <p:nvSpPr>
          <p:cNvPr id="2" name="TextBox 1"/>
          <p:cNvSpPr txBox="1"/>
          <p:nvPr/>
        </p:nvSpPr>
        <p:spPr>
          <a:xfrm>
            <a:off x="3334312" y="541388"/>
            <a:ext cx="980857" cy="646331"/>
          </a:xfrm>
          <a:prstGeom prst="rect">
            <a:avLst/>
          </a:prstGeom>
          <a:noFill/>
        </p:spPr>
        <p:txBody>
          <a:bodyPr wrap="none" rtlCol="0">
            <a:spAutoFit/>
          </a:bodyPr>
          <a:lstStyle/>
          <a:p>
            <a:r>
              <a:rPr lang="en-US" sz="3600" dirty="0" smtClean="0"/>
              <a:t>No !</a:t>
            </a:r>
            <a:r>
              <a:rPr lang="en-US" dirty="0" smtClean="0"/>
              <a:t> </a:t>
            </a:r>
            <a:endParaRPr lang="en-US" dirty="0"/>
          </a:p>
        </p:txBody>
      </p:sp>
    </p:spTree>
    <p:extLst>
      <p:ext uri="{BB962C8B-B14F-4D97-AF65-F5344CB8AC3E}">
        <p14:creationId xmlns:p14="http://schemas.microsoft.com/office/powerpoint/2010/main" val="1432754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7903"/>
            <a:ext cx="9144000" cy="5633858"/>
          </a:xfrm>
          <a:prstGeom prst="rect">
            <a:avLst/>
          </a:prstGeom>
        </p:spPr>
      </p:pic>
      <p:sp>
        <p:nvSpPr>
          <p:cNvPr id="5" name="TextBox 4"/>
          <p:cNvSpPr txBox="1"/>
          <p:nvPr/>
        </p:nvSpPr>
        <p:spPr>
          <a:xfrm>
            <a:off x="2054991" y="214034"/>
            <a:ext cx="4909147" cy="461665"/>
          </a:xfrm>
          <a:prstGeom prst="rect">
            <a:avLst/>
          </a:prstGeom>
          <a:noFill/>
        </p:spPr>
        <p:txBody>
          <a:bodyPr wrap="square" rtlCol="0">
            <a:spAutoFit/>
          </a:bodyPr>
          <a:lstStyle/>
          <a:p>
            <a:r>
              <a:rPr lang="en-US" sz="2400" dirty="0" smtClean="0"/>
              <a:t>“Scraping” or “Horizontal Tails”</a:t>
            </a:r>
            <a:endParaRPr lang="en-US" sz="2400" dirty="0"/>
          </a:p>
        </p:txBody>
      </p:sp>
    </p:spTree>
    <p:extLst>
      <p:ext uri="{BB962C8B-B14F-4D97-AF65-F5344CB8AC3E}">
        <p14:creationId xmlns:p14="http://schemas.microsoft.com/office/powerpoint/2010/main" val="13844287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p:cNvGrpSpPr/>
          <p:nvPr/>
        </p:nvGrpSpPr>
        <p:grpSpPr>
          <a:xfrm>
            <a:off x="335612" y="287119"/>
            <a:ext cx="6752017" cy="6440308"/>
            <a:chOff x="107504" y="1433107"/>
            <a:chExt cx="5021437" cy="4789621"/>
          </a:xfrm>
        </p:grpSpPr>
        <p:pic>
          <p:nvPicPr>
            <p:cNvPr id="58" name="pasted-image.pdf"/>
            <p:cNvPicPr>
              <a:picLocks noChangeAspect="1"/>
            </p:cNvPicPr>
            <p:nvPr/>
          </p:nvPicPr>
          <p:blipFill>
            <a:blip r:embed="rId3">
              <a:extLst/>
            </a:blip>
            <a:stretch>
              <a:fillRect/>
            </a:stretch>
          </p:blipFill>
          <p:spPr>
            <a:xfrm>
              <a:off x="622677" y="2011757"/>
              <a:ext cx="4056374" cy="3954052"/>
            </a:xfrm>
            <a:prstGeom prst="rect">
              <a:avLst/>
            </a:prstGeom>
            <a:ln w="12700">
              <a:miter lim="400000"/>
            </a:ln>
          </p:spPr>
        </p:pic>
        <p:sp>
          <p:nvSpPr>
            <p:cNvPr id="59" name="Shape 40"/>
            <p:cNvSpPr/>
            <p:nvPr/>
          </p:nvSpPr>
          <p:spPr>
            <a:xfrm>
              <a:off x="2936414" y="2383771"/>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D02</a:t>
              </a:r>
            </a:p>
          </p:txBody>
        </p:sp>
        <p:sp>
          <p:nvSpPr>
            <p:cNvPr id="60" name="Shape 41"/>
            <p:cNvSpPr/>
            <p:nvPr/>
          </p:nvSpPr>
          <p:spPr>
            <a:xfrm>
              <a:off x="3614289" y="2765174"/>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D03</a:t>
              </a:r>
            </a:p>
          </p:txBody>
        </p:sp>
        <p:sp>
          <p:nvSpPr>
            <p:cNvPr id="61" name="Shape 42"/>
            <p:cNvSpPr/>
            <p:nvPr/>
          </p:nvSpPr>
          <p:spPr>
            <a:xfrm>
              <a:off x="3901670" y="3489566"/>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D04</a:t>
              </a:r>
            </a:p>
          </p:txBody>
        </p:sp>
        <p:sp>
          <p:nvSpPr>
            <p:cNvPr id="62" name="Shape 43"/>
            <p:cNvSpPr/>
            <p:nvPr/>
          </p:nvSpPr>
          <p:spPr>
            <a:xfrm>
              <a:off x="3901670" y="4211466"/>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D05</a:t>
              </a:r>
            </a:p>
          </p:txBody>
        </p:sp>
        <p:sp>
          <p:nvSpPr>
            <p:cNvPr id="63" name="Shape 44"/>
            <p:cNvSpPr/>
            <p:nvPr/>
          </p:nvSpPr>
          <p:spPr>
            <a:xfrm>
              <a:off x="3695412" y="5111374"/>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D06</a:t>
              </a:r>
            </a:p>
          </p:txBody>
        </p:sp>
        <p:sp>
          <p:nvSpPr>
            <p:cNvPr id="64" name="Shape 45"/>
            <p:cNvSpPr/>
            <p:nvPr/>
          </p:nvSpPr>
          <p:spPr>
            <a:xfrm>
              <a:off x="2840827" y="5287690"/>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D07</a:t>
              </a:r>
            </a:p>
          </p:txBody>
        </p:sp>
        <p:sp>
          <p:nvSpPr>
            <p:cNvPr id="65" name="Shape 46"/>
            <p:cNvSpPr/>
            <p:nvPr/>
          </p:nvSpPr>
          <p:spPr>
            <a:xfrm>
              <a:off x="2113679" y="5287690"/>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D08</a:t>
              </a:r>
            </a:p>
          </p:txBody>
        </p:sp>
        <p:sp>
          <p:nvSpPr>
            <p:cNvPr id="66" name="Shape 47"/>
            <p:cNvSpPr/>
            <p:nvPr/>
          </p:nvSpPr>
          <p:spPr>
            <a:xfrm>
              <a:off x="1293904" y="5042622"/>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D09</a:t>
              </a:r>
            </a:p>
          </p:txBody>
        </p:sp>
        <p:sp>
          <p:nvSpPr>
            <p:cNvPr id="67" name="Shape 48"/>
            <p:cNvSpPr/>
            <p:nvPr/>
          </p:nvSpPr>
          <p:spPr>
            <a:xfrm>
              <a:off x="1077094" y="4214991"/>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D10</a:t>
              </a:r>
            </a:p>
          </p:txBody>
        </p:sp>
        <p:sp>
          <p:nvSpPr>
            <p:cNvPr id="68" name="Shape 49"/>
            <p:cNvSpPr/>
            <p:nvPr/>
          </p:nvSpPr>
          <p:spPr>
            <a:xfrm>
              <a:off x="1077095" y="3537988"/>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D11</a:t>
              </a:r>
            </a:p>
          </p:txBody>
        </p:sp>
        <p:sp>
          <p:nvSpPr>
            <p:cNvPr id="69" name="Shape 50"/>
            <p:cNvSpPr/>
            <p:nvPr/>
          </p:nvSpPr>
          <p:spPr>
            <a:xfrm>
              <a:off x="1293904" y="2758218"/>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D12</a:t>
              </a:r>
            </a:p>
          </p:txBody>
        </p:sp>
        <p:sp>
          <p:nvSpPr>
            <p:cNvPr id="70" name="Shape 51"/>
            <p:cNvSpPr/>
            <p:nvPr/>
          </p:nvSpPr>
          <p:spPr>
            <a:xfrm>
              <a:off x="2113685" y="2383771"/>
              <a:ext cx="433622" cy="2074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sz="1800">
                  <a:solidFill>
                    <a:srgbClr val="FF6251"/>
                  </a:solidFill>
                  <a:latin typeface="Arial"/>
                  <a:ea typeface="Arial"/>
                  <a:cs typeface="Arial"/>
                  <a:sym typeface="Arial"/>
                </a:defRPr>
              </a:lvl1pPr>
            </a:lstStyle>
            <a:p>
              <a:pPr lvl="0">
                <a:defRPr>
                  <a:solidFill>
                    <a:srgbClr val="000000"/>
                  </a:solidFill>
                </a:defRPr>
              </a:pPr>
              <a:r>
                <a:rPr sz="1200" dirty="0">
                  <a:solidFill>
                    <a:schemeClr val="tx1"/>
                  </a:solidFill>
                </a:rPr>
                <a:t>D01</a:t>
              </a:r>
            </a:p>
          </p:txBody>
        </p:sp>
        <p:sp>
          <p:nvSpPr>
            <p:cNvPr id="71" name="Shape 60"/>
            <p:cNvSpPr/>
            <p:nvPr/>
          </p:nvSpPr>
          <p:spPr>
            <a:xfrm>
              <a:off x="1043608" y="3068960"/>
              <a:ext cx="1648845" cy="4154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defRPr sz="1800"/>
              </a:pPr>
              <a:r>
                <a:rPr sz="900" dirty="0">
                  <a:solidFill>
                    <a:srgbClr val="728FBC"/>
                  </a:solidFill>
                  <a:latin typeface="Arial"/>
                  <a:ea typeface="Arial"/>
                  <a:cs typeface="Arial"/>
                  <a:sym typeface="Arial"/>
                </a:rPr>
                <a:t>HER</a:t>
              </a:r>
            </a:p>
            <a:p>
              <a:pPr lvl="0" algn="l">
                <a:defRPr sz="1800"/>
              </a:pPr>
              <a:r>
                <a:rPr sz="900" dirty="0">
                  <a:solidFill>
                    <a:srgbClr val="728FBC"/>
                  </a:solidFill>
                  <a:latin typeface="Arial"/>
                  <a:ea typeface="Arial"/>
                  <a:cs typeface="Arial"/>
                  <a:sym typeface="Arial"/>
                </a:rPr>
                <a:t>D12: H1, H2, H3, H4</a:t>
              </a:r>
              <a:endParaRPr lang="en-US" sz="900" dirty="0">
                <a:solidFill>
                  <a:srgbClr val="728FBC"/>
                </a:solidFill>
                <a:latin typeface="Arial"/>
                <a:ea typeface="Arial"/>
                <a:cs typeface="Arial"/>
                <a:sym typeface="Arial"/>
              </a:endParaRPr>
            </a:p>
            <a:p>
              <a:pPr lvl="0" algn="l">
                <a:defRPr sz="1800"/>
              </a:pPr>
              <a:r>
                <a:rPr lang="en-US" sz="900" dirty="0">
                  <a:solidFill>
                    <a:srgbClr val="728FBC"/>
                  </a:solidFill>
                  <a:latin typeface="Arial"/>
                  <a:ea typeface="Arial"/>
                  <a:cs typeface="Arial"/>
                  <a:sym typeface="Arial"/>
                </a:rPr>
                <a:t>        </a:t>
              </a:r>
              <a:r>
                <a:rPr sz="900" dirty="0">
                  <a:solidFill>
                    <a:srgbClr val="728FBC"/>
                  </a:solidFill>
                  <a:latin typeface="Arial"/>
                  <a:ea typeface="Arial"/>
                  <a:cs typeface="Arial"/>
                  <a:sym typeface="Arial"/>
                </a:rPr>
                <a:t>V1, V2, V3, V4</a:t>
              </a:r>
            </a:p>
          </p:txBody>
        </p:sp>
        <p:sp>
          <p:nvSpPr>
            <p:cNvPr id="72" name="Shape 61"/>
            <p:cNvSpPr/>
            <p:nvPr/>
          </p:nvSpPr>
          <p:spPr>
            <a:xfrm>
              <a:off x="179512" y="5157192"/>
              <a:ext cx="2110699" cy="4154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defRPr sz="1800"/>
              </a:pPr>
              <a:r>
                <a:rPr sz="900" dirty="0">
                  <a:solidFill>
                    <a:srgbClr val="728FBC"/>
                  </a:solidFill>
                  <a:latin typeface="Arial"/>
                  <a:ea typeface="Arial"/>
                  <a:cs typeface="Arial"/>
                  <a:sym typeface="Arial"/>
                </a:rPr>
                <a:t>HER</a:t>
              </a:r>
            </a:p>
            <a:p>
              <a:pPr lvl="0" algn="l">
                <a:defRPr sz="1800"/>
              </a:pPr>
              <a:r>
                <a:rPr sz="900" dirty="0">
                  <a:solidFill>
                    <a:srgbClr val="728FBC"/>
                  </a:solidFill>
                  <a:latin typeface="Arial"/>
                  <a:ea typeface="Arial"/>
                  <a:cs typeface="Arial"/>
                  <a:sym typeface="Arial"/>
                </a:rPr>
                <a:t>D09: H1, H2, H3, H4</a:t>
              </a:r>
              <a:endParaRPr lang="en-US" sz="900" dirty="0">
                <a:solidFill>
                  <a:srgbClr val="728FBC"/>
                </a:solidFill>
                <a:latin typeface="Arial"/>
                <a:ea typeface="Arial"/>
                <a:cs typeface="Arial"/>
                <a:sym typeface="Arial"/>
              </a:endParaRPr>
            </a:p>
            <a:p>
              <a:pPr lvl="0" algn="l">
                <a:defRPr sz="1800"/>
              </a:pPr>
              <a:r>
                <a:rPr lang="en-US" sz="900" dirty="0">
                  <a:solidFill>
                    <a:srgbClr val="728FBC"/>
                  </a:solidFill>
                  <a:latin typeface="Arial"/>
                  <a:ea typeface="Arial"/>
                  <a:cs typeface="Arial"/>
                  <a:sym typeface="Arial"/>
                </a:rPr>
                <a:t>         </a:t>
              </a:r>
              <a:r>
                <a:rPr sz="900" dirty="0">
                  <a:solidFill>
                    <a:srgbClr val="728FBC"/>
                  </a:solidFill>
                  <a:latin typeface="Arial"/>
                  <a:ea typeface="Arial"/>
                  <a:cs typeface="Arial"/>
                  <a:sym typeface="Arial"/>
                </a:rPr>
                <a:t>V1, V2, V3, V4</a:t>
              </a:r>
            </a:p>
          </p:txBody>
        </p:sp>
        <p:sp>
          <p:nvSpPr>
            <p:cNvPr id="73" name="Shape 75"/>
            <p:cNvSpPr/>
            <p:nvPr/>
          </p:nvSpPr>
          <p:spPr>
            <a:xfrm>
              <a:off x="3969820" y="2204864"/>
              <a:ext cx="1159121" cy="4154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defRPr sz="1800"/>
              </a:pPr>
              <a:r>
                <a:rPr sz="900" dirty="0">
                  <a:solidFill>
                    <a:srgbClr val="FF5050"/>
                  </a:solidFill>
                  <a:latin typeface="Arial"/>
                  <a:ea typeface="Arial"/>
                  <a:cs typeface="Arial"/>
                  <a:sym typeface="Arial"/>
                </a:rPr>
                <a:t>LER</a:t>
              </a:r>
            </a:p>
            <a:p>
              <a:pPr lvl="0" algn="l">
                <a:defRPr sz="1800"/>
              </a:pPr>
              <a:r>
                <a:rPr sz="900" dirty="0">
                  <a:solidFill>
                    <a:srgbClr val="FF5050"/>
                  </a:solidFill>
                  <a:latin typeface="Arial"/>
                  <a:ea typeface="Arial"/>
                  <a:cs typeface="Arial"/>
                  <a:sym typeface="Arial"/>
                </a:rPr>
                <a:t>D03: H1, H2</a:t>
              </a:r>
            </a:p>
            <a:p>
              <a:pPr lvl="0" algn="l">
                <a:defRPr sz="1800"/>
              </a:pPr>
              <a:r>
                <a:rPr sz="900" dirty="0">
                  <a:solidFill>
                    <a:srgbClr val="FF5050"/>
                  </a:solidFill>
                  <a:latin typeface="Arial"/>
                  <a:ea typeface="Arial"/>
                  <a:cs typeface="Arial"/>
                  <a:sym typeface="Arial"/>
                </a:rPr>
                <a:t>         </a:t>
              </a:r>
              <a:r>
                <a:rPr lang="en-US" sz="900" dirty="0">
                  <a:solidFill>
                    <a:srgbClr val="FF5050"/>
                  </a:solidFill>
                  <a:latin typeface="Arial"/>
                  <a:ea typeface="Arial"/>
                  <a:cs typeface="Arial"/>
                  <a:sym typeface="Arial"/>
                </a:rPr>
                <a:t>(</a:t>
              </a:r>
              <a:r>
                <a:rPr sz="900" dirty="0">
                  <a:solidFill>
                    <a:srgbClr val="FF5050"/>
                  </a:solidFill>
                  <a:latin typeface="Arial"/>
                  <a:ea typeface="Arial"/>
                  <a:cs typeface="Arial"/>
                  <a:sym typeface="Arial"/>
                </a:rPr>
                <a:t>V1, V2</a:t>
              </a:r>
              <a:r>
                <a:rPr lang="en-US" sz="900" dirty="0">
                  <a:solidFill>
                    <a:srgbClr val="FF5050"/>
                  </a:solidFill>
                  <a:latin typeface="Arial"/>
                  <a:ea typeface="Arial"/>
                  <a:cs typeface="Arial"/>
                  <a:sym typeface="Arial"/>
                </a:rPr>
                <a:t>)</a:t>
              </a:r>
              <a:endParaRPr sz="900" dirty="0">
                <a:solidFill>
                  <a:srgbClr val="FF5050"/>
                </a:solidFill>
                <a:latin typeface="Arial"/>
                <a:ea typeface="Arial"/>
                <a:cs typeface="Arial"/>
                <a:sym typeface="Arial"/>
              </a:endParaRPr>
            </a:p>
          </p:txBody>
        </p:sp>
        <p:sp>
          <p:nvSpPr>
            <p:cNvPr id="74" name="Shape 76"/>
            <p:cNvSpPr/>
            <p:nvPr/>
          </p:nvSpPr>
          <p:spPr>
            <a:xfrm>
              <a:off x="1259632" y="1772816"/>
              <a:ext cx="1457207" cy="36933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defRPr sz="1800"/>
              </a:pPr>
              <a:r>
                <a:rPr sz="800" dirty="0">
                  <a:solidFill>
                    <a:srgbClr val="728FBC"/>
                  </a:solidFill>
                  <a:latin typeface="Arial"/>
                  <a:ea typeface="Arial"/>
                  <a:cs typeface="Arial"/>
                  <a:sym typeface="Arial"/>
                </a:rPr>
                <a:t>HER</a:t>
              </a:r>
            </a:p>
            <a:p>
              <a:pPr lvl="0" algn="l">
                <a:defRPr sz="1800"/>
              </a:pPr>
              <a:r>
                <a:rPr sz="800" dirty="0">
                  <a:solidFill>
                    <a:srgbClr val="728FBC"/>
                  </a:solidFill>
                  <a:latin typeface="Arial"/>
                  <a:ea typeface="Arial"/>
                  <a:cs typeface="Arial"/>
                  <a:sym typeface="Arial"/>
                </a:rPr>
                <a:t>D01: H1, H2, H3, H4, H5</a:t>
              </a:r>
              <a:endParaRPr lang="en-US" sz="800" dirty="0">
                <a:solidFill>
                  <a:srgbClr val="728FBC"/>
                </a:solidFill>
                <a:latin typeface="Arial"/>
                <a:ea typeface="Arial"/>
                <a:cs typeface="Arial"/>
                <a:sym typeface="Arial"/>
              </a:endParaRPr>
            </a:p>
            <a:p>
              <a:pPr lvl="0" algn="l">
                <a:defRPr sz="1800"/>
              </a:pPr>
              <a:r>
                <a:rPr lang="en-US" sz="800" dirty="0">
                  <a:solidFill>
                    <a:srgbClr val="728FBC"/>
                  </a:solidFill>
                  <a:latin typeface="Arial"/>
                  <a:ea typeface="Arial"/>
                  <a:cs typeface="Arial"/>
                  <a:sym typeface="Arial"/>
                </a:rPr>
                <a:t>         </a:t>
              </a:r>
              <a:r>
                <a:rPr sz="800" dirty="0">
                  <a:solidFill>
                    <a:srgbClr val="728FBC"/>
                  </a:solidFill>
                  <a:latin typeface="Arial"/>
                  <a:ea typeface="Arial"/>
                  <a:cs typeface="Arial"/>
                  <a:sym typeface="Arial"/>
                </a:rPr>
                <a:t>V1</a:t>
              </a:r>
            </a:p>
          </p:txBody>
        </p:sp>
        <p:sp>
          <p:nvSpPr>
            <p:cNvPr id="75" name="Shape 77"/>
            <p:cNvSpPr/>
            <p:nvPr/>
          </p:nvSpPr>
          <p:spPr>
            <a:xfrm>
              <a:off x="3128539" y="1804006"/>
              <a:ext cx="1827630" cy="4154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l">
                <a:defRPr sz="1800"/>
              </a:pPr>
              <a:r>
                <a:rPr sz="900" dirty="0">
                  <a:solidFill>
                    <a:srgbClr val="FF5050"/>
                  </a:solidFill>
                  <a:latin typeface="Arial"/>
                  <a:ea typeface="Arial"/>
                  <a:cs typeface="Arial"/>
                  <a:sym typeface="Arial"/>
                </a:rPr>
                <a:t>LER</a:t>
              </a:r>
            </a:p>
            <a:p>
              <a:pPr lvl="0" algn="l">
                <a:defRPr sz="1800"/>
              </a:pPr>
              <a:r>
                <a:rPr sz="900" dirty="0">
                  <a:solidFill>
                    <a:srgbClr val="FF5050"/>
                  </a:solidFill>
                  <a:latin typeface="Arial"/>
                  <a:ea typeface="Arial"/>
                  <a:cs typeface="Arial"/>
                  <a:sym typeface="Arial"/>
                </a:rPr>
                <a:t>D02: H1, H2, H3, H4</a:t>
              </a:r>
            </a:p>
            <a:p>
              <a:pPr lvl="0" algn="l">
                <a:defRPr sz="1800"/>
              </a:pPr>
              <a:r>
                <a:rPr sz="900" dirty="0">
                  <a:solidFill>
                    <a:srgbClr val="FF5050"/>
                  </a:solidFill>
                  <a:latin typeface="Arial"/>
                  <a:ea typeface="Arial"/>
                  <a:cs typeface="Arial"/>
                  <a:sym typeface="Arial"/>
                </a:rPr>
                <a:t>         V1</a:t>
              </a:r>
            </a:p>
          </p:txBody>
        </p:sp>
        <p:sp>
          <p:nvSpPr>
            <p:cNvPr id="76" name="円/楕円 75"/>
            <p:cNvSpPr/>
            <p:nvPr/>
          </p:nvSpPr>
          <p:spPr>
            <a:xfrm>
              <a:off x="2199284" y="2108740"/>
              <a:ext cx="421514" cy="20803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2804947" y="2044045"/>
              <a:ext cx="398901" cy="304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2245464" y="1433107"/>
              <a:ext cx="843377" cy="389116"/>
            </a:xfrm>
            <a:prstGeom prst="rect">
              <a:avLst/>
            </a:prstGeom>
            <a:noFill/>
          </p:spPr>
          <p:txBody>
            <a:bodyPr wrap="square" rtlCol="0">
              <a:spAutoFit/>
            </a:bodyPr>
            <a:lstStyle/>
            <a:p>
              <a:r>
                <a:rPr lang="en-US" altLang="ja-JP" sz="1400" dirty="0">
                  <a:solidFill>
                    <a:srgbClr val="FF0000"/>
                  </a:solidFill>
                </a:rPr>
                <a:t>Installed for </a:t>
              </a:r>
              <a:r>
                <a:rPr kumimoji="1" lang="en-US" altLang="ja-JP" sz="1400" dirty="0">
                  <a:solidFill>
                    <a:srgbClr val="FF0000"/>
                  </a:solidFill>
                </a:rPr>
                <a:t>phase2</a:t>
              </a:r>
              <a:endParaRPr kumimoji="1" lang="ja-JP" altLang="en-US" sz="1400" dirty="0">
                <a:solidFill>
                  <a:srgbClr val="FF0000"/>
                </a:solidFill>
              </a:endParaRPr>
            </a:p>
          </p:txBody>
        </p:sp>
        <p:cxnSp>
          <p:nvCxnSpPr>
            <p:cNvPr id="79" name="直線コネクタ 78"/>
            <p:cNvCxnSpPr>
              <a:stCxn id="76" idx="0"/>
            </p:cNvCxnSpPr>
            <p:nvPr/>
          </p:nvCxnSpPr>
          <p:spPr>
            <a:xfrm flipV="1">
              <a:off x="2410040" y="1782731"/>
              <a:ext cx="56446" cy="3260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691202" y="1733499"/>
              <a:ext cx="163822" cy="375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713985" y="2249476"/>
              <a:ext cx="181887" cy="414862"/>
            </a:xfrm>
            <a:prstGeom prst="rect">
              <a:avLst/>
            </a:prstGeom>
            <a:noFill/>
          </p:spPr>
          <p:txBody>
            <a:bodyPr wrap="square" rtlCol="0">
              <a:spAutoFit/>
            </a:bodyPr>
            <a:lstStyle/>
            <a:p>
              <a:r>
                <a:rPr kumimoji="1" lang="en-US" altLang="ja-JP" dirty="0"/>
                <a:t>x</a:t>
              </a:r>
              <a:endParaRPr kumimoji="1" lang="ja-JP" altLang="en-US" dirty="0"/>
            </a:p>
          </p:txBody>
        </p:sp>
        <p:cxnSp>
          <p:nvCxnSpPr>
            <p:cNvPr id="82" name="直線矢印コネクタ 81"/>
            <p:cNvCxnSpPr/>
            <p:nvPr/>
          </p:nvCxnSpPr>
          <p:spPr>
            <a:xfrm>
              <a:off x="1835696" y="1700808"/>
              <a:ext cx="71568" cy="40555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rot="18221818">
              <a:off x="689516" y="2591934"/>
              <a:ext cx="1008112" cy="352049"/>
            </a:xfrm>
            <a:prstGeom prst="ellipse">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rot="4091812">
              <a:off x="533604" y="4591806"/>
              <a:ext cx="1008112" cy="352049"/>
            </a:xfrm>
            <a:prstGeom prst="ellipse">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251520" y="2420888"/>
              <a:ext cx="792088" cy="523220"/>
            </a:xfrm>
            <a:prstGeom prst="rect">
              <a:avLst/>
            </a:prstGeom>
            <a:noFill/>
          </p:spPr>
          <p:txBody>
            <a:bodyPr wrap="square" rtlCol="0">
              <a:spAutoFit/>
            </a:bodyPr>
            <a:lstStyle/>
            <a:p>
              <a:r>
                <a:rPr lang="en-US" altLang="ja-JP" sz="1400" dirty="0">
                  <a:solidFill>
                    <a:srgbClr val="0070C0"/>
                  </a:solidFill>
                </a:rPr>
                <a:t>Exist in </a:t>
              </a:r>
              <a:r>
                <a:rPr kumimoji="1" lang="en-US" altLang="ja-JP" sz="1400" dirty="0">
                  <a:solidFill>
                    <a:srgbClr val="0070C0"/>
                  </a:solidFill>
                </a:rPr>
                <a:t>phase 1</a:t>
              </a:r>
              <a:endParaRPr kumimoji="1" lang="ja-JP" altLang="en-US" sz="1400" dirty="0">
                <a:solidFill>
                  <a:srgbClr val="0070C0"/>
                </a:solidFill>
              </a:endParaRPr>
            </a:p>
          </p:txBody>
        </p:sp>
        <p:sp>
          <p:nvSpPr>
            <p:cNvPr id="86" name="テキスト ボックス 85"/>
            <p:cNvSpPr txBox="1"/>
            <p:nvPr/>
          </p:nvSpPr>
          <p:spPr>
            <a:xfrm>
              <a:off x="107504" y="4509120"/>
              <a:ext cx="792088" cy="523220"/>
            </a:xfrm>
            <a:prstGeom prst="rect">
              <a:avLst/>
            </a:prstGeom>
            <a:noFill/>
          </p:spPr>
          <p:txBody>
            <a:bodyPr wrap="square" rtlCol="0">
              <a:spAutoFit/>
            </a:bodyPr>
            <a:lstStyle/>
            <a:p>
              <a:r>
                <a:rPr lang="en-US" altLang="ja-JP" sz="1400" dirty="0">
                  <a:solidFill>
                    <a:srgbClr val="0070C0"/>
                  </a:solidFill>
                </a:rPr>
                <a:t>Exist in </a:t>
              </a:r>
              <a:r>
                <a:rPr kumimoji="1" lang="en-US" altLang="ja-JP" sz="1400" dirty="0">
                  <a:solidFill>
                    <a:srgbClr val="0070C0"/>
                  </a:solidFill>
                </a:rPr>
                <a:t>phase 1</a:t>
              </a:r>
              <a:endParaRPr kumimoji="1" lang="ja-JP" altLang="en-US" sz="1400" dirty="0">
                <a:solidFill>
                  <a:srgbClr val="0070C0"/>
                </a:solidFill>
              </a:endParaRPr>
            </a:p>
          </p:txBody>
        </p:sp>
        <p:sp>
          <p:nvSpPr>
            <p:cNvPr id="87" name="テキスト ボックス 86"/>
            <p:cNvSpPr txBox="1"/>
            <p:nvPr/>
          </p:nvSpPr>
          <p:spPr>
            <a:xfrm>
              <a:off x="4139952" y="5229200"/>
              <a:ext cx="792088" cy="523220"/>
            </a:xfrm>
            <a:prstGeom prst="rect">
              <a:avLst/>
            </a:prstGeom>
            <a:noFill/>
          </p:spPr>
          <p:txBody>
            <a:bodyPr wrap="square" rtlCol="0">
              <a:spAutoFit/>
            </a:bodyPr>
            <a:lstStyle/>
            <a:p>
              <a:r>
                <a:rPr lang="en-US" altLang="ja-JP" sz="1400" dirty="0">
                  <a:solidFill>
                    <a:srgbClr val="0070C0"/>
                  </a:solidFill>
                </a:rPr>
                <a:t>Exist in </a:t>
              </a:r>
              <a:r>
                <a:rPr kumimoji="1" lang="en-US" altLang="ja-JP" sz="1400" dirty="0">
                  <a:solidFill>
                    <a:srgbClr val="0070C0"/>
                  </a:solidFill>
                </a:rPr>
                <a:t>phase 1</a:t>
              </a:r>
              <a:endParaRPr kumimoji="1" lang="ja-JP" altLang="en-US" sz="1400" dirty="0">
                <a:solidFill>
                  <a:srgbClr val="0070C0"/>
                </a:solidFill>
              </a:endParaRPr>
            </a:p>
          </p:txBody>
        </p:sp>
        <p:sp>
          <p:nvSpPr>
            <p:cNvPr id="88" name="円/楕円 87"/>
            <p:cNvSpPr/>
            <p:nvPr/>
          </p:nvSpPr>
          <p:spPr>
            <a:xfrm rot="19206092">
              <a:off x="3650949" y="5277183"/>
              <a:ext cx="570507" cy="306073"/>
            </a:xfrm>
            <a:prstGeom prst="ellipse">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563888" y="2132856"/>
              <a:ext cx="181887" cy="414862"/>
            </a:xfrm>
            <a:prstGeom prst="rect">
              <a:avLst/>
            </a:prstGeom>
            <a:noFill/>
          </p:spPr>
          <p:txBody>
            <a:bodyPr wrap="square" rtlCol="0">
              <a:spAutoFit/>
            </a:bodyPr>
            <a:lstStyle/>
            <a:p>
              <a:r>
                <a:rPr kumimoji="1" lang="en-US" altLang="ja-JP" dirty="0"/>
                <a:t>x</a:t>
              </a:r>
              <a:endParaRPr kumimoji="1" lang="ja-JP" altLang="en-US" dirty="0"/>
            </a:p>
          </p:txBody>
        </p:sp>
        <p:sp>
          <p:nvSpPr>
            <p:cNvPr id="90" name="円/楕円 89"/>
            <p:cNvSpPr/>
            <p:nvPr/>
          </p:nvSpPr>
          <p:spPr>
            <a:xfrm rot="21347075">
              <a:off x="1791989" y="2101945"/>
              <a:ext cx="421514" cy="231756"/>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rot="872970">
              <a:off x="3199946" y="2129908"/>
              <a:ext cx="391895" cy="172514"/>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rot="3249872">
              <a:off x="3903372" y="2557324"/>
              <a:ext cx="391895" cy="172514"/>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rot="20316132">
              <a:off x="3370053" y="5582776"/>
              <a:ext cx="391895" cy="172514"/>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1475656" y="1484784"/>
              <a:ext cx="720080" cy="276999"/>
            </a:xfrm>
            <a:prstGeom prst="rect">
              <a:avLst/>
            </a:prstGeom>
            <a:noFill/>
          </p:spPr>
          <p:txBody>
            <a:bodyPr wrap="square" rtlCol="0">
              <a:spAutoFit/>
            </a:bodyPr>
            <a:lstStyle/>
            <a:p>
              <a:r>
                <a:rPr kumimoji="1" lang="en-US" altLang="ja-JP" sz="1200" dirty="0">
                  <a:solidFill>
                    <a:srgbClr val="00B050"/>
                  </a:solidFill>
                </a:rPr>
                <a:t>Phase3</a:t>
              </a:r>
              <a:endParaRPr kumimoji="1" lang="ja-JP" altLang="en-US" sz="1200" dirty="0">
                <a:solidFill>
                  <a:srgbClr val="00B050"/>
                </a:solidFill>
              </a:endParaRPr>
            </a:p>
          </p:txBody>
        </p:sp>
        <p:cxnSp>
          <p:nvCxnSpPr>
            <p:cNvPr id="95" name="直線矢印コネクタ 94"/>
            <p:cNvCxnSpPr>
              <a:endCxn id="93" idx="2"/>
            </p:cNvCxnSpPr>
            <p:nvPr/>
          </p:nvCxnSpPr>
          <p:spPr>
            <a:xfrm flipV="1">
              <a:off x="3252095" y="5740523"/>
              <a:ext cx="131465" cy="19085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3923928" y="1556792"/>
              <a:ext cx="720080" cy="276999"/>
            </a:xfrm>
            <a:prstGeom prst="rect">
              <a:avLst/>
            </a:prstGeom>
            <a:noFill/>
          </p:spPr>
          <p:txBody>
            <a:bodyPr wrap="square" rtlCol="0">
              <a:spAutoFit/>
            </a:bodyPr>
            <a:lstStyle/>
            <a:p>
              <a:r>
                <a:rPr kumimoji="1" lang="en-US" altLang="ja-JP" sz="1200" dirty="0">
                  <a:solidFill>
                    <a:srgbClr val="00B050"/>
                  </a:solidFill>
                </a:rPr>
                <a:t>Phase3</a:t>
              </a:r>
              <a:endParaRPr kumimoji="1" lang="ja-JP" altLang="en-US" sz="1200" dirty="0">
                <a:solidFill>
                  <a:srgbClr val="00B050"/>
                </a:solidFill>
              </a:endParaRPr>
            </a:p>
          </p:txBody>
        </p:sp>
        <p:cxnSp>
          <p:nvCxnSpPr>
            <p:cNvPr id="97" name="直線矢印コネクタ 96"/>
            <p:cNvCxnSpPr/>
            <p:nvPr/>
          </p:nvCxnSpPr>
          <p:spPr>
            <a:xfrm flipH="1">
              <a:off x="3491880" y="1772816"/>
              <a:ext cx="432048" cy="39925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2961459" y="5945729"/>
              <a:ext cx="720080" cy="276999"/>
            </a:xfrm>
            <a:prstGeom prst="rect">
              <a:avLst/>
            </a:prstGeom>
            <a:noFill/>
          </p:spPr>
          <p:txBody>
            <a:bodyPr wrap="square" rtlCol="0">
              <a:spAutoFit/>
            </a:bodyPr>
            <a:lstStyle/>
            <a:p>
              <a:r>
                <a:rPr kumimoji="1" lang="en-US" altLang="ja-JP" sz="1200" dirty="0">
                  <a:solidFill>
                    <a:srgbClr val="00B050"/>
                  </a:solidFill>
                </a:rPr>
                <a:t>Phase3</a:t>
              </a:r>
              <a:endParaRPr kumimoji="1" lang="ja-JP" altLang="en-US" sz="1200" dirty="0">
                <a:solidFill>
                  <a:srgbClr val="00B050"/>
                </a:solidFill>
              </a:endParaRPr>
            </a:p>
          </p:txBody>
        </p:sp>
        <p:cxnSp>
          <p:nvCxnSpPr>
            <p:cNvPr id="99" name="直線矢印コネクタ 98"/>
            <p:cNvCxnSpPr/>
            <p:nvPr/>
          </p:nvCxnSpPr>
          <p:spPr>
            <a:xfrm>
              <a:off x="4139952" y="1844824"/>
              <a:ext cx="0" cy="64807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xmlns="" id="{D34F0157-9350-9643-AC30-31861C6585F2}"/>
              </a:ext>
            </a:extLst>
          </p:cNvPr>
          <p:cNvSpPr txBox="1"/>
          <p:nvPr/>
        </p:nvSpPr>
        <p:spPr>
          <a:xfrm>
            <a:off x="410705" y="6358095"/>
            <a:ext cx="1412053" cy="369332"/>
          </a:xfrm>
          <a:prstGeom prst="rect">
            <a:avLst/>
          </a:prstGeom>
          <a:noFill/>
        </p:spPr>
        <p:txBody>
          <a:bodyPr wrap="none" rtlCol="0">
            <a:spAutoFit/>
          </a:bodyPr>
          <a:lstStyle/>
          <a:p>
            <a:r>
              <a:rPr lang="en-US" dirty="0"/>
              <a:t>H. Nakayama</a:t>
            </a:r>
          </a:p>
        </p:txBody>
      </p:sp>
      <p:pic>
        <p:nvPicPr>
          <p:cNvPr id="3" name="Picture 2"/>
          <p:cNvPicPr>
            <a:picLocks noChangeAspect="1"/>
          </p:cNvPicPr>
          <p:nvPr/>
        </p:nvPicPr>
        <p:blipFill>
          <a:blip r:embed="rId4"/>
          <a:stretch>
            <a:fillRect/>
          </a:stretch>
        </p:blipFill>
        <p:spPr>
          <a:xfrm>
            <a:off x="3270564" y="2318869"/>
            <a:ext cx="5524500" cy="2603500"/>
          </a:xfrm>
          <a:prstGeom prst="rect">
            <a:avLst/>
          </a:prstGeom>
        </p:spPr>
      </p:pic>
    </p:spTree>
    <p:extLst>
      <p:ext uri="{BB962C8B-B14F-4D97-AF65-F5344CB8AC3E}">
        <p14:creationId xmlns:p14="http://schemas.microsoft.com/office/powerpoint/2010/main" val="423997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5121" y="47246"/>
            <a:ext cx="6554594" cy="523220"/>
          </a:xfrm>
          <a:prstGeom prst="rect">
            <a:avLst/>
          </a:prstGeom>
          <a:noFill/>
        </p:spPr>
        <p:txBody>
          <a:bodyPr wrap="square" rtlCol="0">
            <a:spAutoFit/>
          </a:bodyPr>
          <a:lstStyle/>
          <a:p>
            <a:r>
              <a:rPr lang="en-US" sz="2800" dirty="0" smtClean="0"/>
              <a:t>B2SS: What is the background big picture ?</a:t>
            </a:r>
            <a:endParaRPr lang="en-US" sz="2800" dirty="0"/>
          </a:p>
        </p:txBody>
      </p:sp>
      <p:sp>
        <p:nvSpPr>
          <p:cNvPr id="5" name="TextBox 4"/>
          <p:cNvSpPr txBox="1"/>
          <p:nvPr/>
        </p:nvSpPr>
        <p:spPr>
          <a:xfrm>
            <a:off x="887602" y="582601"/>
            <a:ext cx="7073499" cy="646331"/>
          </a:xfrm>
          <a:prstGeom prst="rect">
            <a:avLst/>
          </a:prstGeom>
          <a:noFill/>
        </p:spPr>
        <p:txBody>
          <a:bodyPr wrap="square" rtlCol="0">
            <a:spAutoFit/>
          </a:bodyPr>
          <a:lstStyle/>
          <a:p>
            <a:r>
              <a:rPr lang="en-US" dirty="0" smtClean="0">
                <a:solidFill>
                  <a:srgbClr val="FF0000"/>
                </a:solidFill>
              </a:rPr>
              <a:t>Warning: Need to analyze last two weeks of background studies. Need plots and numbers. </a:t>
            </a:r>
            <a:endParaRPr lang="en-US" dirty="0">
              <a:solidFill>
                <a:srgbClr val="FF0000"/>
              </a:solidFill>
            </a:endParaRPr>
          </a:p>
        </p:txBody>
      </p:sp>
      <p:sp>
        <p:nvSpPr>
          <p:cNvPr id="7" name="TextBox 6"/>
          <p:cNvSpPr txBox="1"/>
          <p:nvPr/>
        </p:nvSpPr>
        <p:spPr>
          <a:xfrm>
            <a:off x="722621" y="1977735"/>
            <a:ext cx="7911315" cy="4801315"/>
          </a:xfrm>
          <a:prstGeom prst="rect">
            <a:avLst/>
          </a:prstGeom>
          <a:noFill/>
        </p:spPr>
        <p:txBody>
          <a:bodyPr wrap="square" rtlCol="0">
            <a:spAutoFit/>
          </a:bodyPr>
          <a:lstStyle/>
          <a:p>
            <a:pPr marL="342900" indent="-342900">
              <a:buAutoNum type="arabicPeriod"/>
            </a:pPr>
            <a:r>
              <a:rPr lang="en-US" dirty="0" smtClean="0"/>
              <a:t>LER single beam backgrounds are dominant. LER ~O(5) x HER</a:t>
            </a:r>
          </a:p>
          <a:p>
            <a:pPr marL="342900" indent="-342900">
              <a:buAutoNum type="arabicPeriod"/>
            </a:pPr>
            <a:endParaRPr lang="en-US" dirty="0"/>
          </a:p>
          <a:p>
            <a:pPr marL="342900" indent="-342900">
              <a:buAutoNum type="arabicPeriod"/>
            </a:pPr>
            <a:r>
              <a:rPr lang="en-US" dirty="0" smtClean="0"/>
              <a:t>No sign of luminosity dependent backgrounds !</a:t>
            </a:r>
          </a:p>
          <a:p>
            <a:pPr marL="342900" indent="-342900">
              <a:buAutoNum type="arabicPeriod"/>
            </a:pPr>
            <a:endParaRPr lang="en-US" dirty="0"/>
          </a:p>
          <a:p>
            <a:pPr marL="342900" indent="-342900">
              <a:buAutoNum type="arabicPeriod" startAt="3"/>
            </a:pPr>
            <a:r>
              <a:rPr lang="en-US" dirty="0" smtClean="0"/>
              <a:t>LER is baked. Backgrounds appear to be </a:t>
            </a:r>
            <a:r>
              <a:rPr lang="en-US" dirty="0" err="1" smtClean="0"/>
              <a:t>Touschek</a:t>
            </a:r>
            <a:r>
              <a:rPr lang="en-US" dirty="0" smtClean="0"/>
              <a:t> dominated (beam size studies).</a:t>
            </a:r>
          </a:p>
          <a:p>
            <a:pPr marL="342900" indent="-342900">
              <a:buAutoNum type="arabicPeriod" startAt="3"/>
            </a:pPr>
            <a:endParaRPr lang="en-US" dirty="0"/>
          </a:p>
          <a:p>
            <a:pPr marL="342900" indent="-342900">
              <a:buAutoNum type="arabicPeriod" startAt="3"/>
            </a:pPr>
            <a:r>
              <a:rPr lang="en-US" dirty="0" smtClean="0"/>
              <a:t>HER is baked. There is a large </a:t>
            </a:r>
            <a:r>
              <a:rPr lang="en-US" dirty="0" err="1" smtClean="0"/>
              <a:t>Touschek</a:t>
            </a:r>
            <a:r>
              <a:rPr lang="en-US" dirty="0" smtClean="0"/>
              <a:t> component but also a “scraping” or beam-tail </a:t>
            </a:r>
            <a:r>
              <a:rPr lang="en-US" dirty="0" err="1" smtClean="0"/>
              <a:t>bkg</a:t>
            </a:r>
            <a:r>
              <a:rPr lang="en-US" dirty="0" smtClean="0"/>
              <a:t> component is evident.</a:t>
            </a:r>
          </a:p>
          <a:p>
            <a:pPr marL="342900" indent="-342900">
              <a:buAutoNum type="arabicPeriod" startAt="3"/>
            </a:pPr>
            <a:endParaRPr lang="en-US" dirty="0"/>
          </a:p>
          <a:p>
            <a:pPr marL="342900" indent="-342900">
              <a:buAutoNum type="arabicPeriod" startAt="3"/>
            </a:pPr>
            <a:r>
              <a:rPr lang="en-US" dirty="0" smtClean="0"/>
              <a:t>HER also has an unexpected low-energy photon peak (SR) (seen in PXD and FANGS). </a:t>
            </a:r>
          </a:p>
          <a:p>
            <a:pPr marL="342900" indent="-342900">
              <a:buAutoNum type="arabicPeriod" startAt="3"/>
            </a:pPr>
            <a:endParaRPr lang="en-US" dirty="0"/>
          </a:p>
          <a:p>
            <a:pPr marL="342900" indent="-342900">
              <a:buAutoNum type="arabicPeriod" startAt="3"/>
            </a:pPr>
            <a:r>
              <a:rPr lang="en-US" dirty="0" smtClean="0"/>
              <a:t>Vertical collimators near the IP are effective for both HER and LER </a:t>
            </a:r>
            <a:r>
              <a:rPr lang="en-US" dirty="0" err="1" smtClean="0"/>
              <a:t>bkgs</a:t>
            </a:r>
            <a:r>
              <a:rPr lang="en-US" dirty="0" smtClean="0"/>
              <a:t>.</a:t>
            </a:r>
          </a:p>
          <a:p>
            <a:endParaRPr lang="en-US" dirty="0" smtClean="0"/>
          </a:p>
          <a:p>
            <a:pPr marL="342900" indent="-342900">
              <a:buAutoNum type="arabicPeriod" startAt="3"/>
            </a:pPr>
            <a:r>
              <a:rPr lang="en-US" dirty="0" smtClean="0"/>
              <a:t>Horizontal collimators may reduce LER </a:t>
            </a:r>
            <a:r>
              <a:rPr lang="en-US" dirty="0" err="1" smtClean="0"/>
              <a:t>bkgs</a:t>
            </a:r>
            <a:r>
              <a:rPr lang="en-US" dirty="0" smtClean="0"/>
              <a:t> but need continuous injection. (since the lifetimes and injection </a:t>
            </a:r>
            <a:r>
              <a:rPr lang="en-US" dirty="0" err="1" smtClean="0"/>
              <a:t>eff</a:t>
            </a:r>
            <a:r>
              <a:rPr lang="en-US" dirty="0" smtClean="0"/>
              <a:t> are severely impacted)</a:t>
            </a:r>
            <a:endParaRPr lang="en-US" dirty="0"/>
          </a:p>
        </p:txBody>
      </p:sp>
      <p:sp>
        <p:nvSpPr>
          <p:cNvPr id="8" name="TextBox 7"/>
          <p:cNvSpPr txBox="1"/>
          <p:nvPr/>
        </p:nvSpPr>
        <p:spPr>
          <a:xfrm>
            <a:off x="1174364" y="1316281"/>
            <a:ext cx="6022034" cy="646331"/>
          </a:xfrm>
          <a:prstGeom prst="rect">
            <a:avLst/>
          </a:prstGeom>
          <a:noFill/>
        </p:spPr>
        <p:txBody>
          <a:bodyPr wrap="square" rtlCol="0">
            <a:spAutoFit/>
          </a:bodyPr>
          <a:lstStyle/>
          <a:p>
            <a:r>
              <a:rPr lang="en-US" dirty="0" smtClean="0">
                <a:sym typeface="Wingdings"/>
              </a:rPr>
              <a:t></a:t>
            </a:r>
            <a:r>
              <a:rPr lang="en-US" dirty="0" smtClean="0"/>
              <a:t>Why is this important ? Cannot run Belle II at high luminosity (limited by CDC current).</a:t>
            </a:r>
            <a:endParaRPr lang="en-US" dirty="0"/>
          </a:p>
        </p:txBody>
      </p:sp>
      <p:sp>
        <p:nvSpPr>
          <p:cNvPr id="9" name="Rectangle 8"/>
          <p:cNvSpPr/>
          <p:nvPr/>
        </p:nvSpPr>
        <p:spPr>
          <a:xfrm>
            <a:off x="1174364" y="1259566"/>
            <a:ext cx="5462162" cy="7009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7082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6546"/>
            <a:ext cx="9144000" cy="6294749"/>
          </a:xfrm>
          <a:prstGeom prst="rect">
            <a:avLst/>
          </a:prstGeom>
        </p:spPr>
      </p:pic>
      <p:sp>
        <p:nvSpPr>
          <p:cNvPr id="5" name="TextBox 4"/>
          <p:cNvSpPr txBox="1"/>
          <p:nvPr/>
        </p:nvSpPr>
        <p:spPr>
          <a:xfrm>
            <a:off x="191176" y="136546"/>
            <a:ext cx="1461128" cy="369332"/>
          </a:xfrm>
          <a:prstGeom prst="rect">
            <a:avLst/>
          </a:prstGeom>
          <a:noFill/>
        </p:spPr>
        <p:txBody>
          <a:bodyPr wrap="square" rtlCol="0">
            <a:spAutoFit/>
          </a:bodyPr>
          <a:lstStyle/>
          <a:p>
            <a:r>
              <a:rPr lang="en-US" dirty="0" smtClean="0">
                <a:solidFill>
                  <a:srgbClr val="FF0000"/>
                </a:solidFill>
              </a:rPr>
              <a:t>Phase 2</a:t>
            </a:r>
            <a:endParaRPr lang="en-US" dirty="0">
              <a:solidFill>
                <a:srgbClr val="FF0000"/>
              </a:solidFill>
            </a:endParaRPr>
          </a:p>
        </p:txBody>
      </p:sp>
    </p:spTree>
    <p:extLst>
      <p:ext uri="{BB962C8B-B14F-4D97-AF65-F5344CB8AC3E}">
        <p14:creationId xmlns:p14="http://schemas.microsoft.com/office/powerpoint/2010/main" val="284581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488" y="346379"/>
            <a:ext cx="8696631" cy="461665"/>
          </a:xfrm>
          <a:prstGeom prst="rect">
            <a:avLst/>
          </a:prstGeom>
          <a:noFill/>
        </p:spPr>
        <p:txBody>
          <a:bodyPr wrap="square" rtlCol="0">
            <a:spAutoFit/>
          </a:bodyPr>
          <a:lstStyle/>
          <a:p>
            <a:r>
              <a:rPr lang="en-US" sz="2400" dirty="0"/>
              <a:t>R</a:t>
            </a:r>
            <a:r>
              <a:rPr lang="en-US" sz="2400" dirty="0" smtClean="0"/>
              <a:t>ecall the first and most basic “luminosity master equation</a:t>
            </a:r>
            <a:r>
              <a:rPr lang="en-US"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7317004"/>
              </p:ext>
            </p:extLst>
          </p:nvPr>
        </p:nvGraphicFramePr>
        <p:xfrm>
          <a:off x="922338" y="1212850"/>
          <a:ext cx="6284912" cy="447675"/>
        </p:xfrm>
        <a:graphic>
          <a:graphicData uri="http://schemas.openxmlformats.org/presentationml/2006/ole">
            <mc:AlternateContent xmlns:mc="http://schemas.openxmlformats.org/markup-compatibility/2006">
              <mc:Choice xmlns:v="urn:schemas-microsoft-com:vml" Requires="v">
                <p:oleObj spid="_x0000_s1194" name="Equation" r:id="rId3" imgW="2857500" imgH="203200" progId="Equation.DSMT4">
                  <p:embed/>
                </p:oleObj>
              </mc:Choice>
              <mc:Fallback>
                <p:oleObj name="Equation" r:id="rId3" imgW="2857500" imgH="203200" progId="Equation.DSMT4">
                  <p:embed/>
                  <p:pic>
                    <p:nvPicPr>
                      <p:cNvPr id="0" name=""/>
                      <p:cNvPicPr/>
                      <p:nvPr/>
                    </p:nvPicPr>
                    <p:blipFill>
                      <a:blip r:embed="rId4"/>
                      <a:stretch>
                        <a:fillRect/>
                      </a:stretch>
                    </p:blipFill>
                    <p:spPr>
                      <a:xfrm>
                        <a:off x="922338" y="1212850"/>
                        <a:ext cx="6284912" cy="447675"/>
                      </a:xfrm>
                      <a:prstGeom prst="rect">
                        <a:avLst/>
                      </a:prstGeom>
                    </p:spPr>
                  </p:pic>
                </p:oleObj>
              </mc:Fallback>
            </mc:AlternateContent>
          </a:graphicData>
        </a:graphic>
      </p:graphicFrame>
      <p:sp>
        <p:nvSpPr>
          <p:cNvPr id="6" name="TextBox 5"/>
          <p:cNvSpPr txBox="1"/>
          <p:nvPr/>
        </p:nvSpPr>
        <p:spPr>
          <a:xfrm>
            <a:off x="427875" y="2135684"/>
            <a:ext cx="7754643" cy="1200328"/>
          </a:xfrm>
          <a:prstGeom prst="rect">
            <a:avLst/>
          </a:prstGeom>
          <a:noFill/>
        </p:spPr>
        <p:txBody>
          <a:bodyPr wrap="square" rtlCol="0">
            <a:spAutoFit/>
          </a:bodyPr>
          <a:lstStyle/>
          <a:p>
            <a:r>
              <a:rPr lang="en-US" sz="2400" dirty="0" smtClean="0"/>
              <a:t>Here </a:t>
            </a:r>
            <a:r>
              <a:rPr lang="en-US" sz="2400" dirty="0" err="1" smtClean="0"/>
              <a:t>σ</a:t>
            </a:r>
            <a:r>
              <a:rPr lang="en-US" sz="2400" dirty="0" smtClean="0"/>
              <a:t> is the electron-positron cross-section of the process of interest (a constant of Nature), L is the luminosity, which is determined by accelerator performance.</a:t>
            </a:r>
            <a:endParaRPr lang="en-US" sz="2400" dirty="0"/>
          </a:p>
        </p:txBody>
      </p:sp>
      <p:sp>
        <p:nvSpPr>
          <p:cNvPr id="7" name="TextBox 6"/>
          <p:cNvSpPr txBox="1"/>
          <p:nvPr/>
        </p:nvSpPr>
        <p:spPr>
          <a:xfrm>
            <a:off x="427875" y="3364872"/>
            <a:ext cx="5431212" cy="400110"/>
          </a:xfrm>
          <a:prstGeom prst="rect">
            <a:avLst/>
          </a:prstGeom>
          <a:noFill/>
        </p:spPr>
        <p:txBody>
          <a:bodyPr wrap="square" rtlCol="0">
            <a:spAutoFit/>
          </a:bodyPr>
          <a:lstStyle/>
          <a:p>
            <a:r>
              <a:rPr lang="en-US" sz="2000" dirty="0" smtClean="0"/>
              <a:t>Let’s do a simple but instructive example:</a:t>
            </a: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3780986290"/>
              </p:ext>
            </p:extLst>
          </p:nvPr>
        </p:nvGraphicFramePr>
        <p:xfrm>
          <a:off x="1473200" y="3830185"/>
          <a:ext cx="5734050" cy="1546225"/>
        </p:xfrm>
        <a:graphic>
          <a:graphicData uri="http://schemas.openxmlformats.org/presentationml/2006/ole">
            <mc:AlternateContent xmlns:mc="http://schemas.openxmlformats.org/markup-compatibility/2006">
              <mc:Choice xmlns:v="urn:schemas-microsoft-com:vml" Requires="v">
                <p:oleObj spid="_x0000_s1195" name="Equation" r:id="rId5" imgW="2730500" imgH="736600" progId="Equation.DSMT4">
                  <p:embed/>
                </p:oleObj>
              </mc:Choice>
              <mc:Fallback>
                <p:oleObj name="Equation" r:id="rId5" imgW="2730500" imgH="736600" progId="Equation.DSMT4">
                  <p:embed/>
                  <p:pic>
                    <p:nvPicPr>
                      <p:cNvPr id="0" name=""/>
                      <p:cNvPicPr/>
                      <p:nvPr/>
                    </p:nvPicPr>
                    <p:blipFill>
                      <a:blip r:embed="rId6"/>
                      <a:stretch>
                        <a:fillRect/>
                      </a:stretch>
                    </p:blipFill>
                    <p:spPr>
                      <a:xfrm>
                        <a:off x="1473200" y="3830185"/>
                        <a:ext cx="5734050" cy="1546225"/>
                      </a:xfrm>
                      <a:prstGeom prst="rect">
                        <a:avLst/>
                      </a:prstGeom>
                    </p:spPr>
                  </p:pic>
                </p:oleObj>
              </mc:Fallback>
            </mc:AlternateContent>
          </a:graphicData>
        </a:graphic>
      </p:graphicFrame>
      <p:sp>
        <p:nvSpPr>
          <p:cNvPr id="9" name="Rectangle 8"/>
          <p:cNvSpPr/>
          <p:nvPr/>
        </p:nvSpPr>
        <p:spPr>
          <a:xfrm>
            <a:off x="793720" y="1024551"/>
            <a:ext cx="6652804" cy="86581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7875" y="5493179"/>
            <a:ext cx="7764011" cy="400110"/>
          </a:xfrm>
          <a:prstGeom prst="rect">
            <a:avLst/>
          </a:prstGeom>
          <a:noFill/>
        </p:spPr>
        <p:txBody>
          <a:bodyPr wrap="square" rtlCol="0">
            <a:spAutoFit/>
          </a:bodyPr>
          <a:lstStyle/>
          <a:p>
            <a:r>
              <a:rPr lang="en-US" sz="2000" dirty="0" smtClean="0"/>
              <a:t>So we would produce one B </a:t>
            </a:r>
            <a:r>
              <a:rPr lang="en-US" sz="2000" dirty="0" err="1" smtClean="0"/>
              <a:t>Bbar</a:t>
            </a:r>
            <a:r>
              <a:rPr lang="en-US" sz="2000" dirty="0" smtClean="0"/>
              <a:t> pair per sec (1 Hz) at this luminosity.</a:t>
            </a:r>
            <a:endParaRPr lang="en-US" sz="2000" dirty="0"/>
          </a:p>
        </p:txBody>
      </p:sp>
      <p:sp>
        <p:nvSpPr>
          <p:cNvPr id="11" name="TextBox 10"/>
          <p:cNvSpPr txBox="1"/>
          <p:nvPr/>
        </p:nvSpPr>
        <p:spPr>
          <a:xfrm>
            <a:off x="548389" y="5968445"/>
            <a:ext cx="7879460" cy="646331"/>
          </a:xfrm>
          <a:prstGeom prst="rect">
            <a:avLst/>
          </a:prstGeom>
          <a:noFill/>
        </p:spPr>
        <p:txBody>
          <a:bodyPr wrap="square" rtlCol="0">
            <a:spAutoFit/>
          </a:bodyPr>
          <a:lstStyle/>
          <a:p>
            <a:r>
              <a:rPr lang="en-US" dirty="0" smtClean="0"/>
              <a:t>A Snowmass year has 10</a:t>
            </a:r>
            <a:r>
              <a:rPr lang="en-US" baseline="30000" dirty="0" smtClean="0"/>
              <a:t>7 </a:t>
            </a:r>
            <a:r>
              <a:rPr lang="en-US" dirty="0" err="1" smtClean="0"/>
              <a:t>sec</a:t>
            </a:r>
            <a:r>
              <a:rPr lang="en-US" dirty="0" err="1" smtClean="0">
                <a:sym typeface="Wingdings"/>
              </a:rPr>
              <a:t>So</a:t>
            </a:r>
            <a:r>
              <a:rPr lang="en-US" dirty="0" smtClean="0">
                <a:sym typeface="Wingdings"/>
              </a:rPr>
              <a:t> in one Snowmass year, we produce 10</a:t>
            </a:r>
            <a:r>
              <a:rPr lang="en-US" baseline="30000" dirty="0" smtClean="0">
                <a:sym typeface="Wingdings"/>
              </a:rPr>
              <a:t>7</a:t>
            </a:r>
            <a:r>
              <a:rPr lang="en-US" dirty="0" smtClean="0">
                <a:sym typeface="Wingdings"/>
              </a:rPr>
              <a:t> b b pairs at this luminosity.</a:t>
            </a:r>
            <a:r>
              <a:rPr lang="en-US" dirty="0" smtClean="0"/>
              <a:t>  </a:t>
            </a:r>
            <a:r>
              <a:rPr lang="en-US" i="1" dirty="0" smtClean="0">
                <a:solidFill>
                  <a:srgbClr val="FF0000"/>
                </a:solidFill>
              </a:rPr>
              <a:t>This is not enough and we are not satisfied.</a:t>
            </a:r>
            <a:endParaRPr lang="en-US" i="1" dirty="0">
              <a:solidFill>
                <a:srgbClr val="FF0000"/>
              </a:solidFill>
            </a:endParaRPr>
          </a:p>
        </p:txBody>
      </p:sp>
    </p:spTree>
    <p:extLst>
      <p:ext uri="{BB962C8B-B14F-4D97-AF65-F5344CB8AC3E}">
        <p14:creationId xmlns:p14="http://schemas.microsoft.com/office/powerpoint/2010/main" val="747763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5790"/>
            <a:ext cx="9144000" cy="5392379"/>
          </a:xfrm>
          <a:prstGeom prst="rect">
            <a:avLst/>
          </a:prstGeom>
        </p:spPr>
      </p:pic>
      <p:sp>
        <p:nvSpPr>
          <p:cNvPr id="5" name="TextBox 4"/>
          <p:cNvSpPr txBox="1"/>
          <p:nvPr/>
        </p:nvSpPr>
        <p:spPr>
          <a:xfrm>
            <a:off x="1515750" y="5720296"/>
            <a:ext cx="6240519" cy="830997"/>
          </a:xfrm>
          <a:prstGeom prst="rect">
            <a:avLst/>
          </a:prstGeom>
          <a:noFill/>
        </p:spPr>
        <p:txBody>
          <a:bodyPr wrap="square" rtlCol="0">
            <a:spAutoFit/>
          </a:bodyPr>
          <a:lstStyle/>
          <a:p>
            <a:r>
              <a:rPr lang="en-US" sz="2400" dirty="0" smtClean="0"/>
              <a:t>However, Data/MC comparison does not include optimized collimators in data.</a:t>
            </a:r>
            <a:endParaRPr lang="en-US" sz="2400" dirty="0"/>
          </a:p>
        </p:txBody>
      </p:sp>
    </p:spTree>
    <p:extLst>
      <p:ext uri="{BB962C8B-B14F-4D97-AF65-F5344CB8AC3E}">
        <p14:creationId xmlns:p14="http://schemas.microsoft.com/office/powerpoint/2010/main" val="20540777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0"/>
            <a:ext cx="9144000" cy="5695666"/>
          </a:xfrm>
          <a:prstGeom prst="rect">
            <a:avLst/>
          </a:prstGeom>
        </p:spPr>
      </p:pic>
    </p:spTree>
    <p:extLst>
      <p:ext uri="{BB962C8B-B14F-4D97-AF65-F5344CB8AC3E}">
        <p14:creationId xmlns:p14="http://schemas.microsoft.com/office/powerpoint/2010/main" val="10505264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4909"/>
            <a:ext cx="9144000" cy="5834831"/>
          </a:xfrm>
          <a:prstGeom prst="rect">
            <a:avLst/>
          </a:prstGeom>
        </p:spPr>
      </p:pic>
      <p:sp>
        <p:nvSpPr>
          <p:cNvPr id="5" name="TextBox 4"/>
          <p:cNvSpPr txBox="1"/>
          <p:nvPr/>
        </p:nvSpPr>
        <p:spPr>
          <a:xfrm>
            <a:off x="177520" y="57400"/>
            <a:ext cx="2840324" cy="923330"/>
          </a:xfrm>
          <a:prstGeom prst="rect">
            <a:avLst/>
          </a:prstGeom>
          <a:noFill/>
        </p:spPr>
        <p:txBody>
          <a:bodyPr wrap="square" rtlCol="0">
            <a:spAutoFit/>
          </a:bodyPr>
          <a:lstStyle/>
          <a:p>
            <a:r>
              <a:rPr lang="en-US" dirty="0" smtClean="0"/>
              <a:t>TPC’s for directional MeV neutron detection. He3 tubes for thermal neutrons.</a:t>
            </a:r>
            <a:endParaRPr lang="en-US" dirty="0"/>
          </a:p>
        </p:txBody>
      </p:sp>
    </p:spTree>
    <p:extLst>
      <p:ext uri="{BB962C8B-B14F-4D97-AF65-F5344CB8AC3E}">
        <p14:creationId xmlns:p14="http://schemas.microsoft.com/office/powerpoint/2010/main" val="8803513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175" y="273091"/>
            <a:ext cx="3932757" cy="461665"/>
          </a:xfrm>
          <a:prstGeom prst="rect">
            <a:avLst/>
          </a:prstGeom>
          <a:noFill/>
        </p:spPr>
        <p:txBody>
          <a:bodyPr wrap="square" rtlCol="0">
            <a:spAutoFit/>
          </a:bodyPr>
          <a:lstStyle/>
          <a:p>
            <a:r>
              <a:rPr lang="en-US" sz="2400" dirty="0" smtClean="0"/>
              <a:t>“Transient” Backgrounds</a:t>
            </a:r>
            <a:endParaRPr lang="en-US" sz="2400" dirty="0"/>
          </a:p>
        </p:txBody>
      </p:sp>
      <p:sp>
        <p:nvSpPr>
          <p:cNvPr id="5" name="TextBox 4"/>
          <p:cNvSpPr txBox="1"/>
          <p:nvPr/>
        </p:nvSpPr>
        <p:spPr>
          <a:xfrm>
            <a:off x="751047" y="1160637"/>
            <a:ext cx="7332952" cy="5262979"/>
          </a:xfrm>
          <a:prstGeom prst="rect">
            <a:avLst/>
          </a:prstGeom>
          <a:noFill/>
        </p:spPr>
        <p:txBody>
          <a:bodyPr wrap="square" rtlCol="0">
            <a:spAutoFit/>
          </a:bodyPr>
          <a:lstStyle/>
          <a:p>
            <a:pPr marL="342900" indent="-342900">
              <a:buAutoNum type="arabicPeriod"/>
            </a:pPr>
            <a:r>
              <a:rPr lang="en-US" sz="2400" dirty="0" smtClean="0"/>
              <a:t>Injection backgrounds: Not clear what parameters these depend on (analyze the last two weeks of data where injection parameters were systematically varied). </a:t>
            </a:r>
            <a:r>
              <a:rPr lang="en-US" sz="2400" dirty="0" smtClean="0">
                <a:solidFill>
                  <a:srgbClr val="FF0000"/>
                </a:solidFill>
              </a:rPr>
              <a:t>Very important for continuous injection. </a:t>
            </a:r>
            <a:r>
              <a:rPr lang="en-US" sz="2400" i="1" dirty="0" smtClean="0"/>
              <a:t>LER injection currently seems to be ok but not the  HER.</a:t>
            </a:r>
          </a:p>
          <a:p>
            <a:pPr marL="342900" indent="-342900">
              <a:buAutoNum type="arabicPeriod"/>
            </a:pPr>
            <a:endParaRPr lang="en-US" sz="2400" dirty="0"/>
          </a:p>
          <a:p>
            <a:pPr marL="342900" indent="-342900">
              <a:buAutoNum type="arabicPeriod"/>
            </a:pPr>
            <a:r>
              <a:rPr lang="en-US" sz="2400" dirty="0" smtClean="0"/>
              <a:t>Beam-dust events (called UFO’s at the LHC): Background spikes accompanied by pressure bursts.</a:t>
            </a:r>
          </a:p>
          <a:p>
            <a:pPr marL="342900" indent="-342900">
              <a:buAutoNum type="arabicPeriod"/>
            </a:pPr>
            <a:endParaRPr lang="en-US" sz="2400" dirty="0"/>
          </a:p>
          <a:p>
            <a:pPr marL="342900" indent="-342900">
              <a:buAutoNum type="arabicPeriod"/>
            </a:pPr>
            <a:r>
              <a:rPr lang="en-US" sz="2400" dirty="0" smtClean="0"/>
              <a:t>Background “spikes” and “storms”: </a:t>
            </a:r>
            <a:r>
              <a:rPr lang="en-US" sz="2400" i="1" dirty="0" smtClean="0"/>
              <a:t>may </a:t>
            </a:r>
            <a:r>
              <a:rPr lang="en-US" sz="2400" dirty="0" smtClean="0"/>
              <a:t>be due to drifts of the “</a:t>
            </a:r>
            <a:r>
              <a:rPr lang="en-US" sz="2400" dirty="0" err="1" smtClean="0"/>
              <a:t>betatron</a:t>
            </a:r>
            <a:r>
              <a:rPr lang="en-US" sz="2400" dirty="0" smtClean="0"/>
              <a:t> tunes” of the accelerator that land on “resonance lines” and interactions with the feedback systems of the accelerator (tune, transverse, orbit). </a:t>
            </a:r>
            <a:endParaRPr lang="en-US" sz="2400" dirty="0"/>
          </a:p>
        </p:txBody>
      </p:sp>
      <p:sp>
        <p:nvSpPr>
          <p:cNvPr id="6" name="TextBox 5"/>
          <p:cNvSpPr txBox="1"/>
          <p:nvPr/>
        </p:nvSpPr>
        <p:spPr>
          <a:xfrm>
            <a:off x="6916462" y="3140548"/>
            <a:ext cx="1980033" cy="646331"/>
          </a:xfrm>
          <a:prstGeom prst="rect">
            <a:avLst/>
          </a:prstGeom>
          <a:noFill/>
        </p:spPr>
        <p:txBody>
          <a:bodyPr wrap="square" rtlCol="0">
            <a:spAutoFit/>
          </a:bodyPr>
          <a:lstStyle/>
          <a:p>
            <a:r>
              <a:rPr lang="en-US" dirty="0" smtClean="0"/>
              <a:t>Unidentified Falling Objects</a:t>
            </a:r>
            <a:endParaRPr lang="en-US" dirty="0"/>
          </a:p>
        </p:txBody>
      </p:sp>
    </p:spTree>
    <p:extLst>
      <p:ext uri="{BB962C8B-B14F-4D97-AF65-F5344CB8AC3E}">
        <p14:creationId xmlns:p14="http://schemas.microsoft.com/office/powerpoint/2010/main" val="3454134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27100"/>
            <a:ext cx="9144000" cy="5002259"/>
          </a:xfrm>
          <a:prstGeom prst="rect">
            <a:avLst/>
          </a:prstGeom>
        </p:spPr>
      </p:pic>
    </p:spTree>
    <p:extLst>
      <p:ext uri="{BB962C8B-B14F-4D97-AF65-F5344CB8AC3E}">
        <p14:creationId xmlns:p14="http://schemas.microsoft.com/office/powerpoint/2010/main" val="12845903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36600"/>
            <a:ext cx="9144000" cy="5368036"/>
          </a:xfrm>
          <a:prstGeom prst="rect">
            <a:avLst/>
          </a:prstGeom>
        </p:spPr>
      </p:pic>
      <p:sp>
        <p:nvSpPr>
          <p:cNvPr id="5" name="TextBox 4"/>
          <p:cNvSpPr txBox="1"/>
          <p:nvPr/>
        </p:nvSpPr>
        <p:spPr>
          <a:xfrm>
            <a:off x="2239486" y="5919970"/>
            <a:ext cx="1379196" cy="369332"/>
          </a:xfrm>
          <a:prstGeom prst="rect">
            <a:avLst/>
          </a:prstGeom>
          <a:noFill/>
        </p:spPr>
        <p:txBody>
          <a:bodyPr wrap="square" rtlCol="0">
            <a:spAutoFit/>
          </a:bodyPr>
          <a:lstStyle/>
          <a:p>
            <a:r>
              <a:rPr lang="en-US" dirty="0" smtClean="0"/>
              <a:t>X Tune</a:t>
            </a:r>
            <a:endParaRPr lang="en-US" dirty="0"/>
          </a:p>
        </p:txBody>
      </p:sp>
      <p:sp>
        <p:nvSpPr>
          <p:cNvPr id="6" name="TextBox 5"/>
          <p:cNvSpPr txBox="1"/>
          <p:nvPr/>
        </p:nvSpPr>
        <p:spPr>
          <a:xfrm>
            <a:off x="0" y="2867456"/>
            <a:ext cx="846635" cy="369332"/>
          </a:xfrm>
          <a:prstGeom prst="rect">
            <a:avLst/>
          </a:prstGeom>
          <a:noFill/>
        </p:spPr>
        <p:txBody>
          <a:bodyPr wrap="square" rtlCol="0">
            <a:spAutoFit/>
          </a:bodyPr>
          <a:lstStyle/>
          <a:p>
            <a:r>
              <a:rPr lang="en-US" dirty="0" smtClean="0"/>
              <a:t>Y Tune</a:t>
            </a:r>
            <a:endParaRPr lang="en-US" dirty="0"/>
          </a:p>
        </p:txBody>
      </p:sp>
      <p:sp>
        <p:nvSpPr>
          <p:cNvPr id="7" name="TextBox 6"/>
          <p:cNvSpPr txBox="1"/>
          <p:nvPr/>
        </p:nvSpPr>
        <p:spPr>
          <a:xfrm>
            <a:off x="3618682" y="1829710"/>
            <a:ext cx="901257" cy="646331"/>
          </a:xfrm>
          <a:prstGeom prst="rect">
            <a:avLst/>
          </a:prstGeom>
          <a:noFill/>
        </p:spPr>
        <p:txBody>
          <a:bodyPr wrap="square" rtlCol="0">
            <a:spAutoFit/>
          </a:bodyPr>
          <a:lstStyle/>
          <a:p>
            <a:r>
              <a:rPr lang="en-US" dirty="0" smtClean="0"/>
              <a:t>HER Tunes</a:t>
            </a:r>
            <a:endParaRPr lang="en-US" dirty="0"/>
          </a:p>
        </p:txBody>
      </p:sp>
      <p:sp>
        <p:nvSpPr>
          <p:cNvPr id="8" name="TextBox 7"/>
          <p:cNvSpPr txBox="1"/>
          <p:nvPr/>
        </p:nvSpPr>
        <p:spPr>
          <a:xfrm>
            <a:off x="8111310" y="1843365"/>
            <a:ext cx="928568" cy="646331"/>
          </a:xfrm>
          <a:prstGeom prst="rect">
            <a:avLst/>
          </a:prstGeom>
          <a:noFill/>
        </p:spPr>
        <p:txBody>
          <a:bodyPr wrap="square" rtlCol="0">
            <a:spAutoFit/>
          </a:bodyPr>
          <a:lstStyle/>
          <a:p>
            <a:r>
              <a:rPr lang="en-US" dirty="0" smtClean="0"/>
              <a:t>LER Tunes</a:t>
            </a:r>
            <a:endParaRPr lang="en-US" dirty="0"/>
          </a:p>
        </p:txBody>
      </p:sp>
      <p:sp>
        <p:nvSpPr>
          <p:cNvPr id="9" name="TextBox 8"/>
          <p:cNvSpPr txBox="1"/>
          <p:nvPr/>
        </p:nvSpPr>
        <p:spPr>
          <a:xfrm>
            <a:off x="7414884" y="6289302"/>
            <a:ext cx="1256298" cy="646331"/>
          </a:xfrm>
          <a:prstGeom prst="rect">
            <a:avLst/>
          </a:prstGeom>
          <a:noFill/>
        </p:spPr>
        <p:txBody>
          <a:bodyPr wrap="square" rtlCol="0">
            <a:spAutoFit/>
          </a:bodyPr>
          <a:lstStyle/>
          <a:p>
            <a:r>
              <a:rPr lang="en-US" dirty="0" err="1" smtClean="0"/>
              <a:t>Hendrik</a:t>
            </a:r>
            <a:r>
              <a:rPr lang="en-US" dirty="0" smtClean="0"/>
              <a:t> </a:t>
            </a:r>
            <a:r>
              <a:rPr lang="en-US" dirty="0" err="1" smtClean="0"/>
              <a:t>Windel</a:t>
            </a:r>
            <a:endParaRPr lang="en-US" dirty="0"/>
          </a:p>
        </p:txBody>
      </p:sp>
      <p:sp>
        <p:nvSpPr>
          <p:cNvPr id="10" name="TextBox 9"/>
          <p:cNvSpPr txBox="1"/>
          <p:nvPr/>
        </p:nvSpPr>
        <p:spPr>
          <a:xfrm>
            <a:off x="7414884" y="5919970"/>
            <a:ext cx="1037811" cy="369332"/>
          </a:xfrm>
          <a:prstGeom prst="rect">
            <a:avLst/>
          </a:prstGeom>
          <a:noFill/>
        </p:spPr>
        <p:txBody>
          <a:bodyPr wrap="square" rtlCol="0">
            <a:spAutoFit/>
          </a:bodyPr>
          <a:lstStyle/>
          <a:p>
            <a:r>
              <a:rPr lang="en-US" dirty="0" smtClean="0"/>
              <a:t>X Tune</a:t>
            </a:r>
            <a:endParaRPr lang="en-US" dirty="0"/>
          </a:p>
        </p:txBody>
      </p:sp>
      <p:sp>
        <p:nvSpPr>
          <p:cNvPr id="11" name="TextBox 10"/>
          <p:cNvSpPr txBox="1"/>
          <p:nvPr/>
        </p:nvSpPr>
        <p:spPr>
          <a:xfrm>
            <a:off x="4519939" y="2689947"/>
            <a:ext cx="669115" cy="646331"/>
          </a:xfrm>
          <a:prstGeom prst="rect">
            <a:avLst/>
          </a:prstGeom>
          <a:noFill/>
        </p:spPr>
        <p:txBody>
          <a:bodyPr wrap="square" rtlCol="0">
            <a:spAutoFit/>
          </a:bodyPr>
          <a:lstStyle/>
          <a:p>
            <a:r>
              <a:rPr lang="en-US" dirty="0" smtClean="0"/>
              <a:t>Y Tune</a:t>
            </a:r>
            <a:endParaRPr lang="en-US" dirty="0"/>
          </a:p>
        </p:txBody>
      </p:sp>
    </p:spTree>
    <p:extLst>
      <p:ext uri="{BB962C8B-B14F-4D97-AF65-F5344CB8AC3E}">
        <p14:creationId xmlns:p14="http://schemas.microsoft.com/office/powerpoint/2010/main" val="11115424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351" y="132199"/>
            <a:ext cx="8379298" cy="523220"/>
          </a:xfrm>
          <a:prstGeom prst="rect">
            <a:avLst/>
          </a:prstGeom>
          <a:noFill/>
        </p:spPr>
        <p:txBody>
          <a:bodyPr wrap="square" rtlCol="0">
            <a:spAutoFit/>
          </a:bodyPr>
          <a:lstStyle/>
          <a:p>
            <a:r>
              <a:rPr lang="en-US" sz="2800" dirty="0" smtClean="0"/>
              <a:t>What</a:t>
            </a:r>
            <a:r>
              <a:rPr lang="mr-IN" sz="2800" dirty="0" smtClean="0"/>
              <a:t>’</a:t>
            </a:r>
            <a:r>
              <a:rPr lang="en-US" sz="2800" dirty="0" smtClean="0"/>
              <a:t>s Ahead in Phase 3 (More Commissioning)</a:t>
            </a:r>
            <a:endParaRPr lang="en-US" sz="2800" dirty="0"/>
          </a:p>
        </p:txBody>
      </p:sp>
      <p:sp>
        <p:nvSpPr>
          <p:cNvPr id="5" name="TextBox 4"/>
          <p:cNvSpPr txBox="1"/>
          <p:nvPr/>
        </p:nvSpPr>
        <p:spPr>
          <a:xfrm>
            <a:off x="628150" y="655419"/>
            <a:ext cx="7401227" cy="6001642"/>
          </a:xfrm>
          <a:prstGeom prst="rect">
            <a:avLst/>
          </a:prstGeom>
          <a:noFill/>
        </p:spPr>
        <p:txBody>
          <a:bodyPr wrap="square" rtlCol="0">
            <a:spAutoFit/>
          </a:bodyPr>
          <a:lstStyle/>
          <a:p>
            <a:r>
              <a:rPr lang="en-US" sz="2400" dirty="0" smtClean="0"/>
              <a:t>0. Analyze our background data</a:t>
            </a:r>
          </a:p>
          <a:p>
            <a:endParaRPr lang="en-US" sz="2400" dirty="0" smtClean="0"/>
          </a:p>
          <a:p>
            <a:pPr marL="342900" indent="-342900">
              <a:buAutoNum type="arabicPeriod"/>
            </a:pPr>
            <a:r>
              <a:rPr lang="en-US" sz="2400" dirty="0" smtClean="0"/>
              <a:t>Need to do background reduction with </a:t>
            </a:r>
            <a:r>
              <a:rPr lang="en-US" sz="2400" i="1" u="sng" dirty="0" smtClean="0"/>
              <a:t>continuous injection </a:t>
            </a:r>
            <a:r>
              <a:rPr lang="en-US" sz="2400" dirty="0" smtClean="0"/>
              <a:t>(and eliminate tails) during Phase 3 </a:t>
            </a:r>
            <a:r>
              <a:rPr lang="en-US" sz="2400" dirty="0" smtClean="0">
                <a:solidFill>
                  <a:srgbClr val="FF0000"/>
                </a:solidFill>
              </a:rPr>
              <a:t>(a new mode of operation). </a:t>
            </a:r>
            <a:r>
              <a:rPr lang="en-US" sz="2400" i="1" dirty="0" smtClean="0">
                <a:solidFill>
                  <a:srgbClr val="FF0000"/>
                </a:solidFill>
              </a:rPr>
              <a:t>Use new LER and HER collimators. </a:t>
            </a:r>
            <a:r>
              <a:rPr lang="en-US" sz="2400" i="1" dirty="0" smtClean="0"/>
              <a:t>Must be ready to sacrifice lifetime and injection efficiency. [~30% injection efficiency in KEKB]</a:t>
            </a:r>
          </a:p>
          <a:p>
            <a:endParaRPr lang="en-US" sz="2400" dirty="0" smtClean="0"/>
          </a:p>
          <a:p>
            <a:pPr marL="342900" indent="-342900">
              <a:buAutoNum type="arabicPeriod"/>
            </a:pPr>
            <a:r>
              <a:rPr lang="en-US" sz="2400" dirty="0" smtClean="0"/>
              <a:t>Need much more luminosity commissioning but must understand CDC hardware limits for Phase 3.</a:t>
            </a:r>
          </a:p>
          <a:p>
            <a:pPr marL="342900" indent="-342900">
              <a:buAutoNum type="arabicPeriod"/>
            </a:pPr>
            <a:endParaRPr lang="en-US" sz="2400" dirty="0"/>
          </a:p>
          <a:p>
            <a:pPr marL="342900" indent="-342900">
              <a:buAutoNum type="arabicPeriod"/>
            </a:pPr>
            <a:r>
              <a:rPr lang="en-US" sz="2400" dirty="0" smtClean="0"/>
              <a:t>Must stabilize Belle II DAQ and increase up-time to 100%</a:t>
            </a:r>
          </a:p>
          <a:p>
            <a:pPr marL="342900" indent="-342900">
              <a:buAutoNum type="arabicPeriod"/>
            </a:pPr>
            <a:endParaRPr lang="en-US" sz="2400" dirty="0"/>
          </a:p>
          <a:p>
            <a:pPr marL="342900" indent="-342900">
              <a:buAutoNum type="arabicPeriod"/>
            </a:pPr>
            <a:r>
              <a:rPr lang="en-US" sz="2400" dirty="0" smtClean="0"/>
              <a:t>Need to protect the QCS from quenches (scintillators, diodes) and focus harder.</a:t>
            </a:r>
            <a:endParaRPr lang="en-US" sz="2400" dirty="0"/>
          </a:p>
        </p:txBody>
      </p:sp>
    </p:spTree>
    <p:extLst>
      <p:ext uri="{BB962C8B-B14F-4D97-AF65-F5344CB8AC3E}">
        <p14:creationId xmlns:p14="http://schemas.microsoft.com/office/powerpoint/2010/main" val="5761113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66" y="1417638"/>
            <a:ext cx="8229600" cy="1143000"/>
          </a:xfrm>
        </p:spPr>
        <p:txBody>
          <a:bodyPr/>
          <a:lstStyle/>
          <a:p>
            <a:r>
              <a:rPr lang="en-US" dirty="0" smtClean="0"/>
              <a:t>Backup Slides</a:t>
            </a:r>
            <a:endParaRPr lang="en-US" dirty="0"/>
          </a:p>
        </p:txBody>
      </p:sp>
    </p:spTree>
    <p:extLst>
      <p:ext uri="{BB962C8B-B14F-4D97-AF65-F5344CB8AC3E}">
        <p14:creationId xmlns:p14="http://schemas.microsoft.com/office/powerpoint/2010/main" val="21926541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1.Touschek scattering</a:t>
            </a:r>
            <a:endParaRPr kumimoji="1" lang="ja-JP" altLang="en-US" dirty="0"/>
          </a:p>
        </p:txBody>
      </p:sp>
      <p:sp>
        <p:nvSpPr>
          <p:cNvPr id="3" name="コンテンツ プレースホルダ 2"/>
          <p:cNvSpPr>
            <a:spLocks noGrp="1"/>
          </p:cNvSpPr>
          <p:nvPr>
            <p:ph idx="1"/>
          </p:nvPr>
        </p:nvSpPr>
        <p:spPr>
          <a:xfrm>
            <a:off x="362606" y="1600200"/>
            <a:ext cx="8781393" cy="4525963"/>
          </a:xfrm>
        </p:spPr>
        <p:txBody>
          <a:bodyPr/>
          <a:lstStyle/>
          <a:p>
            <a:r>
              <a:rPr kumimoji="1" lang="en-US" altLang="ja-JP" sz="2400" dirty="0" smtClean="0"/>
              <a:t>Intra-bunch scattering : </a:t>
            </a:r>
            <a:r>
              <a:rPr lang="en-US" altLang="ja-JP" sz="2400" dirty="0" smtClean="0"/>
              <a:t>Rate∝(beam size)</a:t>
            </a:r>
            <a:r>
              <a:rPr lang="en-US" altLang="ja-JP" sz="2400" baseline="30000" dirty="0" smtClean="0"/>
              <a:t>-1</a:t>
            </a:r>
            <a:r>
              <a:rPr lang="en-US" altLang="ja-JP" sz="2400" dirty="0" smtClean="0"/>
              <a:t>,(E</a:t>
            </a:r>
            <a:r>
              <a:rPr lang="en-US" altLang="ja-JP" sz="2400" baseline="-25000" dirty="0" smtClean="0"/>
              <a:t>beam</a:t>
            </a:r>
            <a:r>
              <a:rPr lang="en-US" altLang="ja-JP" sz="2400" dirty="0" smtClean="0"/>
              <a:t>)</a:t>
            </a:r>
            <a:r>
              <a:rPr lang="en-US" altLang="ja-JP" sz="2400" baseline="30000" dirty="0" smtClean="0"/>
              <a:t>-3</a:t>
            </a:r>
            <a:endParaRPr kumimoji="1" lang="en-US" altLang="ja-JP" sz="2400" dirty="0" smtClean="0"/>
          </a:p>
          <a:p>
            <a:r>
              <a:rPr kumimoji="1" lang="en-US" altLang="ja-JP" sz="2400" u="sng" dirty="0" smtClean="0"/>
              <a:t>Touschek lifetime: assume 600sec </a:t>
            </a:r>
            <a:r>
              <a:rPr kumimoji="1" lang="en-US" altLang="ja-JP" sz="2400" dirty="0" smtClean="0"/>
              <a:t>(required by injector ability)</a:t>
            </a:r>
            <a:r>
              <a:rPr lang="en-US" altLang="ja-JP" sz="2400" dirty="0" smtClean="0">
                <a:sym typeface="Wingdings" pitchFamily="2" charset="2"/>
              </a:rPr>
              <a:t> </a:t>
            </a:r>
          </a:p>
          <a:p>
            <a:pPr>
              <a:buNone/>
            </a:pPr>
            <a:r>
              <a:rPr lang="en-US" altLang="ja-JP" sz="2400" dirty="0" smtClean="0">
                <a:sym typeface="Wingdings" pitchFamily="2" charset="2"/>
              </a:rPr>
              <a:t>	 </a:t>
            </a:r>
            <a:r>
              <a:rPr lang="en-US" altLang="ja-JP" sz="2000" dirty="0" smtClean="0">
                <a:sym typeface="Wingdings" pitchFamily="2" charset="2"/>
              </a:rPr>
              <a:t> total beam loss: </a:t>
            </a:r>
            <a:r>
              <a:rPr kumimoji="1" lang="en-US" altLang="ja-JP" sz="2000" dirty="0" smtClean="0">
                <a:sym typeface="Wingdings" pitchFamily="2" charset="2"/>
              </a:rPr>
              <a:t>375GHz (LER), 270GHz(HER)</a:t>
            </a:r>
            <a:endParaRPr kumimoji="1" lang="en-US" altLang="ja-JP" sz="2400" dirty="0" smtClean="0">
              <a:sym typeface="Wingdings" pitchFamily="2" charset="2"/>
            </a:endParaRPr>
          </a:p>
          <a:p>
            <a:r>
              <a:rPr lang="en-US" altLang="ja-JP" sz="2400" dirty="0" smtClean="0">
                <a:sym typeface="Wingdings" pitchFamily="2" charset="2"/>
              </a:rPr>
              <a:t>Horizontal collimators to reduce loss at IR (|s|&lt;4m)</a:t>
            </a:r>
          </a:p>
          <a:p>
            <a:pPr lvl="1"/>
            <a:r>
              <a:rPr lang="en-US" altLang="ja-JP" sz="2000" dirty="0" smtClean="0">
                <a:sym typeface="Wingdings" pitchFamily="2" charset="2"/>
              </a:rPr>
              <a:t>c</a:t>
            </a:r>
            <a:r>
              <a:rPr kumimoji="1" lang="en-US" altLang="ja-JP" sz="2000" dirty="0" smtClean="0">
                <a:sym typeface="Wingdings" pitchFamily="2" charset="2"/>
              </a:rPr>
              <a:t>ollimators before IP (|s|&lt;200m) are very effective</a:t>
            </a:r>
            <a:endParaRPr lang="en-US" altLang="ja-JP" sz="2000" dirty="0" smtClean="0">
              <a:sym typeface="Wingdings" pitchFamily="2" charset="2"/>
            </a:endParaRPr>
          </a:p>
          <a:p>
            <a:r>
              <a:rPr kumimoji="1" lang="en-US" altLang="ja-JP" sz="2400" dirty="0" smtClean="0">
                <a:sym typeface="Wingdings" pitchFamily="2" charset="2"/>
              </a:rPr>
              <a:t>Collimator width</a:t>
            </a:r>
          </a:p>
          <a:p>
            <a:pPr lvl="1"/>
            <a:r>
              <a:rPr lang="en-US" altLang="ja-JP" sz="2000" dirty="0" smtClean="0">
                <a:sym typeface="Wingdings" pitchFamily="2" charset="2"/>
              </a:rPr>
              <a:t>Initial values:</a:t>
            </a:r>
            <a:endParaRPr kumimoji="1" lang="en-US" altLang="ja-JP" sz="2000" dirty="0" smtClean="0">
              <a:sym typeface="Wingdings" pitchFamily="2" charset="2"/>
            </a:endParaRPr>
          </a:p>
          <a:p>
            <a:pPr lvl="1"/>
            <a:r>
              <a:rPr lang="en-US" altLang="ja-JP" sz="2000" dirty="0" smtClean="0">
                <a:sym typeface="Wingdings" pitchFamily="2" charset="2"/>
              </a:rPr>
              <a:t>Further optimization to balance IR loss and beam lifetime</a:t>
            </a:r>
          </a:p>
          <a:p>
            <a:pPr lvl="1"/>
            <a:r>
              <a:rPr lang="en-US" altLang="ja-JP" sz="2000" dirty="0" smtClean="0">
                <a:sym typeface="Wingdings" pitchFamily="2" charset="2"/>
              </a:rPr>
              <a:t>Smaller loss rate on the final collimators (|s|&lt;20m) is preferred </a:t>
            </a:r>
          </a:p>
          <a:p>
            <a:r>
              <a:rPr lang="en-US" altLang="ja-JP" sz="2400" dirty="0" smtClean="0">
                <a:sym typeface="Wingdings" pitchFamily="2" charset="2"/>
              </a:rPr>
              <a:t>After careful optimization of collimators, IR loss is &lt;0.3GHz now</a:t>
            </a:r>
          </a:p>
          <a:p>
            <a:pPr lvl="1"/>
            <a:r>
              <a:rPr lang="en-US" altLang="ja-JP" sz="2000" dirty="0" smtClean="0">
                <a:sym typeface="Wingdings" pitchFamily="2" charset="2"/>
              </a:rPr>
              <a:t>3 orders smaller than ring total loss</a:t>
            </a:r>
          </a:p>
          <a:p>
            <a:pPr>
              <a:buNone/>
            </a:pPr>
            <a:endParaRPr kumimoji="1" lang="en-US" altLang="ja-JP" sz="2200" dirty="0" smtClean="0">
              <a:sym typeface="Wingdings" pitchFamily="2" charset="2"/>
            </a:endParaRPr>
          </a:p>
          <a:p>
            <a:pPr>
              <a:buNone/>
            </a:pPr>
            <a:endParaRPr kumimoji="1" lang="ja-JP" altLang="en-US" sz="2800" dirty="0"/>
          </a:p>
        </p:txBody>
      </p:sp>
      <p:sp>
        <p:nvSpPr>
          <p:cNvPr id="4" name="フッター プレースホルダ 3"/>
          <p:cNvSpPr>
            <a:spLocks noGrp="1"/>
          </p:cNvSpPr>
          <p:nvPr>
            <p:ph type="ftr" sz="quarter" idx="11"/>
          </p:nvPr>
        </p:nvSpPr>
        <p:spPr/>
        <p:txBody>
          <a:bodyPr/>
          <a:lstStyle/>
          <a:p>
            <a:pPr>
              <a:defRPr/>
            </a:pPr>
            <a:r>
              <a:rPr lang="en-US" altLang="ja-JP" smtClean="0">
                <a:solidFill>
                  <a:prstClr val="black">
                    <a:tint val="75000"/>
                  </a:prstClr>
                </a:solidFill>
                <a:latin typeface="Calibri"/>
                <a:ea typeface="ＭＳ Ｐゴシック"/>
              </a:rPr>
              <a:t>FJPPL meeting @ Strasbourg</a:t>
            </a:r>
            <a:endParaRPr lang="ja-JP" altLang="en-US">
              <a:solidFill>
                <a:prstClr val="black">
                  <a:tint val="75000"/>
                </a:prstClr>
              </a:solidFill>
              <a:latin typeface="Calibri"/>
              <a:ea typeface="ＭＳ Ｐゴシック"/>
            </a:endParaRPr>
          </a:p>
        </p:txBody>
      </p:sp>
      <p:pic>
        <p:nvPicPr>
          <p:cNvPr id="5" name="Picture 4"/>
          <p:cNvPicPr>
            <a:picLocks noChangeAspect="1" noChangeArrowheads="1"/>
          </p:cNvPicPr>
          <p:nvPr/>
        </p:nvPicPr>
        <p:blipFill>
          <a:blip r:embed="rId3" cstate="print"/>
          <a:srcRect l="2212" t="4599"/>
          <a:stretch>
            <a:fillRect/>
          </a:stretch>
        </p:blipFill>
        <p:spPr bwMode="auto">
          <a:xfrm>
            <a:off x="7446971" y="1297875"/>
            <a:ext cx="1697029" cy="869496"/>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2627752" y="4121970"/>
          <a:ext cx="5702300" cy="460375"/>
        </p:xfrm>
        <a:graphic>
          <a:graphicData uri="http://schemas.openxmlformats.org/presentationml/2006/ole">
            <mc:AlternateContent xmlns:mc="http://schemas.openxmlformats.org/markup-compatibility/2006">
              <mc:Choice xmlns:v="urn:schemas-microsoft-com:vml" Requires="v">
                <p:oleObj spid="_x0000_s7199" name="Equation" r:id="rId4" imgW="3263760" imgH="266400" progId="Equation.DSMT4">
                  <p:embed/>
                </p:oleObj>
              </mc:Choice>
              <mc:Fallback>
                <p:oleObj name="Equation" r:id="rId4" imgW="3263760" imgH="26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52" y="4121970"/>
                        <a:ext cx="57023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日付プレースホルダ 8"/>
          <p:cNvSpPr>
            <a:spLocks noGrp="1"/>
          </p:cNvSpPr>
          <p:nvPr>
            <p:ph type="dt" sz="half" idx="10"/>
          </p:nvPr>
        </p:nvSpPr>
        <p:spPr/>
        <p:txBody>
          <a:bodyPr/>
          <a:lstStyle/>
          <a:p>
            <a:pPr>
              <a:defRPr/>
            </a:pPr>
            <a:r>
              <a:rPr lang="en-US" altLang="ja-JP" smtClean="0">
                <a:solidFill>
                  <a:prstClr val="black">
                    <a:tint val="75000"/>
                  </a:prstClr>
                </a:solidFill>
                <a:latin typeface="Calibri"/>
                <a:ea typeface="ＭＳ Ｐゴシック"/>
              </a:rPr>
              <a:t>Hiroyuki Nakayama (KEK) </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latin typeface="Calibri"/>
                <a:ea typeface="ＭＳ Ｐゴシック"/>
              </a:rPr>
              <a:pPr/>
              <a:t>38</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779528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3"/>
          <p:cNvGraphicFramePr>
            <a:graphicFrameLocks noGrp="1"/>
          </p:cNvGraphicFramePr>
          <p:nvPr>
            <p:extLst>
              <p:ext uri="{D42A27DB-BD31-4B8C-83A1-F6EECF244321}">
                <p14:modId xmlns:p14="http://schemas.microsoft.com/office/powerpoint/2010/main" val="1277599446"/>
              </p:ext>
            </p:extLst>
          </p:nvPr>
        </p:nvGraphicFramePr>
        <p:xfrm>
          <a:off x="811626" y="637866"/>
          <a:ext cx="7341774" cy="5237334"/>
        </p:xfrm>
        <a:graphic>
          <a:graphicData uri="http://schemas.openxmlformats.org/drawingml/2006/table">
            <a:tbl>
              <a:tblPr/>
              <a:tblGrid>
                <a:gridCol w="2909365"/>
                <a:gridCol w="1151027"/>
                <a:gridCol w="1804442"/>
                <a:gridCol w="1476940"/>
              </a:tblGrid>
              <a:tr h="715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KEKB Design</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KEKB Achieved</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Calibri" charset="0"/>
                          <a:ea typeface="ＭＳ Ｐゴシック" charset="-128"/>
                          <a:cs typeface="ＭＳ Ｐゴシック" charset="-128"/>
                        </a:rPr>
                        <a:t>: with crab</a:t>
                      </a:r>
                      <a:endParaRPr kumimoji="1" lang="ja-JP" altLang="en-US" sz="1800" b="1"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a:ln>
                            <a:noFill/>
                          </a:ln>
                          <a:solidFill>
                            <a:srgbClr val="000000"/>
                          </a:solidFill>
                          <a:effectLst/>
                          <a:latin typeface="Calibri" charset="0"/>
                          <a:ea typeface="ＭＳ Ｐゴシック" charset="-128"/>
                          <a:cs typeface="ＭＳ Ｐゴシック" charset="-128"/>
                        </a:rPr>
                        <a:t>SuperKEKB</a:t>
                      </a: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 </a:t>
                      </a:r>
                      <a:r>
                        <a:rPr kumimoji="1" lang="en-US" altLang="ja-JP" sz="1800" b="1" i="0" u="none" strike="noStrike" cap="none" normalizeH="0" baseline="0" dirty="0" err="1">
                          <a:ln>
                            <a:noFill/>
                          </a:ln>
                          <a:solidFill>
                            <a:srgbClr val="000000"/>
                          </a:solidFill>
                          <a:effectLst/>
                          <a:latin typeface="Calibri" charset="0"/>
                          <a:ea typeface="ＭＳ Ｐゴシック" charset="-128"/>
                          <a:cs typeface="ＭＳ Ｐゴシック" charset="-128"/>
                        </a:rPr>
                        <a:t>Nano</a:t>
                      </a: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-Beam </a:t>
                      </a:r>
                      <a:endParaRPr kumimoji="1" lang="ja-JP" altLang="en-US" sz="18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Energy (</a:t>
                      </a:r>
                      <a:r>
                        <a:rPr kumimoji="1" lang="en-US" altLang="ja-JP" sz="1800" b="0" i="0" u="none" strike="noStrike" cap="none" normalizeH="0" baseline="0" dirty="0" err="1" smtClean="0">
                          <a:ln>
                            <a:noFill/>
                          </a:ln>
                          <a:solidFill>
                            <a:schemeClr val="tx1"/>
                          </a:solidFill>
                          <a:effectLst/>
                          <a:latin typeface="+mn-lt"/>
                          <a:ea typeface="ＭＳ Ｐゴシック" charset="-128"/>
                          <a:cs typeface="ＭＳ Ｐゴシック" charset="-128"/>
                        </a:rPr>
                        <a:t>GeV</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(LER/HER)</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3.5/8.0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3.5/8.0</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4.0/7.0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β</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y</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30000" dirty="0" smtClean="0">
                          <a:ln>
                            <a:noFill/>
                          </a:ln>
                          <a:solidFill>
                            <a:schemeClr val="tx1"/>
                          </a:solidFill>
                          <a:effectLst/>
                          <a:latin typeface="+mn-lt"/>
                          <a:ea typeface="ＭＳ Ｐゴシック" charset="-128"/>
                          <a:cs typeface="ＭＳ Ｐゴシック" charset="-128"/>
                        </a:rPr>
                        <a:t>*</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(mm)</a:t>
                      </a:r>
                      <a:endParaRPr kumimoji="1" lang="ja-JP" alt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10/10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5.9/5.9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0.27/0.30</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β</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x</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30000" dirty="0" smtClean="0">
                          <a:ln>
                            <a:noFill/>
                          </a:ln>
                          <a:solidFill>
                            <a:schemeClr val="tx1"/>
                          </a:solidFill>
                          <a:effectLst/>
                          <a:latin typeface="+mn-lt"/>
                          <a:ea typeface="ＭＳ Ｐゴシック" charset="-128"/>
                          <a:cs typeface="ＭＳ Ｐゴシック" charset="-128"/>
                        </a:rPr>
                        <a:t>*</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(mm)</a:t>
                      </a:r>
                      <a:endParaRPr kumimoji="1" lang="ja-JP" alt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330/330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1200/1200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32/25</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n-lt"/>
                          <a:ea typeface="HG丸ｺﾞｼｯｸM-PRO" pitchFamily="50" charset="-128"/>
                          <a:cs typeface="HG丸ｺﾞｼｯｸM-PRO" pitchFamily="50" charset="-128"/>
                        </a:rPr>
                        <a:t> </a:t>
                      </a:r>
                      <a:r>
                        <a:rPr kumimoji="1" lang="en-US" altLang="ja-JP" sz="1800" b="0" i="0" u="none" strike="noStrike" cap="none" normalizeH="0" baseline="0" dirty="0" err="1" smtClean="0">
                          <a:ln>
                            <a:noFill/>
                          </a:ln>
                          <a:solidFill>
                            <a:schemeClr val="tx1"/>
                          </a:solidFill>
                          <a:effectLst/>
                          <a:latin typeface="+mn-lt"/>
                          <a:ea typeface="HG丸ｺﾞｼｯｸM-PRO" pitchFamily="50" charset="-128"/>
                          <a:cs typeface="HG丸ｺﾞｼｯｸM-PRO" pitchFamily="50" charset="-128"/>
                        </a:rPr>
                        <a:t>ε</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x</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0" dirty="0">
                          <a:ln>
                            <a:noFill/>
                          </a:ln>
                          <a:solidFill>
                            <a:schemeClr val="tx1"/>
                          </a:solidFill>
                          <a:effectLst/>
                          <a:latin typeface="+mn-lt"/>
                          <a:ea typeface="ＭＳ Ｐゴシック" charset="-128"/>
                          <a:cs typeface="ＭＳ Ｐゴシック" charset="-128"/>
                        </a:rPr>
                        <a:t>(nm)</a:t>
                      </a:r>
                      <a:endParaRPr kumimoji="1" lang="ja-JP" altLang="en-US" sz="1800" b="0" i="0" u="none" strike="noStrike" cap="none" normalizeH="0" baseline="-2500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18/18</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18/24</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3.2/5.3</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0" dirty="0" err="1" smtClean="0">
                          <a:ln>
                            <a:noFill/>
                          </a:ln>
                          <a:solidFill>
                            <a:schemeClr val="tx1"/>
                          </a:solidFill>
                          <a:effectLst/>
                          <a:latin typeface="+mn-lt"/>
                          <a:ea typeface="ＭＳ Ｐゴシック" charset="-128"/>
                          <a:cs typeface="ＭＳ Ｐゴシック" charset="-128"/>
                        </a:rPr>
                        <a:t>ε</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y</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0" dirty="0" smtClean="0">
                          <a:ln>
                            <a:noFill/>
                          </a:ln>
                          <a:solidFill>
                            <a:schemeClr val="tx1"/>
                          </a:solidFill>
                          <a:effectLst/>
                          <a:latin typeface="+mn-lt"/>
                          <a:ea typeface="HG丸ｺﾞｼｯｸM-PRO" pitchFamily="50" charset="-128"/>
                          <a:cs typeface="HG丸ｺﾞｼｯｸM-PRO" pitchFamily="50" charset="-128"/>
                        </a:rPr>
                        <a:t>/</a:t>
                      </a:r>
                      <a:r>
                        <a:rPr kumimoji="1" lang="en-US" altLang="ja-JP" sz="1800" b="0" i="0" u="none" strike="noStrike" cap="none" normalizeH="0" baseline="0" dirty="0" err="1" smtClean="0">
                          <a:ln>
                            <a:noFill/>
                          </a:ln>
                          <a:solidFill>
                            <a:schemeClr val="tx1"/>
                          </a:solidFill>
                          <a:effectLst/>
                          <a:latin typeface="+mn-lt"/>
                          <a:ea typeface="HG丸ｺﾞｼｯｸM-PRO" pitchFamily="50" charset="-128"/>
                          <a:cs typeface="HG丸ｺﾞｼｯｸM-PRO" pitchFamily="50" charset="-128"/>
                        </a:rPr>
                        <a:t>ε</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x</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a:t>
                      </a:r>
                      <a:endParaRPr kumimoji="1" lang="ja-JP" altLang="en-US" sz="1800" b="0" i="0" u="none" strike="noStrike" cap="none" normalizeH="0" baseline="-25000" dirty="0" smtClean="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0.85/0.64</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0.27/0.24</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n-lt"/>
                          <a:ea typeface="HG丸ｺﾞｼｯｸM-PRO" pitchFamily="50" charset="-128"/>
                          <a:cs typeface="HG丸ｺﾞｼｯｸM-PRO" pitchFamily="50" charset="-128"/>
                        </a:rPr>
                        <a:t> </a:t>
                      </a:r>
                      <a:r>
                        <a:rPr kumimoji="1" lang="en-US" altLang="ja-JP" sz="1800" b="0" i="0" u="none" strike="noStrike" cap="none" normalizeH="0" baseline="0" dirty="0" err="1" smtClean="0">
                          <a:ln>
                            <a:noFill/>
                          </a:ln>
                          <a:solidFill>
                            <a:schemeClr val="tx1"/>
                          </a:solidFill>
                          <a:effectLst/>
                          <a:latin typeface="+mn-lt"/>
                          <a:ea typeface="HG丸ｺﾞｼｯｸM-PRO" pitchFamily="50" charset="-128"/>
                          <a:cs typeface="HG丸ｺﾞｼｯｸM-PRO" pitchFamily="50" charset="-128"/>
                        </a:rPr>
                        <a:t>σ</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y</a:t>
                      </a:r>
                      <a:r>
                        <a:rPr kumimoji="1" lang="en-US" altLang="ja-JP" sz="1800" b="0" i="0" u="none" strike="noStrike" cap="none" normalizeH="0" baseline="0" dirty="0">
                          <a:ln>
                            <a:noFill/>
                          </a:ln>
                          <a:solidFill>
                            <a:schemeClr val="tx1"/>
                          </a:solidFill>
                          <a:effectLst/>
                          <a:latin typeface="+mn-lt"/>
                          <a:ea typeface="ＭＳ Ｐゴシック" charset="-128"/>
                          <a:cs typeface="ＭＳ Ｐゴシック" charset="-128"/>
                        </a:rPr>
                        <a:t>(mm)</a:t>
                      </a:r>
                      <a:endParaRPr kumimoji="1" lang="ja-JP" altLang="en-US" sz="1800" b="0" i="0" u="none" strike="noStrike" cap="none" normalizeH="0" baseline="-2500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1.9</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0.94 </a:t>
                      </a:r>
                      <a:endParaRPr kumimoji="1" lang="ja-JP" altLang="en-US" sz="1800" b="0" i="0" u="none" strike="noStrike" cap="none" normalizeH="0" baseline="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0.048/0.062</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n-lt"/>
                          <a:ea typeface="HG丸ｺﾞｼｯｸM-PRO" pitchFamily="50" charset="-128"/>
                          <a:cs typeface="HG丸ｺﾞｼｯｸM-PRO" pitchFamily="50" charset="-128"/>
                        </a:rPr>
                        <a:t> </a:t>
                      </a:r>
                      <a:r>
                        <a:rPr kumimoji="1" lang="en-US" altLang="ja-JP" sz="1800" b="0" i="0" u="none" strike="noStrike" cap="none" normalizeH="0" baseline="0" dirty="0" smtClean="0">
                          <a:ln>
                            <a:noFill/>
                          </a:ln>
                          <a:solidFill>
                            <a:schemeClr val="tx1"/>
                          </a:solidFill>
                          <a:effectLst/>
                          <a:latin typeface="+mn-lt"/>
                          <a:ea typeface="HG丸ｺﾞｼｯｸM-PRO" pitchFamily="50" charset="-128"/>
                          <a:cs typeface="HG丸ｺﾞｼｯｸM-PRO" pitchFamily="50" charset="-128"/>
                        </a:rPr>
                        <a:t> </a:t>
                      </a:r>
                      <a:r>
                        <a:rPr kumimoji="1" lang="en-US" altLang="ja-JP" sz="1800" b="0" i="0" u="none" strike="noStrike" cap="none" normalizeH="0" baseline="0" dirty="0" err="1" smtClean="0">
                          <a:ln>
                            <a:noFill/>
                          </a:ln>
                          <a:solidFill>
                            <a:schemeClr val="tx1"/>
                          </a:solidFill>
                          <a:effectLst/>
                          <a:latin typeface="+mn-lt"/>
                          <a:ea typeface="HG丸ｺﾞｼｯｸM-PRO" pitchFamily="50" charset="-128"/>
                          <a:cs typeface="HG丸ｺﾞｼｯｸM-PRO" pitchFamily="50" charset="-128"/>
                        </a:rPr>
                        <a:t>σ</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x</a:t>
                      </a:r>
                      <a:r>
                        <a:rPr kumimoji="1" lang="en-US" altLang="ja-JP" sz="1800" b="0" i="0" u="none" strike="noStrike" cap="none" normalizeH="0" baseline="0" smtClean="0">
                          <a:ln>
                            <a:noFill/>
                          </a:ln>
                          <a:solidFill>
                            <a:schemeClr val="tx1"/>
                          </a:solidFill>
                          <a:effectLst/>
                          <a:latin typeface="+mn-lt"/>
                          <a:ea typeface="ＭＳ Ｐゴシック" charset="-128"/>
                          <a:cs typeface="ＭＳ Ｐゴシック" charset="-128"/>
                        </a:rPr>
                        <a:t>(cm)</a:t>
                      </a:r>
                      <a:endParaRPr kumimoji="1" lang="ja-JP" altLang="en-US" sz="1800" b="0" i="0" u="none" strike="noStrike" cap="none" normalizeH="0" baseline="-2500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0.052</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0.129/0.090 </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Calibri" charset="0"/>
                          <a:ea typeface="ＭＳ Ｐゴシック" charset="-128"/>
                          <a:cs typeface="ＭＳ Ｐゴシック" charset="-128"/>
                        </a:rPr>
                        <a:t> 0.09/0.081</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HG丸ｺﾞｼｯｸM-PRO" pitchFamily="50" charset="-128"/>
                          <a:cs typeface="HG丸ｺﾞｼｯｸM-PRO" pitchFamily="50" charset="-128"/>
                        </a:rPr>
                        <a:t>  </a:t>
                      </a:r>
                      <a:r>
                        <a:rPr kumimoji="1" lang="en-US" altLang="ja-JP" sz="1800" b="0" i="0" u="none" strike="noStrike" cap="none" normalizeH="0" baseline="0" dirty="0" err="1" smtClean="0">
                          <a:ln>
                            <a:noFill/>
                          </a:ln>
                          <a:solidFill>
                            <a:schemeClr val="tx1"/>
                          </a:solidFill>
                          <a:effectLst/>
                          <a:latin typeface="+mn-lt"/>
                          <a:ea typeface="HG丸ｺﾞｼｯｸM-PRO" pitchFamily="50" charset="-128"/>
                          <a:cs typeface="HG丸ｺﾞｼｯｸM-PRO" pitchFamily="50" charset="-128"/>
                        </a:rPr>
                        <a:t>σ</a:t>
                      </a:r>
                      <a:r>
                        <a:rPr kumimoji="1" lang="en-US" altLang="ja-JP" sz="1800" b="0" i="0" u="none" strike="noStrike" cap="none" normalizeH="0" baseline="-25000" dirty="0" err="1" smtClean="0">
                          <a:ln>
                            <a:noFill/>
                          </a:ln>
                          <a:solidFill>
                            <a:schemeClr val="tx1"/>
                          </a:solidFill>
                          <a:effectLst/>
                          <a:latin typeface="+mn-lt"/>
                          <a:ea typeface="ＭＳ Ｐゴシック" charset="-128"/>
                          <a:cs typeface="ＭＳ Ｐゴシック" charset="-128"/>
                        </a:rPr>
                        <a:t>z</a:t>
                      </a:r>
                      <a:r>
                        <a:rPr kumimoji="1" lang="en-US" altLang="ja-JP" sz="1800" b="0" i="0" u="none" strike="noStrike" cap="none" normalizeH="0" baseline="-25000" dirty="0" smtClean="0">
                          <a:ln>
                            <a:noFill/>
                          </a:ln>
                          <a:solidFill>
                            <a:schemeClr val="tx1"/>
                          </a:solidFill>
                          <a:effectLst/>
                          <a:latin typeface="+mn-lt"/>
                          <a:ea typeface="ＭＳ Ｐゴシック" charset="-128"/>
                          <a:cs typeface="ＭＳ Ｐゴシック" charset="-128"/>
                        </a:rPr>
                        <a:t> </a:t>
                      </a:r>
                      <a:r>
                        <a:rPr kumimoji="1" lang="en-US" altLang="ja-JP" sz="1800" b="0" i="0" u="none" strike="noStrike" cap="none" normalizeH="0" baseline="0" dirty="0">
                          <a:ln>
                            <a:noFill/>
                          </a:ln>
                          <a:solidFill>
                            <a:schemeClr val="tx1"/>
                          </a:solidFill>
                          <a:effectLst/>
                          <a:latin typeface="+mn-lt"/>
                          <a:ea typeface="ＭＳ Ｐゴシック" charset="-128"/>
                          <a:cs typeface="ＭＳ Ｐゴシック" charset="-128"/>
                        </a:rPr>
                        <a:t>(mm)</a:t>
                      </a:r>
                      <a:endParaRPr kumimoji="1" lang="ja-JP" alt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4</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6 - 7</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6/5</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mn-lt"/>
                          <a:ea typeface="ＭＳ Ｐゴシック" charset="-128"/>
                          <a:cs typeface="ＭＳ Ｐゴシック" charset="-128"/>
                        </a:rPr>
                        <a:t>I</a:t>
                      </a:r>
                      <a:r>
                        <a:rPr kumimoji="1" lang="en-US" altLang="ja-JP" sz="1800" b="0" i="0" u="none" strike="noStrike" cap="none" normalizeH="0" baseline="-25000" dirty="0" err="1">
                          <a:ln>
                            <a:noFill/>
                          </a:ln>
                          <a:solidFill>
                            <a:schemeClr val="tx1"/>
                          </a:solidFill>
                          <a:effectLst/>
                          <a:latin typeface="+mn-lt"/>
                          <a:ea typeface="ＭＳ Ｐゴシック" charset="-128"/>
                          <a:cs typeface="ＭＳ Ｐゴシック" charset="-128"/>
                        </a:rPr>
                        <a:t>beam</a:t>
                      </a:r>
                      <a:r>
                        <a:rPr kumimoji="1" lang="en-US" altLang="ja-JP" sz="1800" b="0" i="0" u="none" strike="noStrike" cap="none" normalizeH="0" baseline="0" dirty="0">
                          <a:ln>
                            <a:noFill/>
                          </a:ln>
                          <a:solidFill>
                            <a:schemeClr val="tx1"/>
                          </a:solidFill>
                          <a:effectLst/>
                          <a:latin typeface="+mn-lt"/>
                          <a:ea typeface="ＭＳ Ｐゴシック" charset="-128"/>
                          <a:cs typeface="ＭＳ Ｐゴシック" charset="-128"/>
                        </a:rPr>
                        <a:t> (A)</a:t>
                      </a:r>
                      <a:endParaRPr kumimoji="1" lang="ja-JP" altLang="en-US" sz="1800" b="0" i="0" u="none" strike="noStrike" cap="none" normalizeH="0" baseline="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2.6/1.1</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1.64/1.19</a:t>
                      </a:r>
                      <a:endParaRPr kumimoji="1" lang="ja-JP" altLang="en-US" sz="1800" b="0" i="0" u="none" strike="noStrike" cap="none" normalizeH="0" baseline="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FF"/>
                          </a:solidFill>
                          <a:effectLst/>
                          <a:latin typeface="Calibri" charset="0"/>
                          <a:ea typeface="ＭＳ Ｐゴシック" charset="-128"/>
                          <a:cs typeface="ＭＳ Ｐゴシック" charset="-128"/>
                        </a:rPr>
                        <a:t>3.6/2.6</a:t>
                      </a:r>
                      <a:endParaRPr kumimoji="1" lang="ja-JP" altLang="en-US" sz="1800" b="0" i="0" u="none" strike="noStrike" cap="none" normalizeH="0" baseline="0" dirty="0" smtClean="0">
                        <a:ln>
                          <a:noFill/>
                        </a:ln>
                        <a:solidFill>
                          <a:srgbClr val="FF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mn-lt"/>
                          <a:ea typeface="ＭＳ Ｐゴシック" charset="-128"/>
                          <a:cs typeface="ＭＳ Ｐゴシック" charset="-128"/>
                        </a:rPr>
                        <a:t>N</a:t>
                      </a:r>
                      <a:r>
                        <a:rPr kumimoji="1" lang="en-US" altLang="ja-JP" sz="1800" b="0" i="0" u="none" strike="noStrike" cap="none" normalizeH="0" baseline="-25000" dirty="0" err="1">
                          <a:ln>
                            <a:noFill/>
                          </a:ln>
                          <a:solidFill>
                            <a:schemeClr val="tx1"/>
                          </a:solidFill>
                          <a:effectLst/>
                          <a:latin typeface="+mn-lt"/>
                          <a:ea typeface="ＭＳ Ｐゴシック" charset="-128"/>
                          <a:cs typeface="ＭＳ Ｐゴシック" charset="-128"/>
                        </a:rPr>
                        <a:t>bunches</a:t>
                      </a:r>
                      <a:endParaRPr kumimoji="1" lang="ja-JP" altLang="en-US" sz="1800" b="0" i="0" u="none" strike="noStrike" cap="none" normalizeH="0" baseline="-25000" dirty="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5000</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1584</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2500</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Luminosity (10</a:t>
                      </a:r>
                      <a:r>
                        <a:rPr kumimoji="1" lang="en-US" altLang="ja-JP" sz="1800" b="0" i="0" u="none" strike="noStrike" cap="none" normalizeH="0" baseline="30000" dirty="0" smtClean="0">
                          <a:ln>
                            <a:noFill/>
                          </a:ln>
                          <a:solidFill>
                            <a:schemeClr val="tx1"/>
                          </a:solidFill>
                          <a:effectLst/>
                          <a:latin typeface="+mn-lt"/>
                          <a:ea typeface="ＭＳ Ｐゴシック" charset="-128"/>
                          <a:cs typeface="ＭＳ Ｐゴシック" charset="-128"/>
                        </a:rPr>
                        <a:t>34</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cm</a:t>
                      </a:r>
                      <a:r>
                        <a:rPr kumimoji="1" lang="en-US" altLang="ja-JP" sz="1800" b="0" i="0" u="none" strike="noStrike" cap="none" normalizeH="0" baseline="30000" dirty="0" smtClean="0">
                          <a:ln>
                            <a:noFill/>
                          </a:ln>
                          <a:solidFill>
                            <a:schemeClr val="tx1"/>
                          </a:solidFill>
                          <a:effectLst/>
                          <a:latin typeface="+mn-lt"/>
                          <a:ea typeface="ＭＳ Ｐゴシック" charset="-128"/>
                          <a:cs typeface="ＭＳ Ｐゴシック" charset="-128"/>
                        </a:rPr>
                        <a:t>-2</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 s</a:t>
                      </a:r>
                      <a:r>
                        <a:rPr kumimoji="1" lang="en-US" altLang="ja-JP" sz="1800" b="0" i="0" u="none" strike="noStrike" cap="none" normalizeH="0" baseline="30000" dirty="0" smtClean="0">
                          <a:ln>
                            <a:noFill/>
                          </a:ln>
                          <a:solidFill>
                            <a:schemeClr val="tx1"/>
                          </a:solidFill>
                          <a:effectLst/>
                          <a:latin typeface="+mn-lt"/>
                          <a:ea typeface="ＭＳ Ｐゴシック" charset="-128"/>
                          <a:cs typeface="ＭＳ Ｐゴシック" charset="-128"/>
                        </a:rPr>
                        <a:t>-1</a:t>
                      </a:r>
                      <a:r>
                        <a:rPr kumimoji="1" lang="en-US" altLang="ja-JP" sz="1800" b="0" i="0" u="none" strike="noStrike" cap="none" normalizeH="0" baseline="0" dirty="0" smtClean="0">
                          <a:ln>
                            <a:noFill/>
                          </a:ln>
                          <a:solidFill>
                            <a:schemeClr val="tx1"/>
                          </a:solidFill>
                          <a:effectLst/>
                          <a:latin typeface="+mn-lt"/>
                          <a:ea typeface="ＭＳ Ｐゴシック" charset="-128"/>
                          <a:cs typeface="ＭＳ Ｐゴシック" charset="-128"/>
                        </a:rPr>
                        <a:t>)</a:t>
                      </a:r>
                      <a:endParaRPr kumimoji="1" lang="ja-JP" altLang="en-US" sz="1800" b="0" i="0" u="none" strike="noStrike" cap="none" normalizeH="0" baseline="0" dirty="0" smtClean="0">
                        <a:ln>
                          <a:noFill/>
                        </a:ln>
                        <a:solidFill>
                          <a:schemeClr val="tx1"/>
                        </a:solidFill>
                        <a:effectLst/>
                        <a:latin typeface="+mn-lt"/>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1</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2.11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80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bl>
          </a:graphicData>
        </a:graphic>
      </p:graphicFrame>
      <p:sp>
        <p:nvSpPr>
          <p:cNvPr id="7" name="AutoShape 62"/>
          <p:cNvSpPr>
            <a:spLocks noChangeArrowheads="1"/>
          </p:cNvSpPr>
          <p:nvPr/>
        </p:nvSpPr>
        <p:spPr bwMode="auto">
          <a:xfrm flipV="1">
            <a:off x="8229600" y="3362070"/>
            <a:ext cx="685800" cy="524130"/>
          </a:xfrm>
          <a:prstGeom prst="leftArrow">
            <a:avLst>
              <a:gd name="adj1" fmla="val 50000"/>
              <a:gd name="adj2" fmla="val 75000"/>
            </a:avLst>
          </a:prstGeom>
          <a:solidFill>
            <a:srgbClr val="FF0000"/>
          </a:solidFill>
          <a:ln w="19050">
            <a:solidFill>
              <a:schemeClr val="tx1"/>
            </a:solidFill>
            <a:miter lim="800000"/>
            <a:headEnd/>
            <a:tailEnd/>
          </a:ln>
        </p:spPr>
        <p:txBody>
          <a:bodyPr wrap="none" anchor="ctr">
            <a:prstTxWarp prst="textNoShape">
              <a:avLst/>
            </a:prstTxWarp>
          </a:bodyPr>
          <a:lstStyle/>
          <a:p>
            <a:endParaRPr lang="en-US">
              <a:solidFill>
                <a:prstClr val="black"/>
              </a:solidFill>
              <a:latin typeface="Calibri"/>
            </a:endParaRPr>
          </a:p>
        </p:txBody>
      </p:sp>
      <p:sp>
        <p:nvSpPr>
          <p:cNvPr id="8" name="AutoShape 63"/>
          <p:cNvSpPr>
            <a:spLocks noChangeArrowheads="1"/>
          </p:cNvSpPr>
          <p:nvPr/>
        </p:nvSpPr>
        <p:spPr bwMode="auto">
          <a:xfrm>
            <a:off x="8229600" y="5638091"/>
            <a:ext cx="612775" cy="228600"/>
          </a:xfrm>
          <a:prstGeom prst="leftArrow">
            <a:avLst>
              <a:gd name="adj1" fmla="val 50000"/>
              <a:gd name="adj2" fmla="val 67014"/>
            </a:avLst>
          </a:prstGeom>
          <a:solidFill>
            <a:srgbClr val="FF0000"/>
          </a:solidFill>
          <a:ln w="19050">
            <a:solidFill>
              <a:schemeClr val="tx1"/>
            </a:solidFill>
            <a:miter lim="800000"/>
            <a:headEnd/>
            <a:tailEnd/>
          </a:ln>
        </p:spPr>
        <p:txBody>
          <a:bodyPr wrap="none" anchor="ctr">
            <a:prstTxWarp prst="textNoShape">
              <a:avLst/>
            </a:prstTxWarp>
          </a:bodyPr>
          <a:lstStyle/>
          <a:p>
            <a:endParaRPr lang="en-US">
              <a:solidFill>
                <a:prstClr val="black"/>
              </a:solidFill>
              <a:latin typeface="Calibri"/>
            </a:endParaRPr>
          </a:p>
        </p:txBody>
      </p:sp>
      <p:sp>
        <p:nvSpPr>
          <p:cNvPr id="9" name="Title 8"/>
          <p:cNvSpPr>
            <a:spLocks noGrp="1"/>
          </p:cNvSpPr>
          <p:nvPr>
            <p:ph type="title"/>
          </p:nvPr>
        </p:nvSpPr>
        <p:spPr>
          <a:xfrm>
            <a:off x="0" y="25596"/>
            <a:ext cx="9144000" cy="563562"/>
          </a:xfrm>
        </p:spPr>
        <p:txBody>
          <a:bodyPr>
            <a:normAutofit fontScale="90000"/>
          </a:bodyPr>
          <a:lstStyle/>
          <a:p>
            <a:r>
              <a:rPr lang="en-US" altLang="ja-JP" sz="3200" dirty="0" smtClean="0">
                <a:latin typeface="Times New Roman"/>
              </a:rPr>
              <a:t>Compare the Parameters for KEKB and </a:t>
            </a:r>
            <a:r>
              <a:rPr lang="en-US" altLang="ja-JP" sz="3200" dirty="0" err="1" smtClean="0">
                <a:latin typeface="Times New Roman"/>
              </a:rPr>
              <a:t>SuperKEKB</a:t>
            </a:r>
            <a:endParaRPr lang="en-US" sz="3200" dirty="0">
              <a:latin typeface="Times New Roman"/>
            </a:endParaRPr>
          </a:p>
        </p:txBody>
      </p:sp>
      <p:sp>
        <p:nvSpPr>
          <p:cNvPr id="2" name="TextBox 1"/>
          <p:cNvSpPr txBox="1"/>
          <p:nvPr/>
        </p:nvSpPr>
        <p:spPr>
          <a:xfrm>
            <a:off x="497970" y="6025221"/>
            <a:ext cx="8417429" cy="523220"/>
          </a:xfrm>
          <a:prstGeom prst="rect">
            <a:avLst/>
          </a:prstGeom>
          <a:noFill/>
        </p:spPr>
        <p:txBody>
          <a:bodyPr wrap="square" rtlCol="0">
            <a:spAutoFit/>
          </a:bodyPr>
          <a:lstStyle/>
          <a:p>
            <a:r>
              <a:rPr lang="en-US" sz="2800" dirty="0" smtClean="0">
                <a:solidFill>
                  <a:prstClr val="black"/>
                </a:solidFill>
                <a:latin typeface="Calibri"/>
              </a:rPr>
              <a:t>Nano-beams are the key (vertical spot size is ~50nm !!) </a:t>
            </a:r>
            <a:endParaRPr lang="en-US" sz="2800" dirty="0">
              <a:solidFill>
                <a:prstClr val="black"/>
              </a:solidFill>
              <a:latin typeface="Calibri"/>
            </a:endParaRPr>
          </a:p>
        </p:txBody>
      </p:sp>
      <p:sp>
        <p:nvSpPr>
          <p:cNvPr id="3" name="Slide Number Placeholder 2"/>
          <p:cNvSpPr>
            <a:spLocks noGrp="1"/>
          </p:cNvSpPr>
          <p:nvPr>
            <p:ph type="sldNum" sz="quarter" idx="12"/>
          </p:nvPr>
        </p:nvSpPr>
        <p:spPr/>
        <p:txBody>
          <a:bodyPr/>
          <a:lstStyle/>
          <a:p>
            <a:fld id="{2066355A-084C-D24E-9AD2-7E4FC41EA627}"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
        <p:nvSpPr>
          <p:cNvPr id="4" name="TextBox 3"/>
          <p:cNvSpPr txBox="1"/>
          <p:nvPr/>
        </p:nvSpPr>
        <p:spPr>
          <a:xfrm>
            <a:off x="5321814" y="6388763"/>
            <a:ext cx="2462771" cy="369332"/>
          </a:xfrm>
          <a:prstGeom prst="rect">
            <a:avLst/>
          </a:prstGeom>
          <a:noFill/>
        </p:spPr>
        <p:txBody>
          <a:bodyPr wrap="square" rtlCol="0">
            <a:spAutoFit/>
          </a:bodyPr>
          <a:lstStyle/>
          <a:p>
            <a:r>
              <a:rPr lang="en-US" dirty="0" smtClean="0">
                <a:solidFill>
                  <a:prstClr val="black"/>
                </a:solidFill>
                <a:latin typeface="Calibri"/>
              </a:rPr>
              <a:t>This is not a typo</a:t>
            </a:r>
            <a:endParaRPr lang="en-US" dirty="0">
              <a:solidFill>
                <a:prstClr val="black"/>
              </a:solidFill>
              <a:latin typeface="Calibri"/>
            </a:endParaRPr>
          </a:p>
        </p:txBody>
      </p:sp>
    </p:spTree>
    <p:extLst>
      <p:ext uri="{BB962C8B-B14F-4D97-AF65-F5344CB8AC3E}">
        <p14:creationId xmlns:p14="http://schemas.microsoft.com/office/powerpoint/2010/main" val="37094529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600" y="929818"/>
            <a:ext cx="6318250" cy="1938992"/>
          </a:xfrm>
          <a:prstGeom prst="rect">
            <a:avLst/>
          </a:prstGeom>
          <a:noFill/>
        </p:spPr>
        <p:txBody>
          <a:bodyPr wrap="square" rtlCol="0">
            <a:spAutoFit/>
          </a:bodyPr>
          <a:lstStyle/>
          <a:p>
            <a:r>
              <a:rPr lang="en-US" sz="2000" dirty="0" smtClean="0"/>
              <a:t>1 barn = 10</a:t>
            </a:r>
            <a:r>
              <a:rPr lang="en-US" sz="2000" baseline="30000" dirty="0" smtClean="0"/>
              <a:t>-28</a:t>
            </a:r>
            <a:r>
              <a:rPr lang="en-US" sz="2000" dirty="0" smtClean="0"/>
              <a:t>m</a:t>
            </a:r>
            <a:r>
              <a:rPr lang="en-US" sz="2000" baseline="30000" dirty="0" smtClean="0"/>
              <a:t>2 </a:t>
            </a:r>
            <a:r>
              <a:rPr lang="en-US" sz="2000" dirty="0" smtClean="0"/>
              <a:t>and is about the </a:t>
            </a:r>
            <a:r>
              <a:rPr lang="en-US" sz="2000" dirty="0" smtClean="0"/>
              <a:t>size (area)  </a:t>
            </a:r>
            <a:r>
              <a:rPr lang="en-US" sz="2000" dirty="0" smtClean="0"/>
              <a:t>of an A=100 nucleus (huge !!). </a:t>
            </a:r>
            <a:endParaRPr lang="en-US" sz="2000" dirty="0"/>
          </a:p>
          <a:p>
            <a:endParaRPr lang="en-US" sz="2000" dirty="0" smtClean="0"/>
          </a:p>
          <a:p>
            <a:r>
              <a:rPr lang="en-US" sz="2000" dirty="0" smtClean="0"/>
              <a:t>Unit invented by “Midwestern farm boy” nuclear physicists at Purdue University. Also trying to confuse the enemy during WWII. </a:t>
            </a:r>
            <a:r>
              <a:rPr lang="en-US" sz="1600" dirty="0" smtClean="0"/>
              <a:t>(source: FNAL symmetry magazine)</a:t>
            </a: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19850" y="1117413"/>
            <a:ext cx="2447544" cy="1631696"/>
          </a:xfrm>
          <a:prstGeom prst="rect">
            <a:avLst/>
          </a:prstGeom>
        </p:spPr>
      </p:pic>
      <p:sp>
        <p:nvSpPr>
          <p:cNvPr id="3" name="Rectangle 2"/>
          <p:cNvSpPr/>
          <p:nvPr/>
        </p:nvSpPr>
        <p:spPr>
          <a:xfrm>
            <a:off x="518779" y="3030480"/>
            <a:ext cx="7822483" cy="1569660"/>
          </a:xfrm>
          <a:prstGeom prst="rect">
            <a:avLst/>
          </a:prstGeom>
        </p:spPr>
        <p:txBody>
          <a:bodyPr wrap="square">
            <a:spAutoFit/>
          </a:bodyPr>
          <a:lstStyle/>
          <a:p>
            <a:r>
              <a:rPr lang="en-US" sz="2400" dirty="0" smtClean="0">
                <a:latin typeface="Times New Roman"/>
                <a:cs typeface="Times New Roman"/>
              </a:rPr>
              <a:t>Most cross-sections in particle physics as opposed to nuclear physics are somewhat smaller than a </a:t>
            </a:r>
            <a:r>
              <a:rPr lang="en-US" sz="2400" i="1" dirty="0" smtClean="0">
                <a:solidFill>
                  <a:srgbClr val="FF0000"/>
                </a:solidFill>
                <a:latin typeface="Times New Roman"/>
                <a:cs typeface="Times New Roman"/>
              </a:rPr>
              <a:t>barn </a:t>
            </a:r>
            <a:r>
              <a:rPr lang="en-US" sz="2400" dirty="0" smtClean="0">
                <a:latin typeface="Times New Roman"/>
                <a:cs typeface="Times New Roman"/>
              </a:rPr>
              <a:t>and are measured in </a:t>
            </a:r>
            <a:r>
              <a:rPr lang="en-US" sz="2400" dirty="0" err="1" smtClean="0">
                <a:latin typeface="Times New Roman"/>
                <a:cs typeface="Times New Roman"/>
              </a:rPr>
              <a:t>mb</a:t>
            </a:r>
            <a:r>
              <a:rPr lang="en-US" sz="2400" dirty="0" smtClean="0">
                <a:latin typeface="Times New Roman"/>
                <a:cs typeface="Times New Roman"/>
              </a:rPr>
              <a:t> (“</a:t>
            </a:r>
            <a:r>
              <a:rPr lang="en-US" sz="2400" dirty="0" err="1" smtClean="0">
                <a:latin typeface="Times New Roman"/>
                <a:cs typeface="Times New Roman"/>
              </a:rPr>
              <a:t>millibarns</a:t>
            </a:r>
            <a:r>
              <a:rPr lang="en-US" sz="2400" dirty="0" smtClean="0">
                <a:latin typeface="Times New Roman"/>
                <a:cs typeface="Times New Roman"/>
              </a:rPr>
              <a:t>”), </a:t>
            </a:r>
            <a:r>
              <a:rPr lang="en-US" sz="2400" dirty="0" err="1" smtClean="0">
                <a:latin typeface="Times New Roman"/>
                <a:cs typeface="Times New Roman"/>
              </a:rPr>
              <a:t>μb</a:t>
            </a:r>
            <a:r>
              <a:rPr lang="en-US" sz="2400" dirty="0" smtClean="0">
                <a:latin typeface="Times New Roman"/>
                <a:cs typeface="Times New Roman"/>
              </a:rPr>
              <a:t> (“</a:t>
            </a:r>
            <a:r>
              <a:rPr lang="en-US" sz="2400" dirty="0" err="1" smtClean="0">
                <a:latin typeface="Times New Roman"/>
                <a:cs typeface="Times New Roman"/>
              </a:rPr>
              <a:t>microbarns</a:t>
            </a:r>
            <a:r>
              <a:rPr lang="en-US" sz="2400" dirty="0" smtClean="0">
                <a:latin typeface="Times New Roman"/>
                <a:cs typeface="Times New Roman"/>
              </a:rPr>
              <a:t>”), </a:t>
            </a:r>
            <a:r>
              <a:rPr lang="en-US" sz="2400" dirty="0" err="1" smtClean="0">
                <a:latin typeface="Times New Roman"/>
                <a:cs typeface="Times New Roman"/>
              </a:rPr>
              <a:t>nb</a:t>
            </a:r>
            <a:r>
              <a:rPr lang="en-US" sz="2400" dirty="0" smtClean="0">
                <a:latin typeface="Times New Roman"/>
                <a:cs typeface="Times New Roman"/>
              </a:rPr>
              <a:t> (“</a:t>
            </a:r>
            <a:r>
              <a:rPr lang="en-US" sz="2400" dirty="0" err="1" smtClean="0">
                <a:latin typeface="Times New Roman"/>
                <a:cs typeface="Times New Roman"/>
              </a:rPr>
              <a:t>nanobarns</a:t>
            </a:r>
            <a:r>
              <a:rPr lang="en-US" sz="2400" dirty="0" smtClean="0">
                <a:latin typeface="Times New Roman"/>
                <a:cs typeface="Times New Roman"/>
              </a:rPr>
              <a:t>”), </a:t>
            </a:r>
            <a:r>
              <a:rPr lang="en-US" sz="2400" dirty="0" err="1" smtClean="0">
                <a:latin typeface="Times New Roman"/>
                <a:cs typeface="Times New Roman"/>
              </a:rPr>
              <a:t>pb</a:t>
            </a:r>
            <a:r>
              <a:rPr lang="en-US" sz="2400" dirty="0" smtClean="0">
                <a:latin typeface="Times New Roman"/>
                <a:cs typeface="Times New Roman"/>
              </a:rPr>
              <a:t> (“</a:t>
            </a:r>
            <a:r>
              <a:rPr lang="en-US" sz="2400" dirty="0" err="1" smtClean="0">
                <a:latin typeface="Times New Roman"/>
                <a:cs typeface="Times New Roman"/>
              </a:rPr>
              <a:t>picobarns</a:t>
            </a:r>
            <a:r>
              <a:rPr lang="en-US" sz="2400" dirty="0" smtClean="0">
                <a:latin typeface="Times New Roman"/>
                <a:cs typeface="Times New Roman"/>
              </a:rPr>
              <a:t>”) units.</a:t>
            </a:r>
            <a:endParaRPr lang="en-US" sz="2400" dirty="0">
              <a:latin typeface="Times New Roman"/>
              <a:cs typeface="Times New Roman"/>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779343803"/>
              </p:ext>
            </p:extLst>
          </p:nvPr>
        </p:nvGraphicFramePr>
        <p:xfrm>
          <a:off x="1362399" y="4787162"/>
          <a:ext cx="6527800" cy="990600"/>
        </p:xfrm>
        <a:graphic>
          <a:graphicData uri="http://schemas.openxmlformats.org/presentationml/2006/ole">
            <mc:AlternateContent xmlns:mc="http://schemas.openxmlformats.org/markup-compatibility/2006">
              <mc:Choice xmlns:v="urn:schemas-microsoft-com:vml" Requires="v">
                <p:oleObj spid="_x0000_s2137" name="Equation" r:id="rId5" imgW="3263900" imgH="495300" progId="Equation.DSMT4">
                  <p:embed/>
                </p:oleObj>
              </mc:Choice>
              <mc:Fallback>
                <p:oleObj name="Equation" r:id="rId5" imgW="3263900" imgH="495300" progId="Equation.DSMT4">
                  <p:embed/>
                  <p:pic>
                    <p:nvPicPr>
                      <p:cNvPr id="0" name=""/>
                      <p:cNvPicPr/>
                      <p:nvPr/>
                    </p:nvPicPr>
                    <p:blipFill>
                      <a:blip r:embed="rId6"/>
                      <a:stretch>
                        <a:fillRect/>
                      </a:stretch>
                    </p:blipFill>
                    <p:spPr>
                      <a:xfrm>
                        <a:off x="1362399" y="4787162"/>
                        <a:ext cx="6527800" cy="990600"/>
                      </a:xfrm>
                      <a:prstGeom prst="rect">
                        <a:avLst/>
                      </a:prstGeom>
                    </p:spPr>
                  </p:pic>
                </p:oleObj>
              </mc:Fallback>
            </mc:AlternateContent>
          </a:graphicData>
        </a:graphic>
      </p:graphicFrame>
      <p:sp>
        <p:nvSpPr>
          <p:cNvPr id="4" name="TextBox 3"/>
          <p:cNvSpPr txBox="1"/>
          <p:nvPr/>
        </p:nvSpPr>
        <p:spPr>
          <a:xfrm>
            <a:off x="1818337" y="173164"/>
            <a:ext cx="5050937" cy="461665"/>
          </a:xfrm>
          <a:prstGeom prst="rect">
            <a:avLst/>
          </a:prstGeom>
          <a:noFill/>
        </p:spPr>
        <p:txBody>
          <a:bodyPr wrap="square" rtlCol="0">
            <a:spAutoFit/>
          </a:bodyPr>
          <a:lstStyle/>
          <a:p>
            <a:r>
              <a:rPr lang="en-US" sz="2400" u="sng" dirty="0" smtClean="0"/>
              <a:t>Comment on cross-sections.</a:t>
            </a:r>
            <a:endParaRPr lang="en-US" sz="2400" u="sng" dirty="0"/>
          </a:p>
        </p:txBody>
      </p:sp>
      <p:sp>
        <p:nvSpPr>
          <p:cNvPr id="12" name="TextBox 11"/>
          <p:cNvSpPr txBox="1"/>
          <p:nvPr/>
        </p:nvSpPr>
        <p:spPr>
          <a:xfrm>
            <a:off x="6667237" y="317467"/>
            <a:ext cx="2200157" cy="646331"/>
          </a:xfrm>
          <a:prstGeom prst="rect">
            <a:avLst/>
          </a:prstGeom>
          <a:noFill/>
        </p:spPr>
        <p:txBody>
          <a:bodyPr wrap="square" rtlCol="0">
            <a:spAutoFit/>
          </a:bodyPr>
          <a:lstStyle/>
          <a:p>
            <a:r>
              <a:rPr lang="en-US" dirty="0" smtClean="0"/>
              <a:t>No barns in Hawaii Or in Tsukuba !</a:t>
            </a:r>
            <a:endParaRPr lang="en-US" dirty="0"/>
          </a:p>
        </p:txBody>
      </p:sp>
      <p:sp>
        <p:nvSpPr>
          <p:cNvPr id="13" name="TextBox 12"/>
          <p:cNvSpPr txBox="1"/>
          <p:nvPr/>
        </p:nvSpPr>
        <p:spPr>
          <a:xfrm>
            <a:off x="709299" y="5952917"/>
            <a:ext cx="7631963" cy="646331"/>
          </a:xfrm>
          <a:prstGeom prst="rect">
            <a:avLst/>
          </a:prstGeom>
          <a:noFill/>
        </p:spPr>
        <p:txBody>
          <a:bodyPr wrap="square" rtlCol="0">
            <a:spAutoFit/>
          </a:bodyPr>
          <a:lstStyle/>
          <a:p>
            <a:r>
              <a:rPr lang="en-US" dirty="0" smtClean="0"/>
              <a:t>Note that </a:t>
            </a:r>
            <a:r>
              <a:rPr lang="en-US" dirty="0" err="1" smtClean="0"/>
              <a:t>hadronic</a:t>
            </a:r>
            <a:r>
              <a:rPr lang="en-US" dirty="0" smtClean="0"/>
              <a:t> cross-sections are larger but the event environment is challenging i.e. point-like particles versus smashing “Swiss watches”</a:t>
            </a:r>
            <a:endParaRPr lang="en-US" dirty="0"/>
          </a:p>
        </p:txBody>
      </p:sp>
    </p:spTree>
    <p:extLst>
      <p:ext uri="{BB962C8B-B14F-4D97-AF65-F5344CB8AC3E}">
        <p14:creationId xmlns:p14="http://schemas.microsoft.com/office/powerpoint/2010/main" val="888059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126"/>
          <a:stretch/>
        </p:blipFill>
        <p:spPr>
          <a:xfrm>
            <a:off x="0" y="836957"/>
            <a:ext cx="9144000" cy="5376082"/>
          </a:xfrm>
          <a:prstGeom prst="rect">
            <a:avLst/>
          </a:prstGeom>
        </p:spPr>
      </p:pic>
      <p:sp>
        <p:nvSpPr>
          <p:cNvPr id="5" name="TextBox 4"/>
          <p:cNvSpPr txBox="1"/>
          <p:nvPr/>
        </p:nvSpPr>
        <p:spPr>
          <a:xfrm>
            <a:off x="2049237" y="259745"/>
            <a:ext cx="5065369" cy="461665"/>
          </a:xfrm>
          <a:prstGeom prst="rect">
            <a:avLst/>
          </a:prstGeom>
          <a:noFill/>
        </p:spPr>
        <p:txBody>
          <a:bodyPr wrap="square" rtlCol="0">
            <a:spAutoFit/>
          </a:bodyPr>
          <a:lstStyle/>
          <a:p>
            <a:r>
              <a:rPr lang="en-US" sz="2400" dirty="0" smtClean="0"/>
              <a:t>Possible Paths to Higher Luminosity</a:t>
            </a:r>
            <a:endParaRPr lang="en-US" sz="2400" dirty="0"/>
          </a:p>
        </p:txBody>
      </p:sp>
      <p:sp>
        <p:nvSpPr>
          <p:cNvPr id="6" name="TextBox 5"/>
          <p:cNvSpPr txBox="1"/>
          <p:nvPr/>
        </p:nvSpPr>
        <p:spPr>
          <a:xfrm>
            <a:off x="7634131" y="6488668"/>
            <a:ext cx="1803906" cy="369332"/>
          </a:xfrm>
          <a:prstGeom prst="rect">
            <a:avLst/>
          </a:prstGeom>
          <a:noFill/>
        </p:spPr>
        <p:txBody>
          <a:bodyPr wrap="square" rtlCol="0">
            <a:spAutoFit/>
          </a:bodyPr>
          <a:lstStyle/>
          <a:p>
            <a:r>
              <a:rPr lang="en-US" dirty="0" smtClean="0"/>
              <a:t>K. Akai</a:t>
            </a:r>
            <a:endParaRPr lang="en-US" dirty="0"/>
          </a:p>
        </p:txBody>
      </p:sp>
    </p:spTree>
    <p:extLst>
      <p:ext uri="{BB962C8B-B14F-4D97-AF65-F5344CB8AC3E}">
        <p14:creationId xmlns:p14="http://schemas.microsoft.com/office/powerpoint/2010/main" val="2291411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93700"/>
            <a:ext cx="9144000" cy="6068073"/>
          </a:xfrm>
          <a:prstGeom prst="rect">
            <a:avLst/>
          </a:prstGeom>
        </p:spPr>
      </p:pic>
      <p:sp>
        <p:nvSpPr>
          <p:cNvPr id="5" name="TextBox 4"/>
          <p:cNvSpPr txBox="1"/>
          <p:nvPr/>
        </p:nvSpPr>
        <p:spPr>
          <a:xfrm>
            <a:off x="7388799" y="209034"/>
            <a:ext cx="175520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920307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250" y="812734"/>
            <a:ext cx="8018780" cy="5680710"/>
          </a:xfrm>
          <a:prstGeom prst="rect">
            <a:avLst/>
          </a:prstGeom>
        </p:spPr>
      </p:pic>
      <p:sp>
        <p:nvSpPr>
          <p:cNvPr id="5" name="TextBox 4"/>
          <p:cNvSpPr txBox="1"/>
          <p:nvPr/>
        </p:nvSpPr>
        <p:spPr>
          <a:xfrm>
            <a:off x="1153226" y="104848"/>
            <a:ext cx="6872686" cy="707886"/>
          </a:xfrm>
          <a:prstGeom prst="rect">
            <a:avLst/>
          </a:prstGeom>
          <a:noFill/>
        </p:spPr>
        <p:txBody>
          <a:bodyPr wrap="square" rtlCol="0">
            <a:spAutoFit/>
          </a:bodyPr>
          <a:lstStyle/>
          <a:p>
            <a:r>
              <a:rPr lang="en-US" sz="2000" dirty="0" smtClean="0"/>
              <a:t>Add a factor of two more current to each beam. However, the largest improvement is from “</a:t>
            </a:r>
            <a:r>
              <a:rPr lang="en-US" sz="2000" dirty="0" err="1" smtClean="0"/>
              <a:t>nano</a:t>
            </a:r>
            <a:r>
              <a:rPr lang="en-US" sz="2000" dirty="0" smtClean="0"/>
              <a:t>-beams”.</a:t>
            </a:r>
            <a:endParaRPr lang="en-US" sz="2000" dirty="0"/>
          </a:p>
        </p:txBody>
      </p:sp>
    </p:spTree>
    <p:extLst>
      <p:ext uri="{BB962C8B-B14F-4D97-AF65-F5344CB8AC3E}">
        <p14:creationId xmlns:p14="http://schemas.microsoft.com/office/powerpoint/2010/main" val="486838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89357"/>
            <a:ext cx="9144000" cy="6377468"/>
          </a:xfrm>
          <a:prstGeom prst="rect">
            <a:avLst/>
          </a:prstGeom>
        </p:spPr>
      </p:pic>
      <p:sp>
        <p:nvSpPr>
          <p:cNvPr id="3" name="TextBox 2"/>
          <p:cNvSpPr txBox="1"/>
          <p:nvPr/>
        </p:nvSpPr>
        <p:spPr>
          <a:xfrm>
            <a:off x="750425" y="43291"/>
            <a:ext cx="7749581" cy="707886"/>
          </a:xfrm>
          <a:prstGeom prst="rect">
            <a:avLst/>
          </a:prstGeom>
          <a:noFill/>
        </p:spPr>
        <p:txBody>
          <a:bodyPr wrap="square" rtlCol="0">
            <a:spAutoFit/>
          </a:bodyPr>
          <a:lstStyle/>
          <a:p>
            <a:r>
              <a:rPr lang="en-US" sz="2000" dirty="0" smtClean="0"/>
              <a:t>Ohnishi’s world view: It’s all about how much we can squeeze the beam with the superconducting final focus. (Note vertical scale is logarithmic)</a:t>
            </a:r>
            <a:endParaRPr lang="en-US" sz="2000" dirty="0"/>
          </a:p>
        </p:txBody>
      </p:sp>
    </p:spTree>
    <p:extLst>
      <p:ext uri="{BB962C8B-B14F-4D97-AF65-F5344CB8AC3E}">
        <p14:creationId xmlns:p14="http://schemas.microsoft.com/office/powerpoint/2010/main" val="38562755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018125615"/>
              </p:ext>
            </p:extLst>
          </p:nvPr>
        </p:nvGraphicFramePr>
        <p:xfrm>
          <a:off x="1304201" y="994895"/>
          <a:ext cx="5224462" cy="1173163"/>
        </p:xfrm>
        <a:graphic>
          <a:graphicData uri="http://schemas.openxmlformats.org/presentationml/2006/ole">
            <mc:AlternateContent xmlns:mc="http://schemas.openxmlformats.org/markup-compatibility/2006">
              <mc:Choice xmlns:v="urn:schemas-microsoft-com:vml" Requires="v">
                <p:oleObj spid="_x0000_s3491" name="Equation" r:id="rId3" imgW="2374900" imgH="533400" progId="Equation.DSMT4">
                  <p:embed/>
                </p:oleObj>
              </mc:Choice>
              <mc:Fallback>
                <p:oleObj name="Equation" r:id="rId3" imgW="2374900" imgH="533400" progId="Equation.DSMT4">
                  <p:embed/>
                  <p:pic>
                    <p:nvPicPr>
                      <p:cNvPr id="0" name=""/>
                      <p:cNvPicPr/>
                      <p:nvPr/>
                    </p:nvPicPr>
                    <p:blipFill>
                      <a:blip r:embed="rId4"/>
                      <a:stretch>
                        <a:fillRect/>
                      </a:stretch>
                    </p:blipFill>
                    <p:spPr>
                      <a:xfrm>
                        <a:off x="1304201" y="994895"/>
                        <a:ext cx="5224462" cy="1173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44604554"/>
              </p:ext>
            </p:extLst>
          </p:nvPr>
        </p:nvGraphicFramePr>
        <p:xfrm>
          <a:off x="769056" y="2540182"/>
          <a:ext cx="2319020" cy="530860"/>
        </p:xfrm>
        <a:graphic>
          <a:graphicData uri="http://schemas.openxmlformats.org/presentationml/2006/ole">
            <mc:AlternateContent xmlns:mc="http://schemas.openxmlformats.org/markup-compatibility/2006">
              <mc:Choice xmlns:v="urn:schemas-microsoft-com:vml" Requires="v">
                <p:oleObj spid="_x0000_s3492" name="Equation" r:id="rId5" imgW="1054100" imgH="241300" progId="Equation.DSMT4">
                  <p:embed/>
                </p:oleObj>
              </mc:Choice>
              <mc:Fallback>
                <p:oleObj name="Equation" r:id="rId5" imgW="1054100" imgH="241300" progId="Equation.DSMT4">
                  <p:embed/>
                  <p:pic>
                    <p:nvPicPr>
                      <p:cNvPr id="0" name=""/>
                      <p:cNvPicPr/>
                      <p:nvPr/>
                    </p:nvPicPr>
                    <p:blipFill>
                      <a:blip r:embed="rId6"/>
                      <a:stretch>
                        <a:fillRect/>
                      </a:stretch>
                    </p:blipFill>
                    <p:spPr>
                      <a:xfrm>
                        <a:off x="769056" y="2540182"/>
                        <a:ext cx="2319020" cy="53086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35814755"/>
              </p:ext>
            </p:extLst>
          </p:nvPr>
        </p:nvGraphicFramePr>
        <p:xfrm>
          <a:off x="3759194" y="2514319"/>
          <a:ext cx="4274820" cy="726440"/>
        </p:xfrm>
        <a:graphic>
          <a:graphicData uri="http://schemas.openxmlformats.org/presentationml/2006/ole">
            <mc:AlternateContent xmlns:mc="http://schemas.openxmlformats.org/markup-compatibility/2006">
              <mc:Choice xmlns:v="urn:schemas-microsoft-com:vml" Requires="v">
                <p:oleObj spid="_x0000_s3493" name="Equation" r:id="rId7" imgW="1943100" imgH="330200" progId="Equation.DSMT4">
                  <p:embed/>
                </p:oleObj>
              </mc:Choice>
              <mc:Fallback>
                <p:oleObj name="Equation" r:id="rId7" imgW="1943100" imgH="330200" progId="Equation.DSMT4">
                  <p:embed/>
                  <p:pic>
                    <p:nvPicPr>
                      <p:cNvPr id="0" name=""/>
                      <p:cNvPicPr/>
                      <p:nvPr/>
                    </p:nvPicPr>
                    <p:blipFill>
                      <a:blip r:embed="rId8"/>
                      <a:stretch>
                        <a:fillRect/>
                      </a:stretch>
                    </p:blipFill>
                    <p:spPr>
                      <a:xfrm>
                        <a:off x="3759194" y="2514319"/>
                        <a:ext cx="4274820" cy="726440"/>
                      </a:xfrm>
                      <a:prstGeom prst="rect">
                        <a:avLst/>
                      </a:prstGeom>
                    </p:spPr>
                  </p:pic>
                </p:oleObj>
              </mc:Fallback>
            </mc:AlternateContent>
          </a:graphicData>
        </a:graphic>
      </p:graphicFrame>
      <p:sp>
        <p:nvSpPr>
          <p:cNvPr id="9" name="TextBox 8"/>
          <p:cNvSpPr txBox="1"/>
          <p:nvPr/>
        </p:nvSpPr>
        <p:spPr>
          <a:xfrm>
            <a:off x="2020374" y="84569"/>
            <a:ext cx="5123094" cy="461665"/>
          </a:xfrm>
          <a:prstGeom prst="rect">
            <a:avLst/>
          </a:prstGeom>
          <a:noFill/>
        </p:spPr>
        <p:txBody>
          <a:bodyPr wrap="square" rtlCol="0">
            <a:spAutoFit/>
          </a:bodyPr>
          <a:lstStyle/>
          <a:p>
            <a:r>
              <a:rPr lang="en-US" sz="2400" dirty="0" smtClean="0"/>
              <a:t>More Luminosity Master Equations</a:t>
            </a:r>
            <a:endParaRPr lang="en-US" sz="2400" dirty="0"/>
          </a:p>
        </p:txBody>
      </p:sp>
      <p:sp>
        <p:nvSpPr>
          <p:cNvPr id="10" name="TextBox 9"/>
          <p:cNvSpPr txBox="1"/>
          <p:nvPr/>
        </p:nvSpPr>
        <p:spPr>
          <a:xfrm>
            <a:off x="7143468" y="1212145"/>
            <a:ext cx="1798494" cy="369332"/>
          </a:xfrm>
          <a:prstGeom prst="rect">
            <a:avLst/>
          </a:prstGeom>
          <a:noFill/>
        </p:spPr>
        <p:txBody>
          <a:bodyPr wrap="square" rtlCol="0">
            <a:spAutoFit/>
          </a:bodyPr>
          <a:lstStyle/>
          <a:p>
            <a:r>
              <a:rPr lang="en-US" dirty="0" smtClean="0"/>
              <a:t>Here f</a:t>
            </a:r>
            <a:r>
              <a:rPr lang="en-US" baseline="-25000" dirty="0" smtClean="0"/>
              <a:t>0</a:t>
            </a:r>
            <a:r>
              <a:rPr lang="en-US" dirty="0" smtClean="0"/>
              <a:t>=99.4 kHz</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620098020"/>
              </p:ext>
            </p:extLst>
          </p:nvPr>
        </p:nvGraphicFramePr>
        <p:xfrm>
          <a:off x="972814" y="3436382"/>
          <a:ext cx="7061200" cy="482600"/>
        </p:xfrm>
        <a:graphic>
          <a:graphicData uri="http://schemas.openxmlformats.org/presentationml/2006/ole">
            <mc:AlternateContent xmlns:mc="http://schemas.openxmlformats.org/markup-compatibility/2006">
              <mc:Choice xmlns:v="urn:schemas-microsoft-com:vml" Requires="v">
                <p:oleObj spid="_x0000_s3494" name="Equation" r:id="rId9" imgW="3530600" imgH="241300" progId="Equation.DSMT4">
                  <p:embed/>
                </p:oleObj>
              </mc:Choice>
              <mc:Fallback>
                <p:oleObj name="Equation" r:id="rId9" imgW="3530600" imgH="241300" progId="Equation.DSMT4">
                  <p:embed/>
                  <p:pic>
                    <p:nvPicPr>
                      <p:cNvPr id="0" name=""/>
                      <p:cNvPicPr/>
                      <p:nvPr/>
                    </p:nvPicPr>
                    <p:blipFill>
                      <a:blip r:embed="rId10"/>
                      <a:stretch>
                        <a:fillRect/>
                      </a:stretch>
                    </p:blipFill>
                    <p:spPr>
                      <a:xfrm>
                        <a:off x="972814" y="3436382"/>
                        <a:ext cx="7061200" cy="482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63023325"/>
              </p:ext>
            </p:extLst>
          </p:nvPr>
        </p:nvGraphicFramePr>
        <p:xfrm>
          <a:off x="769056" y="4200712"/>
          <a:ext cx="7924800" cy="558800"/>
        </p:xfrm>
        <a:graphic>
          <a:graphicData uri="http://schemas.openxmlformats.org/presentationml/2006/ole">
            <mc:AlternateContent xmlns:mc="http://schemas.openxmlformats.org/markup-compatibility/2006">
              <mc:Choice xmlns:v="urn:schemas-microsoft-com:vml" Requires="v">
                <p:oleObj spid="_x0000_s3495" name="Equation" r:id="rId11" imgW="3962400" imgH="279400" progId="Equation.DSMT4">
                  <p:embed/>
                </p:oleObj>
              </mc:Choice>
              <mc:Fallback>
                <p:oleObj name="Equation" r:id="rId11" imgW="3962400" imgH="279400" progId="Equation.DSMT4">
                  <p:embed/>
                  <p:pic>
                    <p:nvPicPr>
                      <p:cNvPr id="0" name=""/>
                      <p:cNvPicPr/>
                      <p:nvPr/>
                    </p:nvPicPr>
                    <p:blipFill>
                      <a:blip r:embed="rId12"/>
                      <a:stretch>
                        <a:fillRect/>
                      </a:stretch>
                    </p:blipFill>
                    <p:spPr>
                      <a:xfrm>
                        <a:off x="769056" y="4200712"/>
                        <a:ext cx="7924800" cy="558800"/>
                      </a:xfrm>
                      <a:prstGeom prst="rect">
                        <a:avLst/>
                      </a:prstGeom>
                    </p:spPr>
                  </p:pic>
                </p:oleObj>
              </mc:Fallback>
            </mc:AlternateContent>
          </a:graphicData>
        </a:graphic>
      </p:graphicFrame>
      <p:sp>
        <p:nvSpPr>
          <p:cNvPr id="14" name="TextBox 13"/>
          <p:cNvSpPr txBox="1"/>
          <p:nvPr/>
        </p:nvSpPr>
        <p:spPr>
          <a:xfrm>
            <a:off x="769055" y="4998811"/>
            <a:ext cx="8172907" cy="369332"/>
          </a:xfrm>
          <a:prstGeom prst="rect">
            <a:avLst/>
          </a:prstGeom>
          <a:noFill/>
        </p:spPr>
        <p:txBody>
          <a:bodyPr wrap="square" rtlCol="0">
            <a:spAutoFit/>
          </a:bodyPr>
          <a:lstStyle/>
          <a:p>
            <a:r>
              <a:rPr lang="en-US" dirty="0" smtClean="0"/>
              <a:t>Example: the TDR vertical </a:t>
            </a:r>
            <a:r>
              <a:rPr lang="en-US" dirty="0" err="1" smtClean="0"/>
              <a:t>emittance</a:t>
            </a:r>
            <a:r>
              <a:rPr lang="en-US" dirty="0" smtClean="0"/>
              <a:t> of the LER is 8.64 </a:t>
            </a:r>
            <a:r>
              <a:rPr lang="en-US" dirty="0" err="1" smtClean="0"/>
              <a:t>picometers</a:t>
            </a:r>
            <a:r>
              <a:rPr lang="en-US" dirty="0" smtClean="0"/>
              <a:t> with β</a:t>
            </a:r>
            <a:r>
              <a:rPr lang="en-US" baseline="-25000" dirty="0" smtClean="0"/>
              <a:t>y</a:t>
            </a:r>
            <a:r>
              <a:rPr lang="en-US" baseline="30000" dirty="0" smtClean="0"/>
              <a:t>*</a:t>
            </a:r>
            <a:r>
              <a:rPr lang="en-US" dirty="0" smtClean="0"/>
              <a:t>=0.27mm</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56529588"/>
              </p:ext>
            </p:extLst>
          </p:nvPr>
        </p:nvGraphicFramePr>
        <p:xfrm>
          <a:off x="972814" y="5501322"/>
          <a:ext cx="6734175" cy="727075"/>
        </p:xfrm>
        <a:graphic>
          <a:graphicData uri="http://schemas.openxmlformats.org/presentationml/2006/ole">
            <mc:AlternateContent xmlns:mc="http://schemas.openxmlformats.org/markup-compatibility/2006">
              <mc:Choice xmlns:v="urn:schemas-microsoft-com:vml" Requires="v">
                <p:oleObj spid="_x0000_s3496" name="Equation" r:id="rId13" imgW="3060700" imgH="330200" progId="Equation.DSMT4">
                  <p:embed/>
                </p:oleObj>
              </mc:Choice>
              <mc:Fallback>
                <p:oleObj name="Equation" r:id="rId13" imgW="3060700" imgH="330200" progId="Equation.DSMT4">
                  <p:embed/>
                  <p:pic>
                    <p:nvPicPr>
                      <p:cNvPr id="0" name=""/>
                      <p:cNvPicPr/>
                      <p:nvPr/>
                    </p:nvPicPr>
                    <p:blipFill>
                      <a:blip r:embed="rId14"/>
                      <a:stretch>
                        <a:fillRect/>
                      </a:stretch>
                    </p:blipFill>
                    <p:spPr>
                      <a:xfrm>
                        <a:off x="972814" y="5501322"/>
                        <a:ext cx="6734175" cy="727075"/>
                      </a:xfrm>
                      <a:prstGeom prst="rect">
                        <a:avLst/>
                      </a:prstGeom>
                    </p:spPr>
                  </p:pic>
                </p:oleObj>
              </mc:Fallback>
            </mc:AlternateContent>
          </a:graphicData>
        </a:graphic>
      </p:graphicFrame>
      <p:sp>
        <p:nvSpPr>
          <p:cNvPr id="16" name="Rectangle 15"/>
          <p:cNvSpPr/>
          <p:nvPr/>
        </p:nvSpPr>
        <p:spPr>
          <a:xfrm>
            <a:off x="309769" y="750272"/>
            <a:ext cx="8632193" cy="268611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972814" y="6291952"/>
            <a:ext cx="7969148" cy="369332"/>
          </a:xfrm>
          <a:prstGeom prst="rect">
            <a:avLst/>
          </a:prstGeom>
          <a:noFill/>
        </p:spPr>
        <p:txBody>
          <a:bodyPr wrap="square" rtlCol="0">
            <a:spAutoFit/>
          </a:bodyPr>
          <a:lstStyle/>
          <a:p>
            <a:r>
              <a:rPr lang="en-US" dirty="0" smtClean="0"/>
              <a:t>B2SS exercise: Calculate the vertical and horizontal beam size(s) for Phase 2 cases.</a:t>
            </a:r>
            <a:endParaRPr lang="en-US" dirty="0"/>
          </a:p>
        </p:txBody>
      </p:sp>
    </p:spTree>
    <p:extLst>
      <p:ext uri="{BB962C8B-B14F-4D97-AF65-F5344CB8AC3E}">
        <p14:creationId xmlns:p14="http://schemas.microsoft.com/office/powerpoint/2010/main" val="1056591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2429</TotalTime>
  <Words>1891</Words>
  <Application>Microsoft Macintosh PowerPoint</Application>
  <PresentationFormat>On-screen Show (4:3)</PresentationFormat>
  <Paragraphs>258</Paragraphs>
  <Slides>39</Slides>
  <Notes>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Office Theme</vt:lpstr>
      <vt:lpstr>1_Office Theme</vt:lpstr>
      <vt:lpstr>Office テーマ</vt:lpstr>
      <vt:lpstr>Equation</vt:lpstr>
      <vt:lpstr>SuperKEKB and Belle II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SuperKEKB vacuum scrubbing to reduce  HER beam gas backgrounds in Belle II</vt:lpstr>
      <vt:lpstr>SuperKEKB vacuum scrubbing to reduce  LER beam gas backgrounds in Belle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1.Touschek scattering</vt:lpstr>
      <vt:lpstr>Compare the Parameters for KEKB and SuperKEKB</vt:lpstr>
    </vt:vector>
  </TitlesOfParts>
  <Company>University of Hawaii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SuperKEKB and Belle II bkgs</dc:title>
  <dc:creator>Tom Browder</dc:creator>
  <cp:lastModifiedBy>Tom Browder</cp:lastModifiedBy>
  <cp:revision>80</cp:revision>
  <dcterms:created xsi:type="dcterms:W3CDTF">2018-07-23T03:26:39Z</dcterms:created>
  <dcterms:modified xsi:type="dcterms:W3CDTF">2018-09-12T01:16:42Z</dcterms:modified>
</cp:coreProperties>
</file>