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571" r:id="rId3"/>
    <p:sldId id="358" r:id="rId4"/>
    <p:sldId id="546" r:id="rId5"/>
    <p:sldId id="552" r:id="rId6"/>
    <p:sldId id="547" r:id="rId7"/>
    <p:sldId id="551" r:id="rId8"/>
    <p:sldId id="548" r:id="rId9"/>
    <p:sldId id="550" r:id="rId10"/>
    <p:sldId id="549" r:id="rId11"/>
    <p:sldId id="574" r:id="rId12"/>
    <p:sldId id="393" r:id="rId13"/>
    <p:sldId id="501" r:id="rId14"/>
    <p:sldId id="502" r:id="rId15"/>
    <p:sldId id="557" r:id="rId16"/>
    <p:sldId id="573" r:id="rId17"/>
    <p:sldId id="553" r:id="rId18"/>
    <p:sldId id="554" r:id="rId19"/>
    <p:sldId id="555" r:id="rId20"/>
    <p:sldId id="556" r:id="rId21"/>
    <p:sldId id="558" r:id="rId22"/>
    <p:sldId id="577" r:id="rId23"/>
    <p:sldId id="575" r:id="rId24"/>
    <p:sldId id="481" r:id="rId25"/>
    <p:sldId id="563" r:id="rId26"/>
    <p:sldId id="564" r:id="rId27"/>
    <p:sldId id="565" r:id="rId28"/>
    <p:sldId id="566" r:id="rId29"/>
    <p:sldId id="567" r:id="rId30"/>
    <p:sldId id="568" r:id="rId31"/>
    <p:sldId id="562" r:id="rId32"/>
    <p:sldId id="510" r:id="rId33"/>
    <p:sldId id="569" r:id="rId34"/>
    <p:sldId id="388" r:id="rId35"/>
    <p:sldId id="385" r:id="rId36"/>
    <p:sldId id="472" r:id="rId37"/>
    <p:sldId id="581" r:id="rId38"/>
    <p:sldId id="570" r:id="rId39"/>
    <p:sldId id="335" r:id="rId40"/>
    <p:sldId id="572" r:id="rId41"/>
    <p:sldId id="477" r:id="rId42"/>
    <p:sldId id="478" r:id="rId43"/>
    <p:sldId id="479" r:id="rId44"/>
    <p:sldId id="578" r:id="rId45"/>
    <p:sldId id="579" r:id="rId4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05" d="100"/>
          <a:sy n="105" d="100"/>
        </p:scale>
        <p:origin x="346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4BFC-802A-4566-9B7B-1928616C598C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EE72-851F-4F0E-BC7E-C0490D0B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5D0937C6-CF87-4424-8BBF-A41B58156117}"/>
              </a:ext>
            </a:extLst>
          </p:cNvPr>
          <p:cNvSpPr txBox="1">
            <a:spLocks/>
          </p:cNvSpPr>
          <p:nvPr userDrawn="1"/>
        </p:nvSpPr>
        <p:spPr>
          <a:xfrm>
            <a:off x="8604448" y="-27384"/>
            <a:ext cx="549424" cy="302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z="2000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20.png"/><Relationship Id="rId7" Type="http://schemas.openxmlformats.org/officeDocument/2006/relationships/image" Target="../media/image600.png"/><Relationship Id="rId12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101.png"/><Relationship Id="rId5" Type="http://schemas.openxmlformats.org/officeDocument/2006/relationships/image" Target="../media/image450.png"/><Relationship Id="rId10" Type="http://schemas.openxmlformats.org/officeDocument/2006/relationships/image" Target="../media/image90.png"/><Relationship Id="rId4" Type="http://schemas.openxmlformats.org/officeDocument/2006/relationships/image" Target="../media/image320.png"/><Relationship Id="rId9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36670" cy="3096344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Exotic and Conventional Quarkonium Physics Prospects at Belle II</a:t>
            </a:r>
            <a:endParaRPr kumimoji="1" lang="ja-JP" altLang="en-US" sz="4800" baseline="300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pic>
        <p:nvPicPr>
          <p:cNvPr id="5" name="jaea_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2816" y="5373217"/>
            <a:ext cx="2493854" cy="15015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8712" cy="3312368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Kiyoshi Tanida</a:t>
            </a:r>
            <a:endParaRPr kumimoji="1" lang="en-US" altLang="ja-JP" sz="3600" dirty="0">
              <a:solidFill>
                <a:srgbClr val="FF0000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(Japan Atomic Energy Agency)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@The 13th International Conference on 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 err="1">
                <a:solidFill>
                  <a:schemeClr val="tx1"/>
                </a:solidFill>
              </a:rPr>
              <a:t>Hypernuclear</a:t>
            </a:r>
            <a:r>
              <a:rPr lang="en-US" altLang="ja-JP" sz="2800" dirty="0">
                <a:solidFill>
                  <a:schemeClr val="tx1"/>
                </a:solidFill>
              </a:rPr>
              <a:t> and Strange Particle 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Physics (HYP2018)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28 June</a:t>
            </a:r>
            <a:r>
              <a:rPr kumimoji="1" lang="en-US" altLang="ja-JP" sz="2800" dirty="0">
                <a:solidFill>
                  <a:schemeClr val="tx1"/>
                </a:solidFill>
              </a:rPr>
              <a:t> 2018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ãBelle II logoãã®ç»åæ¤ç´¢çµæ">
            <a:extLst>
              <a:ext uri="{FF2B5EF4-FFF2-40B4-BE49-F238E27FC236}">
                <a16:creationId xmlns:a16="http://schemas.microsoft.com/office/drawing/2014/main" id="{513CF5BC-2887-4BD7-A93A-EEAAED75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7" y="5139592"/>
            <a:ext cx="1718407" cy="1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3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3D5B2-FAE3-4350-BCE2-0F6B1795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Charged states (2)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767DA-7D31-45C9-8193-6366E57E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216" y="1600200"/>
            <a:ext cx="2520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Several other candidates.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Some may not be resonances</a:t>
            </a:r>
          </a:p>
          <a:p>
            <a:pPr marL="0" indent="0">
              <a:buNone/>
            </a:pPr>
            <a:r>
              <a:rPr lang="en-US" altLang="ja-JP" sz="2800" dirty="0"/>
              <a:t>but cusp or other dynamical enhancements</a:t>
            </a:r>
          </a:p>
          <a:p>
            <a:pPr marL="0" indent="0">
              <a:buNone/>
            </a:pPr>
            <a:endParaRPr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1506BE-0F0B-4159-A9E2-8C575FBC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6336704" cy="595080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FC505C-3F4E-46D6-BD3E-CDC1E1285488}"/>
              </a:ext>
            </a:extLst>
          </p:cNvPr>
          <p:cNvSpPr/>
          <p:nvPr/>
        </p:nvSpPr>
        <p:spPr>
          <a:xfrm>
            <a:off x="1763688" y="95111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LiberationSans"/>
              </a:rPr>
              <a:t>Belle, PRD 88 (2013) 074026</a:t>
            </a:r>
            <a:endParaRPr lang="ja-JP" altLang="en-US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BBA6E0-EAD3-478E-8997-6E4545E7BB1C}"/>
              </a:ext>
            </a:extLst>
          </p:cNvPr>
          <p:cNvSpPr/>
          <p:nvPr/>
        </p:nvSpPr>
        <p:spPr>
          <a:xfrm>
            <a:off x="4716016" y="2060848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Z(4430)</a:t>
            </a:r>
            <a:endParaRPr lang="ja-JP" altLang="en-US" sz="2800" dirty="0"/>
          </a:p>
        </p:txBody>
      </p:sp>
      <p:pic>
        <p:nvPicPr>
          <p:cNvPr id="8" name="Picture 2" descr="http://belle.kek.jp/image/B-logo-small.gif">
            <a:extLst>
              <a:ext uri="{FF2B5EF4-FFF2-40B4-BE49-F238E27FC236}">
                <a16:creationId xmlns:a16="http://schemas.microsoft.com/office/drawing/2014/main" id="{BB1D427A-72B0-413E-967B-A1DA8629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8" y="1399740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2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2D68C-95C0-4E40-9BD9-212BAC68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Remaining questions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D08504-41A9-45C9-809B-3257BCEF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6738"/>
            <a:ext cx="9144000" cy="584663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Many XYZ states were found</a:t>
            </a:r>
            <a:r>
              <a:rPr lang="en-US" altLang="ja-JP" dirty="0">
                <a:solidFill>
                  <a:srgbClr val="0070C0"/>
                </a:solidFill>
              </a:rPr>
              <a:t>,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but</a:t>
            </a:r>
          </a:p>
          <a:p>
            <a:pPr lvl="1"/>
            <a:r>
              <a:rPr kumimoji="1" lang="en-US" altLang="ja-JP" dirty="0"/>
              <a:t>Which ones are exotic?</a:t>
            </a:r>
          </a:p>
          <a:p>
            <a:pPr lvl="1"/>
            <a:r>
              <a:rPr lang="en-US" altLang="ja-JP" dirty="0"/>
              <a:t>If exotic, what kind? </a:t>
            </a:r>
            <a:br>
              <a:rPr lang="en-US" altLang="ja-JP" dirty="0"/>
            </a:br>
            <a:r>
              <a:rPr lang="en-US" altLang="ja-JP" dirty="0"/>
              <a:t>Molecule? Tetraquark? Hybrid? Something else?</a:t>
            </a:r>
          </a:p>
          <a:p>
            <a:pPr lvl="1"/>
            <a:r>
              <a:rPr lang="en-US" altLang="ja-JP" dirty="0"/>
              <a:t>Goal: classification of these states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J</a:t>
            </a:r>
            <a:r>
              <a:rPr lang="en-US" altLang="ja-JP" baseline="30000" dirty="0">
                <a:solidFill>
                  <a:srgbClr val="0070C0"/>
                </a:solidFill>
              </a:rPr>
              <a:t>P</a:t>
            </a:r>
            <a:r>
              <a:rPr lang="en-US" altLang="ja-JP" dirty="0">
                <a:solidFill>
                  <a:srgbClr val="0070C0"/>
                </a:solidFill>
              </a:rPr>
              <a:t> is not determined yet for m</a:t>
            </a:r>
            <a:r>
              <a:rPr kumimoji="1" lang="en-US" altLang="ja-JP" dirty="0">
                <a:solidFill>
                  <a:srgbClr val="0070C0"/>
                </a:solidFill>
              </a:rPr>
              <a:t>ost XZ states</a:t>
            </a:r>
            <a:endParaRPr lang="en-US" altLang="ja-JP" dirty="0">
              <a:solidFill>
                <a:srgbClr val="0070C0"/>
              </a:solidFill>
            </a:endParaRPr>
          </a:p>
          <a:p>
            <a:pPr lvl="1"/>
            <a:r>
              <a:rPr lang="en-US" altLang="ja-JP" dirty="0"/>
              <a:t>Most important measurement in the coming days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More states?</a:t>
            </a:r>
          </a:p>
          <a:p>
            <a:pPr lvl="1"/>
            <a:r>
              <a:rPr lang="en-US" altLang="ja-JP" dirty="0"/>
              <a:t>Several more should be discovered especially in b sector</a:t>
            </a:r>
          </a:p>
          <a:p>
            <a:pPr lvl="1"/>
            <a:r>
              <a:rPr kumimoji="1" lang="en-US" altLang="ja-JP" dirty="0"/>
              <a:t>In</a:t>
            </a:r>
            <a:r>
              <a:rPr lang="en-US" altLang="ja-JP" dirty="0"/>
              <a:t>teresting to compare </a:t>
            </a:r>
            <a:r>
              <a:rPr lang="en-US" altLang="ja-JP" dirty="0" err="1"/>
              <a:t>XYZ</a:t>
            </a:r>
            <a:r>
              <a:rPr lang="en-US" altLang="ja-JP" baseline="-25000" dirty="0" err="1"/>
              <a:t>c</a:t>
            </a:r>
            <a:r>
              <a:rPr lang="en-US" altLang="ja-JP" dirty="0"/>
              <a:t> and </a:t>
            </a:r>
            <a:r>
              <a:rPr lang="en-US" altLang="ja-JP" dirty="0" err="1"/>
              <a:t>XYZ</a:t>
            </a:r>
            <a:r>
              <a:rPr lang="en-US" altLang="ja-JP" baseline="-25000" dirty="0" err="1"/>
              <a:t>b</a:t>
            </a:r>
            <a:endParaRPr lang="en-US" altLang="ja-JP" dirty="0"/>
          </a:p>
          <a:p>
            <a:pPr lvl="1"/>
            <a:r>
              <a:rPr kumimoji="1" lang="en-US" altLang="ja-JP" dirty="0"/>
              <a:t>Discovery of unexpected?</a:t>
            </a:r>
          </a:p>
        </p:txBody>
      </p:sp>
    </p:spTree>
    <p:extLst>
      <p:ext uri="{BB962C8B-B14F-4D97-AF65-F5344CB8AC3E}">
        <p14:creationId xmlns:p14="http://schemas.microsoft.com/office/powerpoint/2010/main" val="322702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5496" y="141277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/>
              <a:t>From Belle to Belle II  </a:t>
            </a:r>
            <a:endParaRPr lang="ja-JP" altLang="en-US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343343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9339D-71C1-48B1-9F8A-4F529396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37530"/>
          </a:xfrm>
        </p:spPr>
        <p:txBody>
          <a:bodyPr/>
          <a:lstStyle/>
          <a:p>
            <a:r>
              <a:rPr lang="en-US" altLang="ja-JP" dirty="0" err="1">
                <a:solidFill>
                  <a:srgbClr val="0070C0"/>
                </a:solidFill>
              </a:rPr>
              <a:t>SuperKEKB</a:t>
            </a:r>
            <a:r>
              <a:rPr lang="en-US" altLang="ja-JP" dirty="0">
                <a:solidFill>
                  <a:srgbClr val="0070C0"/>
                </a:solidFill>
              </a:rPr>
              <a:t> and Belle II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92A12F-5F31-4361-AD1A-AF4D7B12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41875E-A4C1-4F89-878D-4066111E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" y="908720"/>
            <a:ext cx="9080399" cy="51454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C89867-20A2-440F-ABD3-AF1700E38AF2}"/>
              </a:ext>
            </a:extLst>
          </p:cNvPr>
          <p:cNvSpPr txBox="1"/>
          <p:nvPr/>
        </p:nvSpPr>
        <p:spPr>
          <a:xfrm>
            <a:off x="1189846" y="6095037"/>
            <a:ext cx="6910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</a:rPr>
              <a:t>Goal: x50 more statistics than Belle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7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7E94B-332F-4207-9F5E-2256B9B5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1158A-E81C-4D92-9338-1DBF11E3D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AEC4A4-0EA0-4677-BF59-5454C2A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03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0EFEDB-2E58-493B-84D8-50844D65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Prospects for XYZ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D820D4-E602-472C-A107-2C2679DA5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904656"/>
          </a:xfrm>
        </p:spPr>
        <p:txBody>
          <a:bodyPr>
            <a:normAutofit/>
          </a:bodyPr>
          <a:lstStyle/>
          <a:p>
            <a:r>
              <a:rPr lang="en-US" altLang="ja-JP" dirty="0"/>
              <a:t>Expected s</a:t>
            </a:r>
            <a:r>
              <a:rPr kumimoji="1" lang="en-US" altLang="ja-JP" dirty="0"/>
              <a:t>tatistics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X(3872): width determination possible down to a few 100 keV</a:t>
            </a:r>
          </a:p>
          <a:p>
            <a:r>
              <a:rPr lang="en-US" altLang="ja-JP" dirty="0"/>
              <a:t>Search for states near D*D* threshold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Amplitude analysis to determine J</a:t>
            </a:r>
            <a:r>
              <a:rPr lang="en-US" altLang="ja-JP" baseline="30000" dirty="0">
                <a:solidFill>
                  <a:srgbClr val="FF0000"/>
                </a:solidFill>
              </a:rPr>
              <a:t>P(C)</a:t>
            </a:r>
          </a:p>
          <a:p>
            <a:r>
              <a:rPr kumimoji="1" lang="en-US" altLang="ja-JP" dirty="0"/>
              <a:t>Hope to find more unexpected XYZs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20141B-AD1E-4C91-9AF2-E681FCF9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78" y="1628800"/>
            <a:ext cx="77666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A80C0C-1E0F-4042-9737-B3EDBE1C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Charmonia</a:t>
            </a:r>
            <a:r>
              <a:rPr kumimoji="1" lang="en-US" altLang="ja-JP" dirty="0">
                <a:solidFill>
                  <a:srgbClr val="00B050"/>
                </a:solidFill>
              </a:rPr>
              <a:t> by B-decay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37B2BD2-66A7-4913-9471-F81516AEC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904656"/>
              </a:xfrm>
            </p:spPr>
            <p:txBody>
              <a:bodyPr/>
              <a:lstStyle/>
              <a:p>
                <a:r>
                  <a:rPr kumimoji="1" lang="en-US" altLang="ja-JP" dirty="0">
                    <a:solidFill>
                      <a:srgbClr val="0070C0"/>
                    </a:solidFill>
                  </a:rPr>
                  <a:t>Rich source for </a:t>
                </a:r>
                <a:r>
                  <a:rPr kumimoji="1" lang="en-US" altLang="ja-JP" dirty="0" err="1">
                    <a:solidFill>
                      <a:srgbClr val="0070C0"/>
                    </a:solidFill>
                  </a:rPr>
                  <a:t>charmonium</a:t>
                </a:r>
                <a:r>
                  <a:rPr kumimoji="1" lang="en-US" altLang="ja-JP" dirty="0">
                    <a:solidFill>
                      <a:srgbClr val="0070C0"/>
                    </a:solidFill>
                  </a:rPr>
                  <a:t>-like mesons</a:t>
                </a:r>
              </a:p>
              <a:p>
                <a:pPr lvl="1"/>
                <a:r>
                  <a:rPr kumimoji="1" lang="en-US" altLang="ja-JP" dirty="0"/>
                  <a:t>Not only d</a:t>
                </a:r>
                <a:r>
                  <a:rPr lang="en-US" altLang="ja-JP" dirty="0"/>
                  <a:t>iscovery, but to identify nature of the states</a:t>
                </a:r>
                <a:endParaRPr kumimoji="1" lang="en-US" altLang="ja-JP" dirty="0"/>
              </a:p>
              <a:p>
                <a:r>
                  <a:rPr kumimoji="1" lang="en-US" altLang="ja-JP" dirty="0">
                    <a:solidFill>
                      <a:srgbClr val="0070C0"/>
                    </a:solidFill>
                  </a:rPr>
                  <a:t>In decay modes B</a:t>
                </a:r>
                <a:r>
                  <a:rPr kumimoji="1" lang="en-US" altLang="ja-JP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KX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J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PC</a:t>
                </a:r>
                <a:r>
                  <a:rPr lang="en-US" altLang="ja-JP" dirty="0">
                    <a:sym typeface="Wingdings" panose="05000000000000000000" pitchFamily="2" charset="2"/>
                  </a:rPr>
                  <a:t>-determination: B and K are 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spinless</a:t>
                </a:r>
                <a:r>
                  <a:rPr lang="en-US" altLang="ja-JP" dirty="0">
                    <a:sym typeface="Wingdings" panose="05000000000000000000" pitchFamily="2" charset="2"/>
                  </a:rPr>
                  <a:t>, so J</a:t>
                </a:r>
                <a:r>
                  <a:rPr lang="en-US" altLang="ja-JP" baseline="-25000" dirty="0">
                    <a:sym typeface="Wingdings" panose="05000000000000000000" pitchFamily="2" charset="2"/>
                  </a:rPr>
                  <a:t>Z</a:t>
                </a:r>
                <a:r>
                  <a:rPr lang="en-US" altLang="ja-JP" dirty="0">
                    <a:sym typeface="Wingdings" panose="05000000000000000000" pitchFamily="2" charset="2"/>
                  </a:rPr>
                  <a:t>(X)=0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Determination of absolute branching fraction:</a:t>
                </a:r>
                <a:br>
                  <a:rPr lang="en-US" altLang="ja-JP" dirty="0">
                    <a:sym typeface="Wingdings" panose="05000000000000000000" pitchFamily="2" charset="2"/>
                  </a:rPr>
                </a:br>
                <a:r>
                  <a:rPr lang="en-US" altLang="ja-JP" dirty="0">
                    <a:sym typeface="Wingdings" panose="05000000000000000000" pitchFamily="2" charset="2"/>
                  </a:rPr>
                  <a:t>X can be identified in recoil (missing) mass</a:t>
                </a:r>
              </a:p>
              <a:p>
                <a:r>
                  <a:rPr lang="en-US" altLang="ja-JP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Chance to produce </a:t>
                </a:r>
                <a:r>
                  <a:rPr lang="en-US" altLang="ja-JP" dirty="0">
                    <a:solidFill>
                      <a:srgbClr val="0070C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h</a:t>
                </a:r>
                <a:r>
                  <a:rPr lang="en-US" altLang="ja-JP" baseline="-250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c2</a:t>
                </a:r>
                <a:r>
                  <a:rPr lang="en-US" altLang="ja-JP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(1D) J</a:t>
                </a:r>
                <a:r>
                  <a:rPr lang="en-US" altLang="ja-JP" baseline="300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PC</a:t>
                </a:r>
                <a:r>
                  <a:rPr lang="en-US" altLang="ja-JP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=2</a:t>
                </a:r>
                <a:r>
                  <a:rPr lang="en-US" altLang="ja-JP" baseline="300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-+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Spin-singlet, L=2 state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The only unobserved narrow state expected in QM 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Cannot decay into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 due to parity conservation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Promising channel: </a:t>
                </a:r>
                <a:r>
                  <a:rPr lang="en-US" altLang="ja-JP" dirty="0"/>
                  <a:t>B → K (</a:t>
                </a:r>
                <a:r>
                  <a:rPr lang="en-US" altLang="ja-JP" dirty="0" err="1"/>
                  <a:t>h</a:t>
                </a:r>
                <a:r>
                  <a:rPr lang="en-US" altLang="ja-JP" baseline="-25000" dirty="0" err="1"/>
                  <a:t>c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g</a:t>
                </a:r>
                <a:r>
                  <a:rPr lang="el-GR" altLang="ja-JP" dirty="0"/>
                  <a:t>)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37B2BD2-66A7-4913-9471-F81516AEC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904656"/>
              </a:xfrm>
              <a:blipFill>
                <a:blip r:embed="rId2"/>
                <a:stretch>
                  <a:fillRect l="-1571" t="-1342" b="-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68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B4312-008C-46C6-8CA0-81AD28CE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Charmonia</a:t>
            </a:r>
            <a:r>
              <a:rPr kumimoji="1" lang="en-US" altLang="ja-JP" dirty="0">
                <a:solidFill>
                  <a:srgbClr val="00B050"/>
                </a:solidFill>
              </a:rPr>
              <a:t> by ISR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7A78B8-EF35-4518-9847-352966B6E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928992" cy="5823520"/>
              </a:xfrm>
            </p:spPr>
            <p:txBody>
              <a:bodyPr/>
              <a:lstStyle/>
              <a:p>
                <a:r>
                  <a:rPr lang="en-US" altLang="ja-JP" dirty="0">
                    <a:solidFill>
                      <a:srgbClr val="0070C0"/>
                    </a:solidFill>
                  </a:rPr>
                  <a:t>Can use data from all higher energies.</a:t>
                </a:r>
              </a:p>
              <a:p>
                <a:pPr lvl="1"/>
                <a:r>
                  <a:rPr lang="en-US" altLang="ja-JP" dirty="0"/>
                  <a:t>Line shape study possible with single datasets</a:t>
                </a:r>
                <a:br>
                  <a:rPr lang="en-US" altLang="ja-JP" dirty="0"/>
                </a:br>
                <a:r>
                  <a:rPr lang="en-US" altLang="ja-JP" dirty="0"/>
                  <a:t>Decomposition of many nearby states</a:t>
                </a:r>
              </a:p>
              <a:p>
                <a:r>
                  <a:rPr lang="en-US" altLang="ja-JP" dirty="0">
                    <a:solidFill>
                      <a:srgbClr val="0070C0"/>
                    </a:solidFill>
                  </a:rPr>
                  <a:t>Demands high luminosity</a:t>
                </a:r>
              </a:p>
              <a:p>
                <a:pPr lvl="1"/>
                <a:r>
                  <a:rPr lang="en-US" altLang="ja-JP" dirty="0"/>
                  <a:t>Suppression by </a:t>
                </a:r>
                <a:r>
                  <a:rPr lang="en-US" altLang="ja-JP" dirty="0">
                    <a:latin typeface="Symbol" panose="05050102010706020507" pitchFamily="18" charset="2"/>
                  </a:rPr>
                  <a:t>a</a:t>
                </a:r>
                <a:r>
                  <a:rPr lang="en-US" altLang="ja-JP" dirty="0"/>
                  <a:t> (1/137), photon detection</a:t>
                </a:r>
              </a:p>
              <a:p>
                <a:r>
                  <a:rPr lang="en-US" altLang="ja-JP" dirty="0">
                    <a:solidFill>
                      <a:srgbClr val="0070C0"/>
                    </a:solidFill>
                  </a:rPr>
                  <a:t>Channels of interest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altLang="ja-JP" dirty="0"/>
                  <a:t>: Y(4260), Z(3900), …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ja-JP" dirty="0"/>
                  <a:t>: Strange partners of Z?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/>
                  <a:t>: Y(4220)?</a:t>
                </a: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7A78B8-EF35-4518-9847-352966B6E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928992" cy="5823520"/>
              </a:xfrm>
              <a:blipFill>
                <a:blip r:embed="rId2"/>
                <a:stretch>
                  <a:fillRect l="-1571" t="-1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80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B4312-008C-46C6-8CA0-81AD28CE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Competition with BESIII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A78B8-EF35-4518-9847-352966B6E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23520"/>
          </a:xfrm>
        </p:spPr>
        <p:txBody>
          <a:bodyPr/>
          <a:lstStyle/>
          <a:p>
            <a:r>
              <a:rPr lang="en-US" altLang="ja-JP" dirty="0"/>
              <a:t>Higher effective luminosity than BESIII</a:t>
            </a:r>
          </a:p>
          <a:p>
            <a:r>
              <a:rPr lang="en-US" altLang="ja-JP" dirty="0"/>
              <a:t>Wider mass range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CD2010-3FED-4458-92CA-F7FDDAC1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0" y="2348880"/>
            <a:ext cx="6994338" cy="4464496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FD39859-CC08-4432-B2AE-B6490A5FA036}"/>
              </a:ext>
            </a:extLst>
          </p:cNvPr>
          <p:cNvCxnSpPr/>
          <p:nvPr/>
        </p:nvCxnSpPr>
        <p:spPr>
          <a:xfrm flipH="1">
            <a:off x="7092280" y="551723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D26593-107D-4F15-8093-43327B34FEA0}"/>
              </a:ext>
            </a:extLst>
          </p:cNvPr>
          <p:cNvSpPr txBox="1"/>
          <p:nvPr/>
        </p:nvSpPr>
        <p:spPr>
          <a:xfrm>
            <a:off x="7524328" y="5101733"/>
            <a:ext cx="1124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BESIII </a:t>
            </a:r>
            <a:br>
              <a:rPr kumimoji="1" lang="en-US" altLang="ja-JP" sz="2400" dirty="0"/>
            </a:br>
            <a:r>
              <a:rPr kumimoji="1" lang="en-US" altLang="ja-JP" sz="2400" dirty="0"/>
              <a:t>approx.</a:t>
            </a:r>
            <a:endParaRPr kumimoji="1" lang="ja-JP" altLang="en-US" sz="2400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2176A79-5FA1-4A98-A730-4CF7F9A47EC4}"/>
              </a:ext>
            </a:extLst>
          </p:cNvPr>
          <p:cNvCxnSpPr>
            <a:cxnSpLocks/>
          </p:cNvCxnSpPr>
          <p:nvPr/>
        </p:nvCxnSpPr>
        <p:spPr>
          <a:xfrm>
            <a:off x="6156176" y="1988840"/>
            <a:ext cx="0" cy="432048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FCE3B7-2077-4584-B659-B3DD7DE1628A}"/>
              </a:ext>
            </a:extLst>
          </p:cNvPr>
          <p:cNvSpPr txBox="1"/>
          <p:nvPr/>
        </p:nvSpPr>
        <p:spPr>
          <a:xfrm>
            <a:off x="5724128" y="1599183"/>
            <a:ext cx="155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BESIII Limit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434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5189A-4C2D-4E2D-828A-F2547E00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Charmonium</a:t>
            </a:r>
            <a:r>
              <a:rPr kumimoji="1" lang="en-US" altLang="ja-JP" dirty="0">
                <a:solidFill>
                  <a:srgbClr val="00B050"/>
                </a:solidFill>
              </a:rPr>
              <a:t> by 2-photon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96C853-8701-41B2-8C5F-702EF6F8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262067"/>
            <a:ext cx="9001000" cy="1551309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Statistics not enough – need Belle II data</a:t>
            </a:r>
          </a:p>
          <a:p>
            <a:r>
              <a:rPr lang="en-US" altLang="ja-JP" sz="2800" dirty="0">
                <a:latin typeface="Symbol" panose="05050102010706020507" pitchFamily="18" charset="2"/>
              </a:rPr>
              <a:t>c</a:t>
            </a:r>
            <a:r>
              <a:rPr kumimoji="1" lang="en-US" altLang="ja-JP" sz="2800" baseline="-25000" dirty="0"/>
              <a:t>c0,2</a:t>
            </a:r>
            <a:r>
              <a:rPr kumimoji="1" lang="en-US" altLang="ja-JP" sz="2800" dirty="0"/>
              <a:t>(2P) properties</a:t>
            </a:r>
          </a:p>
          <a:p>
            <a:r>
              <a:rPr kumimoji="1" lang="en-US" altLang="ja-JP" sz="2800" dirty="0"/>
              <a:t>Other states? 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24674E-EF6E-47E9-97A1-0472FB62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6264696" cy="421665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A559A9-6F03-45C6-9112-6598AA5AE9D9}"/>
              </a:ext>
            </a:extLst>
          </p:cNvPr>
          <p:cNvSpPr/>
          <p:nvPr/>
        </p:nvSpPr>
        <p:spPr>
          <a:xfrm>
            <a:off x="4067944" y="1117422"/>
            <a:ext cx="3313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Belle, PRL 104, 112004 (2010)</a:t>
            </a:r>
            <a:endParaRPr lang="ja-JP" altLang="en-US" sz="2000" dirty="0"/>
          </a:p>
        </p:txBody>
      </p:sp>
      <p:pic>
        <p:nvPicPr>
          <p:cNvPr id="7" name="Picture 2" descr="http://belle.kek.jp/image/B-logo-small.gif">
            <a:extLst>
              <a:ext uri="{FF2B5EF4-FFF2-40B4-BE49-F238E27FC236}">
                <a16:creationId xmlns:a16="http://schemas.microsoft.com/office/drawing/2014/main" id="{449FA274-82E1-4D00-A9C0-4AF19A5E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7721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1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36670" cy="3096344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Exotic and Conventional Quarkonium </a:t>
            </a:r>
            <a:r>
              <a:rPr lang="en-US" altLang="ja-JP" sz="4800" dirty="0">
                <a:solidFill>
                  <a:srgbClr val="00B050"/>
                </a:solidFill>
              </a:rPr>
              <a:t>(and baryon) </a:t>
            </a:r>
            <a:r>
              <a:rPr lang="en-US" altLang="ja-JP" sz="4800" dirty="0"/>
              <a:t>Physics Prospects at Belle II</a:t>
            </a:r>
            <a:endParaRPr kumimoji="1" lang="ja-JP" altLang="en-US" sz="4800" baseline="300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pic>
        <p:nvPicPr>
          <p:cNvPr id="5" name="jaea_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2816" y="5373217"/>
            <a:ext cx="2493854" cy="15015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8712" cy="3312368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Kiyoshi Tanida</a:t>
            </a:r>
            <a:endParaRPr kumimoji="1" lang="en-US" altLang="ja-JP" sz="3600" dirty="0">
              <a:solidFill>
                <a:srgbClr val="FF0000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(Japan Atomic Energy Agency)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@The 13th International Conference on 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 err="1">
                <a:solidFill>
                  <a:schemeClr val="tx1"/>
                </a:solidFill>
              </a:rPr>
              <a:t>Hypernuclear</a:t>
            </a:r>
            <a:r>
              <a:rPr lang="en-US" altLang="ja-JP" sz="2800" dirty="0">
                <a:solidFill>
                  <a:schemeClr val="tx1"/>
                </a:solidFill>
              </a:rPr>
              <a:t> and Strange Particle 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Physics (HYP2018)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28 June</a:t>
            </a:r>
            <a:r>
              <a:rPr kumimoji="1" lang="en-US" altLang="ja-JP" sz="2800" dirty="0">
                <a:solidFill>
                  <a:schemeClr val="tx1"/>
                </a:solidFill>
              </a:rPr>
              <a:t> 2018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ãBelle II logoãã®ç»åæ¤ç´¢çµæ">
            <a:extLst>
              <a:ext uri="{FF2B5EF4-FFF2-40B4-BE49-F238E27FC236}">
                <a16:creationId xmlns:a16="http://schemas.microsoft.com/office/drawing/2014/main" id="{513CF5BC-2887-4BD7-A93A-EEAAED75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7" y="5139592"/>
            <a:ext cx="1718407" cy="1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0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4F026A-274B-4114-BDEC-7C66FF96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Double </a:t>
            </a:r>
            <a:r>
              <a:rPr kumimoji="1" lang="en-US" altLang="ja-JP" dirty="0" err="1">
                <a:solidFill>
                  <a:srgbClr val="00B050"/>
                </a:solidFill>
              </a:rPr>
              <a:t>Charmonia</a:t>
            </a:r>
            <a:r>
              <a:rPr kumimoji="1" lang="en-US" altLang="ja-JP" dirty="0">
                <a:solidFill>
                  <a:srgbClr val="00B050"/>
                </a:solidFill>
              </a:rPr>
              <a:t> production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1A2E9-15B2-4FD2-BAD2-3A1D727C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052736"/>
            <a:ext cx="9000492" cy="5760640"/>
          </a:xfrm>
        </p:spPr>
        <p:txBody>
          <a:bodyPr/>
          <a:lstStyle/>
          <a:p>
            <a:r>
              <a:rPr kumimoji="1" lang="en-US" altLang="ja-JP" dirty="0"/>
              <a:t>Observed in combinations of J=1 and J=0</a:t>
            </a:r>
          </a:p>
          <a:p>
            <a:pPr lvl="1"/>
            <a:r>
              <a:rPr lang="en-US" altLang="ja-JP" dirty="0"/>
              <a:t>E.g., J/</a:t>
            </a:r>
            <a:r>
              <a:rPr lang="en-US" altLang="ja-JP" dirty="0" err="1">
                <a:latin typeface="Symbol" panose="05050102010706020507" pitchFamily="18" charset="2"/>
              </a:rPr>
              <a:t>y</a:t>
            </a:r>
            <a:r>
              <a:rPr lang="en-US" altLang="ja-JP" dirty="0" err="1"/>
              <a:t>+</a:t>
            </a:r>
            <a:r>
              <a:rPr lang="en-US" altLang="ja-JP" dirty="0" err="1">
                <a:latin typeface="Symbol" panose="05050102010706020507" pitchFamily="18" charset="2"/>
              </a:rPr>
              <a:t>h</a:t>
            </a:r>
            <a:r>
              <a:rPr lang="en-US" altLang="ja-JP" baseline="-25000" dirty="0" err="1"/>
              <a:t>c</a:t>
            </a:r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baseline="-25000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Identify </a:t>
            </a:r>
            <a:r>
              <a:rPr lang="en-US" altLang="ja-JP" dirty="0" err="1"/>
              <a:t>charmonia</a:t>
            </a:r>
            <a:r>
              <a:rPr lang="en-US" altLang="ja-JP" dirty="0"/>
              <a:t> in missing mass </a:t>
            </a:r>
            <a:r>
              <a:rPr lang="en-US" altLang="ja-JP" dirty="0">
                <a:sym typeface="Wingdings" panose="05000000000000000000" pitchFamily="2" charset="2"/>
              </a:rPr>
              <a:t> New probe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29F1DC-7518-472D-A7C8-86453857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2348880"/>
            <a:ext cx="6039275" cy="3888432"/>
          </a:xfrm>
          <a:prstGeom prst="rect">
            <a:avLst/>
          </a:prstGeom>
        </p:spPr>
      </p:pic>
      <p:pic>
        <p:nvPicPr>
          <p:cNvPr id="5" name="Picture 2" descr="http://belle.kek.jp/image/B-logo-small.gif">
            <a:extLst>
              <a:ext uri="{FF2B5EF4-FFF2-40B4-BE49-F238E27FC236}">
                <a16:creationId xmlns:a16="http://schemas.microsoft.com/office/drawing/2014/main" id="{F40741A3-4A2E-431E-A491-1F32350B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69" y="2429535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62AF5F-677F-4221-AEA6-60C40225442E}"/>
              </a:ext>
            </a:extLst>
          </p:cNvPr>
          <p:cNvSpPr/>
          <p:nvPr/>
        </p:nvSpPr>
        <p:spPr>
          <a:xfrm>
            <a:off x="3058599" y="2060848"/>
            <a:ext cx="3241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Belle, PRL 98, 082001 (2005) 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EDF6BB-C488-41D3-B089-AF70C29CD779}"/>
              </a:ext>
            </a:extLst>
          </p:cNvPr>
          <p:cNvSpPr txBox="1"/>
          <p:nvPr/>
        </p:nvSpPr>
        <p:spPr>
          <a:xfrm>
            <a:off x="6813709" y="620688"/>
            <a:ext cx="228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Only at Belle II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3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7B86FE-4FC0-4DE1-A0B5-B984E33F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Bottomonia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3F0804-F504-465B-B2F1-22A37D47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66738"/>
            <a:ext cx="9036496" cy="577463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New things @Belle II</a:t>
            </a:r>
          </a:p>
          <a:p>
            <a:pPr lvl="1"/>
            <a:r>
              <a:rPr lang="en-US" altLang="ja-JP" dirty="0"/>
              <a:t>Measurement at </a:t>
            </a:r>
            <a:r>
              <a:rPr lang="en-US" altLang="ja-JP" dirty="0">
                <a:latin typeface="Symbol" panose="05050102010706020507" pitchFamily="18" charset="2"/>
              </a:rPr>
              <a:t>U</a:t>
            </a:r>
            <a:r>
              <a:rPr lang="en-US" altLang="ja-JP" dirty="0"/>
              <a:t>(6S)</a:t>
            </a:r>
            <a:r>
              <a:rPr lang="ja-JP" altLang="en-US" dirty="0"/>
              <a:t> </a:t>
            </a:r>
            <a:r>
              <a:rPr lang="en-US" altLang="ja-JP" dirty="0"/>
              <a:t>becomes</a:t>
            </a:r>
            <a:r>
              <a:rPr lang="ja-JP" altLang="en-US" dirty="0"/>
              <a:t> </a:t>
            </a:r>
            <a:r>
              <a:rPr lang="en-US" altLang="ja-JP" dirty="0"/>
              <a:t>possible (~100 fb</a:t>
            </a:r>
            <a:r>
              <a:rPr lang="en-US" altLang="ja-JP" baseline="30000" dirty="0"/>
              <a:t>-1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en-US" altLang="ja-JP" dirty="0">
                <a:sym typeface="Wingdings" panose="05000000000000000000" pitchFamily="2" charset="2"/>
              </a:rPr>
              <a:t> Expect more </a:t>
            </a:r>
            <a:r>
              <a:rPr lang="en-US" altLang="ja-JP" dirty="0" err="1">
                <a:sym typeface="Wingdings" panose="05000000000000000000" pitchFamily="2" charset="2"/>
              </a:rPr>
              <a:t>Z</a:t>
            </a:r>
            <a:r>
              <a:rPr lang="en-US" altLang="ja-JP" baseline="-25000" dirty="0" err="1">
                <a:sym typeface="Wingdings" panose="05000000000000000000" pitchFamily="2" charset="2"/>
              </a:rPr>
              <a:t>b</a:t>
            </a:r>
            <a:r>
              <a:rPr lang="en-US" altLang="ja-JP" dirty="0">
                <a:sym typeface="Wingdings" panose="05000000000000000000" pitchFamily="2" charset="2"/>
              </a:rPr>
              <a:t> states</a:t>
            </a:r>
            <a:endParaRPr lang="en-US" altLang="ja-JP" dirty="0"/>
          </a:p>
          <a:p>
            <a:pPr lvl="1"/>
            <a:r>
              <a:rPr kumimoji="1" lang="en-US" altLang="ja-JP" dirty="0"/>
              <a:t>Radiative transitions between </a:t>
            </a:r>
            <a:r>
              <a:rPr kumimoji="1" lang="en-US" altLang="ja-JP" dirty="0" err="1"/>
              <a:t>bottomonia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0070C0"/>
                </a:solidFill>
              </a:rPr>
              <a:t>Most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missing conventional </a:t>
            </a:r>
            <a:r>
              <a:rPr lang="en-US" altLang="ja-JP" dirty="0" err="1">
                <a:solidFill>
                  <a:srgbClr val="0070C0"/>
                </a:solidFill>
              </a:rPr>
              <a:t>bottomonia</a:t>
            </a:r>
            <a:r>
              <a:rPr lang="en-US" altLang="ja-JP" dirty="0">
                <a:solidFill>
                  <a:srgbClr val="0070C0"/>
                </a:solidFill>
              </a:rPr>
              <a:t> below the open bottom threshold should be found; e.g.,</a:t>
            </a:r>
          </a:p>
          <a:p>
            <a:pPr lvl="1"/>
            <a:r>
              <a:rPr lang="en-US" altLang="ja-JP" dirty="0" err="1">
                <a:latin typeface="Symbol" panose="05050102010706020507" pitchFamily="18" charset="2"/>
              </a:rPr>
              <a:t>c</a:t>
            </a:r>
            <a:r>
              <a:rPr lang="en-US" altLang="ja-JP" baseline="-25000" dirty="0" err="1"/>
              <a:t>b</a:t>
            </a:r>
            <a:r>
              <a:rPr lang="en-US" altLang="ja-JP" dirty="0"/>
              <a:t>(3P) triplet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U</a:t>
            </a:r>
            <a:r>
              <a:rPr lang="en-US" altLang="ja-JP" dirty="0"/>
              <a:t>(2D</a:t>
            </a:r>
            <a:r>
              <a:rPr lang="en-US" altLang="ja-JP" baseline="-25000" dirty="0"/>
              <a:t>3</a:t>
            </a:r>
            <a:r>
              <a:rPr lang="en-US" altLang="ja-JP" dirty="0"/>
              <a:t>) triplet</a:t>
            </a:r>
          </a:p>
          <a:p>
            <a:pPr lvl="1"/>
            <a:r>
              <a:rPr lang="en-US" altLang="ja-JP" dirty="0" err="1">
                <a:latin typeface="Symbol" panose="05050102010706020507" pitchFamily="18" charset="2"/>
              </a:rPr>
              <a:t>h</a:t>
            </a:r>
            <a:r>
              <a:rPr lang="en-US" altLang="ja-JP" baseline="-25000" dirty="0" err="1"/>
              <a:t>b</a:t>
            </a:r>
            <a:r>
              <a:rPr lang="en-US" altLang="ja-JP" dirty="0"/>
              <a:t>(3S), </a:t>
            </a:r>
            <a:r>
              <a:rPr lang="en-US" altLang="ja-JP" dirty="0" err="1">
                <a:latin typeface="Symbol" panose="05050102010706020507" pitchFamily="18" charset="2"/>
              </a:rPr>
              <a:t>h</a:t>
            </a:r>
            <a:r>
              <a:rPr lang="en-US" altLang="ja-JP" baseline="-25000" dirty="0" err="1"/>
              <a:t>b</a:t>
            </a:r>
            <a:r>
              <a:rPr lang="en-US" altLang="ja-JP" dirty="0"/>
              <a:t>(1D), </a:t>
            </a:r>
            <a:r>
              <a:rPr lang="en-US" altLang="ja-JP" dirty="0">
                <a:latin typeface="Symbol" panose="05050102010706020507" pitchFamily="18" charset="2"/>
              </a:rPr>
              <a:t>U</a:t>
            </a:r>
            <a:r>
              <a:rPr lang="en-US" altLang="ja-JP" dirty="0"/>
              <a:t>(1D</a:t>
            </a:r>
            <a:r>
              <a:rPr lang="en-US" altLang="ja-JP" baseline="-25000" dirty="0"/>
              <a:t>1,3</a:t>
            </a:r>
            <a:r>
              <a:rPr lang="en-US" altLang="ja-JP" dirty="0"/>
              <a:t>) </a:t>
            </a:r>
          </a:p>
          <a:p>
            <a:pPr lvl="1"/>
            <a:r>
              <a:rPr lang="en-US" altLang="ja-JP" dirty="0"/>
              <a:t>F-wave states</a:t>
            </a:r>
          </a:p>
          <a:p>
            <a:pPr lvl="1"/>
            <a:r>
              <a:rPr lang="en-US" altLang="ja-JP" dirty="0"/>
              <a:t>Several others</a:t>
            </a:r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273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7B86FE-4FC0-4DE1-A0B5-B984E33F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New states?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3F0804-F504-465B-B2F1-22A37D47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Some </a:t>
            </a:r>
            <a:r>
              <a:rPr lang="en-US" altLang="ja-JP" dirty="0" err="1">
                <a:solidFill>
                  <a:srgbClr val="0070C0"/>
                </a:solidFill>
              </a:rPr>
              <a:t>XYZ</a:t>
            </a:r>
            <a:r>
              <a:rPr lang="en-US" altLang="ja-JP" baseline="-25000" dirty="0" err="1">
                <a:solidFill>
                  <a:srgbClr val="0070C0"/>
                </a:solidFill>
              </a:rPr>
              <a:t>c</a:t>
            </a:r>
            <a:r>
              <a:rPr lang="en-US" altLang="ja-JP" dirty="0">
                <a:solidFill>
                  <a:srgbClr val="0070C0"/>
                </a:solidFill>
              </a:rPr>
              <a:t> states should have analogs in b sector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lvl="1"/>
            <a:r>
              <a:rPr lang="en-US" altLang="ja-JP" dirty="0" err="1"/>
              <a:t>Y</a:t>
            </a:r>
            <a:r>
              <a:rPr lang="en-US" altLang="ja-JP" baseline="-25000" dirty="0" err="1"/>
              <a:t>b</a:t>
            </a:r>
            <a:r>
              <a:rPr lang="en-US" altLang="ja-JP" dirty="0"/>
              <a:t> states will be searched for in energy scan. </a:t>
            </a:r>
          </a:p>
          <a:p>
            <a:pPr lvl="1"/>
            <a:r>
              <a:rPr lang="en-US" altLang="ja-JP" dirty="0"/>
              <a:t>Help to identify the nature of these states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0070C0"/>
                </a:solidFill>
              </a:rPr>
              <a:t>Expected new states?</a:t>
            </a:r>
          </a:p>
          <a:p>
            <a:pPr lvl="1"/>
            <a:r>
              <a:rPr kumimoji="1" lang="en-US" altLang="ja-JP" dirty="0"/>
              <a:t>Yes, there are some: especially for partner states of </a:t>
            </a:r>
            <a:br>
              <a:rPr kumimoji="1" lang="en-US" altLang="ja-JP" dirty="0"/>
            </a:br>
            <a:r>
              <a:rPr kumimoji="1" lang="en-US" altLang="ja-JP" dirty="0" err="1"/>
              <a:t>Z</a:t>
            </a:r>
            <a:r>
              <a:rPr kumimoji="1" lang="en-US" altLang="ja-JP" baseline="-25000" dirty="0" err="1"/>
              <a:t>b</a:t>
            </a:r>
            <a:r>
              <a:rPr kumimoji="1" lang="en-US" altLang="ja-JP" dirty="0"/>
              <a:t> (see next slide) 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Possibility for unexpected?</a:t>
            </a:r>
          </a:p>
          <a:p>
            <a:pPr lvl="1"/>
            <a:r>
              <a:rPr lang="en-US" altLang="ja-JP" dirty="0"/>
              <a:t>Yes, it’s always there. Who knows?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202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84BA49-7470-4483-91A4-195EB60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W</a:t>
            </a:r>
            <a:r>
              <a:rPr kumimoji="1" lang="en-US" altLang="ja-JP" baseline="-25000" dirty="0">
                <a:solidFill>
                  <a:srgbClr val="00B050"/>
                </a:solidFill>
              </a:rPr>
              <a:t>b</a:t>
            </a:r>
            <a:endParaRPr kumimoji="1" lang="ja-JP" altLang="en-US" baseline="-25000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886C74-004B-450E-87B6-0B605B97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Z</a:t>
            </a:r>
            <a:r>
              <a:rPr lang="en-US" altLang="ja-JP" baseline="-25000" dirty="0" err="1"/>
              <a:t>b</a:t>
            </a:r>
            <a:r>
              <a:rPr lang="en-US" altLang="ja-JP" dirty="0"/>
              <a:t>(10610) &amp; </a:t>
            </a:r>
            <a:r>
              <a:rPr lang="en-US" altLang="ja-JP" dirty="0" err="1"/>
              <a:t>Z</a:t>
            </a:r>
            <a:r>
              <a:rPr lang="en-US" altLang="ja-JP" baseline="-25000" dirty="0" err="1"/>
              <a:t>b</a:t>
            </a:r>
            <a:r>
              <a:rPr lang="en-US" altLang="ja-JP" dirty="0"/>
              <a:t>(10650) are </a:t>
            </a:r>
            <a:br>
              <a:rPr lang="en-US" altLang="ja-JP" dirty="0"/>
            </a:br>
            <a:r>
              <a:rPr lang="en-US" altLang="ja-JP" dirty="0"/>
              <a:t>molecular states? </a:t>
            </a:r>
          </a:p>
          <a:p>
            <a:pPr lvl="1"/>
            <a:r>
              <a:rPr lang="en-US" altLang="ja-JP" dirty="0"/>
              <a:t>Explains the fact they can </a:t>
            </a:r>
            <a:br>
              <a:rPr lang="en-US" altLang="ja-JP" dirty="0"/>
            </a:br>
            <a:r>
              <a:rPr lang="en-US" altLang="ja-JP" dirty="0"/>
              <a:t>decay both spin triplet states </a:t>
            </a:r>
            <a:br>
              <a:rPr lang="en-US" altLang="ja-JP" dirty="0"/>
            </a:br>
            <a:r>
              <a:rPr lang="en-US" altLang="ja-JP" dirty="0"/>
              <a:t>and singlet states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If so, there should be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Heavy-quark-spin-symmetry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partner states nearby: W</a:t>
            </a:r>
            <a:r>
              <a:rPr lang="en-US" altLang="ja-JP" baseline="-25000" dirty="0">
                <a:solidFill>
                  <a:srgbClr val="FF0000"/>
                </a:solidFill>
              </a:rPr>
              <a:t>b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Simplest one: J</a:t>
            </a:r>
            <a:r>
              <a:rPr lang="en-US" altLang="ja-JP" baseline="30000" dirty="0"/>
              <a:t>PC</a:t>
            </a:r>
            <a:r>
              <a:rPr lang="en-US" altLang="ja-JP" dirty="0"/>
              <a:t>=2</a:t>
            </a:r>
            <a:r>
              <a:rPr lang="en-US" altLang="ja-JP" baseline="30000" dirty="0"/>
              <a:t>++</a:t>
            </a:r>
            <a:r>
              <a:rPr lang="en-US" altLang="ja-JP" dirty="0"/>
              <a:t> state</a:t>
            </a:r>
            <a:r>
              <a:rPr lang="ja-JP" altLang="en-US" dirty="0"/>
              <a:t> </a:t>
            </a:r>
            <a:r>
              <a:rPr lang="en-US" altLang="ja-JP" dirty="0"/>
              <a:t>(B</a:t>
            </a:r>
            <a:r>
              <a:rPr lang="en-US" altLang="ja-JP" baseline="30000" dirty="0"/>
              <a:t>*</a:t>
            </a:r>
            <a:r>
              <a:rPr lang="en-US" altLang="ja-JP" dirty="0"/>
              <a:t>B</a:t>
            </a:r>
            <a:r>
              <a:rPr lang="en-US" altLang="ja-JP" baseline="30000" dirty="0"/>
              <a:t>*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Can be searched in radiative transitions &amp; </a:t>
            </a:r>
            <a:r>
              <a:rPr lang="en-US" altLang="ja-JP" dirty="0">
                <a:latin typeface="Symbol" panose="05050102010706020507" pitchFamily="18" charset="2"/>
              </a:rPr>
              <a:t>pp</a:t>
            </a:r>
            <a:r>
              <a:rPr lang="en-US" altLang="ja-JP" dirty="0"/>
              <a:t> decay from </a:t>
            </a:r>
            <a:r>
              <a:rPr lang="en-US" altLang="ja-JP" dirty="0">
                <a:latin typeface="Symbol" panose="05050102010706020507" pitchFamily="18" charset="2"/>
              </a:rPr>
              <a:t>U</a:t>
            </a:r>
            <a:r>
              <a:rPr lang="en-US" altLang="ja-JP" dirty="0"/>
              <a:t>(5S) and </a:t>
            </a:r>
            <a:r>
              <a:rPr lang="en-US" altLang="ja-JP" dirty="0">
                <a:latin typeface="Symbol" panose="05050102010706020507" pitchFamily="18" charset="2"/>
              </a:rPr>
              <a:t>U</a:t>
            </a:r>
            <a:r>
              <a:rPr lang="en-US" altLang="ja-JP" dirty="0"/>
              <a:t>(6S)</a:t>
            </a:r>
            <a:r>
              <a:rPr lang="ja-JP" altLang="en-US" dirty="0"/>
              <a:t> </a:t>
            </a:r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91B790F-5DB2-4F0C-96AD-4D5497C1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25" y="692695"/>
            <a:ext cx="3657679" cy="203724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FB940F-59CE-49F9-B16B-D81CE6E72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26" y="2708920"/>
            <a:ext cx="3657678" cy="19882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DCDA75-937A-4F56-80A9-995D18C0D685}"/>
              </a:ext>
            </a:extLst>
          </p:cNvPr>
          <p:cNvSpPr txBox="1"/>
          <p:nvPr/>
        </p:nvSpPr>
        <p:spPr>
          <a:xfrm>
            <a:off x="6876256" y="2523546"/>
            <a:ext cx="61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8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79512" y="2132856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/>
              <a:t>Status of Belle II</a:t>
            </a:r>
          </a:p>
          <a:p>
            <a:endParaRPr lang="ja-JP" altLang="en-US" sz="6000" baseline="-25000" dirty="0"/>
          </a:p>
        </p:txBody>
      </p:sp>
    </p:spTree>
    <p:extLst>
      <p:ext uri="{BB962C8B-B14F-4D97-AF65-F5344CB8AC3E}">
        <p14:creationId xmlns:p14="http://schemas.microsoft.com/office/powerpoint/2010/main" val="2452508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DBC6F7-160E-4552-A0BF-C6EE986D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Quick history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3BF5C-DE27-495D-ABA8-8C52F982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581128"/>
            <a:ext cx="8928992" cy="223224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Phase 1 – complete: Mostly devoted to accelerator</a:t>
            </a:r>
            <a:br>
              <a:rPr kumimoji="1" lang="en-US" altLang="ja-JP" dirty="0"/>
            </a:br>
            <a:r>
              <a:rPr kumimoji="1" lang="en-US" altLang="ja-JP" dirty="0"/>
              <a:t>Background measurement @Belle II (Beast)</a:t>
            </a:r>
          </a:p>
          <a:p>
            <a:r>
              <a:rPr lang="en-US" altLang="ja-JP" dirty="0"/>
              <a:t>Phase 2 – ongoing (almost finishing): </a:t>
            </a:r>
            <a:br>
              <a:rPr lang="en-US" altLang="ja-JP" dirty="0"/>
            </a:br>
            <a:r>
              <a:rPr lang="en-US" altLang="ja-JP" dirty="0"/>
              <a:t>Physics run with partial vertex detectors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A9EEFE-1530-4059-B3E6-9CB0EBF0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64704"/>
            <a:ext cx="9075702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CE44BD-9539-49AE-A7C9-06E8AE9B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The first hadron event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0E3AD0-A078-4693-BEE5-3BA5EC27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6093296"/>
            <a:ext cx="5328592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b="1" dirty="0"/>
              <a:t>0:38, April 26, 2018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5C9E86D-155C-4746-85E2-6F038DBE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71424"/>
            <a:ext cx="5970196" cy="52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1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37174-E253-48E0-A176-15D45D3A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Luminosity development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0034A8-93BE-4741-8AB9-1877B1A66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AC61F8-8DC1-4886-9499-F8C713719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7"/>
          <a:stretch/>
        </p:blipFill>
        <p:spPr>
          <a:xfrm>
            <a:off x="15229" y="980728"/>
            <a:ext cx="9166727" cy="583264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C628E4-236A-4085-B9F5-A5FDA13FDDFE}"/>
              </a:ext>
            </a:extLst>
          </p:cNvPr>
          <p:cNvSpPr/>
          <p:nvPr/>
        </p:nvSpPr>
        <p:spPr>
          <a:xfrm>
            <a:off x="8532440" y="6308725"/>
            <a:ext cx="649516" cy="52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64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EB187-00CF-4B6A-9BED-06F92BB5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" y="44624"/>
            <a:ext cx="9136383" cy="940371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Machine time &amp; integrated luminosity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94B656-8511-4AAD-9E63-B94C54C4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FE5AAC-54FA-4791-99DA-82D1660C0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" y="1417637"/>
            <a:ext cx="9260705" cy="53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19216-2816-4E6D-8914-154150CC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Performance -- invariant masses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FA38EAF-73E6-4D7D-8CCA-7552AB234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5" y="1243622"/>
            <a:ext cx="4246853" cy="39744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DFD663-D3FB-4EFB-AA7A-E165983498B6}"/>
              </a:ext>
            </a:extLst>
          </p:cNvPr>
          <p:cNvSpPr txBox="1"/>
          <p:nvPr/>
        </p:nvSpPr>
        <p:spPr>
          <a:xfrm>
            <a:off x="824462" y="1617653"/>
            <a:ext cx="129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K</a:t>
            </a:r>
            <a:r>
              <a:rPr kumimoji="1" lang="en-US" altLang="ja-JP" sz="2400" baseline="-25000" dirty="0" err="1"/>
              <a:t>S</a:t>
            </a:r>
            <a:r>
              <a:rPr kumimoji="1" lang="en-US" altLang="ja-JP" sz="2400" dirty="0" err="1">
                <a:sym typeface="Wingdings" panose="05000000000000000000" pitchFamily="2" charset="2"/>
              </a:rPr>
              <a:t></a:t>
            </a:r>
            <a:r>
              <a:rPr kumimoji="1" lang="en-US" altLang="ja-JP" sz="24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400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kumimoji="1" lang="en-US" altLang="ja-JP" sz="24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4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kumimoji="1" lang="ja-JP" altLang="en-US" sz="2400" baseline="30000" dirty="0">
              <a:latin typeface="Symbol" panose="05050102010706020507" pitchFamily="18" charset="2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C6FAC0B-FA09-4FD6-8C4A-F0B6C050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24" y="1238434"/>
            <a:ext cx="4834879" cy="37725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9849E0-BDDB-429B-9378-5A50E32A64F2}"/>
              </a:ext>
            </a:extLst>
          </p:cNvPr>
          <p:cNvSpPr txBox="1"/>
          <p:nvPr/>
        </p:nvSpPr>
        <p:spPr>
          <a:xfrm>
            <a:off x="7579238" y="112474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Symbol" panose="05050102010706020507" pitchFamily="18" charset="2"/>
              </a:rPr>
              <a:t>p</a:t>
            </a:r>
            <a:r>
              <a:rPr kumimoji="1" lang="en-US" altLang="ja-JP" sz="2400" baseline="30000" dirty="0">
                <a:latin typeface="Symbol" panose="05050102010706020507" pitchFamily="18" charset="2"/>
              </a:rPr>
              <a:t>0</a:t>
            </a:r>
            <a:r>
              <a:rPr kumimoji="1" lang="en-US" altLang="ja-JP" sz="2400" dirty="0">
                <a:sym typeface="Wingdings" panose="05000000000000000000" pitchFamily="2" charset="2"/>
              </a:rPr>
              <a:t>2</a:t>
            </a:r>
            <a:r>
              <a:rPr kumimoji="1"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66A77B-13B3-4397-A1F2-9AF0B6389730}"/>
              </a:ext>
            </a:extLst>
          </p:cNvPr>
          <p:cNvSpPr txBox="1"/>
          <p:nvPr/>
        </p:nvSpPr>
        <p:spPr>
          <a:xfrm>
            <a:off x="144016" y="5243716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/>
              <a:t>K</a:t>
            </a:r>
            <a:r>
              <a:rPr kumimoji="1" lang="en-US" altLang="ja-JP" sz="3200" baseline="-25000" dirty="0"/>
              <a:t>S</a:t>
            </a:r>
            <a:r>
              <a:rPr kumimoji="1" lang="en-US" altLang="ja-JP" sz="3200" dirty="0"/>
              <a:t>, </a:t>
            </a:r>
            <a:r>
              <a:rPr kumimoji="1" lang="en-US" altLang="ja-JP" sz="3200" dirty="0">
                <a:latin typeface="Symbol" panose="05050102010706020507" pitchFamily="18" charset="2"/>
              </a:rPr>
              <a:t>p</a:t>
            </a:r>
            <a:r>
              <a:rPr kumimoji="1" lang="en-US" altLang="ja-JP" sz="3200" baseline="30000" dirty="0">
                <a:latin typeface="Symbol" panose="05050102010706020507" pitchFamily="18" charset="2"/>
              </a:rPr>
              <a:t>0</a:t>
            </a:r>
            <a:r>
              <a:rPr kumimoji="1" lang="en-US" altLang="ja-JP" sz="3200" dirty="0"/>
              <a:t>, and D* are clearly seen with just 5 pb</a:t>
            </a:r>
            <a:r>
              <a:rPr kumimoji="1" lang="en-US" altLang="ja-JP" sz="3200" baseline="30000" dirty="0"/>
              <a:t>-1</a:t>
            </a:r>
            <a:r>
              <a:rPr kumimoji="1" lang="en-US" altLang="ja-JP" sz="3200" dirty="0"/>
              <a:t>.</a:t>
            </a:r>
            <a:br>
              <a:rPr kumimoji="1" lang="en-US" altLang="ja-JP" sz="3200" dirty="0">
                <a:solidFill>
                  <a:srgbClr val="0070C0"/>
                </a:solidFill>
              </a:rPr>
            </a:br>
            <a:r>
              <a:rPr kumimoji="1" lang="en-US" altLang="ja-JP" sz="3200" dirty="0">
                <a:solidFill>
                  <a:srgbClr val="0070C0"/>
                </a:solidFill>
              </a:rPr>
              <a:t>Detectors are working well!</a:t>
            </a:r>
          </a:p>
        </p:txBody>
      </p:sp>
    </p:spTree>
    <p:extLst>
      <p:ext uri="{BB962C8B-B14F-4D97-AF65-F5344CB8AC3E}">
        <p14:creationId xmlns:p14="http://schemas.microsoft.com/office/powerpoint/2010/main" val="35025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Contents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Introduction to </a:t>
            </a:r>
            <a:r>
              <a:rPr lang="en-US" altLang="ja-JP" sz="3600" dirty="0" err="1"/>
              <a:t>q</a:t>
            </a:r>
            <a:r>
              <a:rPr kumimoji="1" lang="en-US" altLang="ja-JP" sz="3600" dirty="0" err="1"/>
              <a:t>uarkonia</a:t>
            </a:r>
            <a:endParaRPr kumimoji="1" lang="en-US" altLang="ja-JP" sz="3600" dirty="0"/>
          </a:p>
          <a:p>
            <a:pPr lvl="1"/>
            <a:r>
              <a:rPr lang="en-US" altLang="ja-JP" sz="3200" dirty="0"/>
              <a:t>(Some of) Achievements in Belle</a:t>
            </a:r>
            <a:endParaRPr kumimoji="1" lang="en-US" altLang="ja-JP" sz="3600" dirty="0"/>
          </a:p>
          <a:p>
            <a:r>
              <a:rPr lang="en-US" altLang="ja-JP" sz="3600" dirty="0"/>
              <a:t>From Belle to Belle II</a:t>
            </a:r>
          </a:p>
          <a:p>
            <a:pPr lvl="1"/>
            <a:r>
              <a:rPr lang="en-US" altLang="ja-JP" sz="3200" dirty="0"/>
              <a:t>Prospects for XYZ</a:t>
            </a:r>
          </a:p>
          <a:p>
            <a:pPr lvl="1"/>
            <a:r>
              <a:rPr lang="en-US" altLang="ja-JP" sz="3200" dirty="0" err="1"/>
              <a:t>Charmonia</a:t>
            </a:r>
            <a:r>
              <a:rPr lang="en-US" altLang="ja-JP" sz="3200" dirty="0"/>
              <a:t> by ISR, 2-photon, double production</a:t>
            </a:r>
          </a:p>
          <a:p>
            <a:pPr lvl="1"/>
            <a:r>
              <a:rPr lang="en-US" altLang="ja-JP" sz="3200" dirty="0" err="1"/>
              <a:t>Bottomonia</a:t>
            </a:r>
            <a:endParaRPr lang="en-US" altLang="ja-JP" sz="3200" dirty="0"/>
          </a:p>
          <a:p>
            <a:r>
              <a:rPr lang="en-US" altLang="ja-JP" sz="3600" dirty="0"/>
              <a:t>Status of Belle II</a:t>
            </a:r>
          </a:p>
          <a:p>
            <a:r>
              <a:rPr lang="en-US" altLang="ja-JP" sz="3600" dirty="0"/>
              <a:t>Charmed baryons and Hyperons</a:t>
            </a:r>
            <a:endParaRPr lang="it-IT" altLang="ja-JP" sz="3600" dirty="0"/>
          </a:p>
          <a:p>
            <a:r>
              <a:rPr kumimoji="1" lang="en-US" altLang="ja-JP" sz="3600" dirty="0"/>
              <a:t>Summary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9497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DBC6F7-160E-4552-A0BF-C6EE986D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Near future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3BF5C-DE27-495D-ABA8-8C52F982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581128"/>
            <a:ext cx="8928992" cy="223224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Installation of VXD in this Autumn/Winter</a:t>
            </a:r>
          </a:p>
          <a:p>
            <a:r>
              <a:rPr kumimoji="1" lang="en-US" altLang="ja-JP" dirty="0"/>
              <a:t>Phase 3 run will start early 2019</a:t>
            </a:r>
            <a:br>
              <a:rPr kumimoji="1" lang="en-US" altLang="ja-JP" dirty="0"/>
            </a:b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/>
              <a:t>Full physics run.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A9EEFE-1530-4059-B3E6-9CB0EBF0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64704"/>
            <a:ext cx="9075702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AF98EA-5B67-4386-AB14-0A7DE91B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546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Luminosity projection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05F4CA-3D48-4C85-8A36-817AFE40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326260-7DF8-4B44-9F83-30FE1CC6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" y="1015468"/>
            <a:ext cx="9033696" cy="58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5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07504" y="908720"/>
            <a:ext cx="8784976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/>
              <a:t>Charmed baryons </a:t>
            </a:r>
            <a:br>
              <a:rPr lang="en-US" altLang="ja-JP" sz="6000" dirty="0"/>
            </a:br>
            <a:r>
              <a:rPr lang="en-US" altLang="ja-JP" sz="6000" dirty="0"/>
              <a:t>&amp; Hyperons</a:t>
            </a:r>
          </a:p>
          <a:p>
            <a:endParaRPr lang="en-US" altLang="ja-JP" sz="6000" dirty="0"/>
          </a:p>
          <a:p>
            <a:r>
              <a:rPr lang="en-US" altLang="ja-JP" sz="4800" dirty="0">
                <a:solidFill>
                  <a:srgbClr val="FF0000"/>
                </a:solidFill>
              </a:rPr>
              <a:t>Belle (II) is not only for mesons</a:t>
            </a:r>
          </a:p>
        </p:txBody>
      </p:sp>
    </p:spTree>
    <p:extLst>
      <p:ext uri="{BB962C8B-B14F-4D97-AF65-F5344CB8AC3E}">
        <p14:creationId xmlns:p14="http://schemas.microsoft.com/office/powerpoint/2010/main" val="163332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1E628C-26D6-4220-A811-89E9DA0F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Baryons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409EFD-E3B7-4748-8B95-CE3D2715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0" y="836712"/>
            <a:ext cx="9072500" cy="597666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Much more complicated than </a:t>
            </a:r>
            <a:r>
              <a:rPr kumimoji="1" lang="en-US" altLang="ja-JP" dirty="0" err="1">
                <a:solidFill>
                  <a:srgbClr val="0070C0"/>
                </a:solidFill>
              </a:rPr>
              <a:t>quarkonia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lvl="1"/>
            <a:r>
              <a:rPr lang="en-US" altLang="ja-JP" dirty="0"/>
              <a:t>3 particles even in QM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Ground states can be well understood by QM,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but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exotic candidates even in 1</a:t>
            </a:r>
            <a:r>
              <a:rPr lang="en-US" altLang="ja-JP" baseline="30000" dirty="0">
                <a:solidFill>
                  <a:srgbClr val="0070C0"/>
                </a:solidFill>
              </a:rPr>
              <a:t>st</a:t>
            </a:r>
            <a:r>
              <a:rPr lang="en-US" altLang="ja-JP" dirty="0">
                <a:solidFill>
                  <a:srgbClr val="0070C0"/>
                </a:solidFill>
              </a:rPr>
              <a:t> excited states</a:t>
            </a:r>
          </a:p>
          <a:p>
            <a:pPr lvl="1"/>
            <a:r>
              <a:rPr kumimoji="1" lang="en-US" altLang="ja-JP" dirty="0"/>
              <a:t>Notorious examples: </a:t>
            </a:r>
            <a:r>
              <a:rPr kumimoji="1" lang="en-US" altLang="ja-JP" dirty="0">
                <a:latin typeface="Symbol" panose="05050102010706020507" pitchFamily="18" charset="2"/>
              </a:rPr>
              <a:t>L</a:t>
            </a:r>
            <a:r>
              <a:rPr kumimoji="1" lang="en-US" altLang="ja-JP" dirty="0"/>
              <a:t>(1405), N(1440)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Higher excited states are complete mess</a:t>
            </a:r>
          </a:p>
          <a:p>
            <a:pPr lvl="1"/>
            <a:r>
              <a:rPr lang="en-US" altLang="ja-JP" dirty="0"/>
              <a:t>Missing resonances</a:t>
            </a:r>
          </a:p>
          <a:p>
            <a:pPr lvl="1"/>
            <a:r>
              <a:rPr kumimoji="1" lang="en-US" altLang="ja-JP" dirty="0"/>
              <a:t>Multiple candidates in QM for known </a:t>
            </a:r>
            <a:r>
              <a:rPr lang="en-US" altLang="ja-JP" dirty="0"/>
              <a:t>states</a:t>
            </a:r>
          </a:p>
          <a:p>
            <a:pPr lvl="1"/>
            <a:r>
              <a:rPr lang="en-US" altLang="ja-JP" dirty="0"/>
              <a:t>What are ordinary? What are exotic?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J</a:t>
            </a:r>
            <a:r>
              <a:rPr kumimoji="1" lang="en-US" altLang="ja-JP" baseline="30000" dirty="0">
                <a:solidFill>
                  <a:srgbClr val="0070C0"/>
                </a:solidFill>
              </a:rPr>
              <a:t>P</a:t>
            </a:r>
            <a:r>
              <a:rPr kumimoji="1" lang="en-US" altLang="ja-JP" dirty="0">
                <a:solidFill>
                  <a:srgbClr val="0070C0"/>
                </a:solidFill>
              </a:rPr>
              <a:t> is not determined for most </a:t>
            </a:r>
            <a:r>
              <a:rPr kumimoji="1" lang="en-US" altLang="ja-JP" dirty="0" err="1">
                <a:solidFill>
                  <a:srgbClr val="0070C0"/>
                </a:solidFill>
              </a:rPr>
              <a:t>c,b</a:t>
            </a:r>
            <a:r>
              <a:rPr kumimoji="1" lang="en-US" altLang="ja-JP" dirty="0">
                <a:solidFill>
                  <a:srgbClr val="0070C0"/>
                </a:solidFill>
              </a:rPr>
              <a:t>-baryons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Clearly we need more &amp; more data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59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850106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Charm b</a:t>
            </a:r>
            <a:r>
              <a:rPr kumimoji="1" lang="en-US" altLang="ja-JP" dirty="0">
                <a:solidFill>
                  <a:srgbClr val="00B050"/>
                </a:solidFill>
              </a:rPr>
              <a:t>aryon production in B factory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4221088"/>
            <a:ext cx="410990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Production is flavor blind,</a:t>
            </a:r>
          </a:p>
          <a:p>
            <a:pPr marL="0" indent="0">
              <a:buNone/>
            </a:pPr>
            <a:r>
              <a:rPr kumimoji="1" lang="en-US" altLang="ja-JP" sz="2400" dirty="0"/>
              <a:t>only q</a:t>
            </a:r>
            <a:r>
              <a:rPr kumimoji="1" lang="en-US" altLang="ja-JP" sz="2400" baseline="30000" dirty="0"/>
              <a:t>2</a:t>
            </a:r>
            <a:r>
              <a:rPr kumimoji="1" lang="en-US" altLang="ja-JP" sz="2400" dirty="0"/>
              <a:t> matters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400" baseline="-25000" dirty="0">
                <a:sym typeface="Wingdings" pitchFamily="2" charset="2"/>
              </a:rPr>
              <a:t>C</a:t>
            </a:r>
            <a:r>
              <a:rPr kumimoji="1" lang="en-US" altLang="ja-JP" sz="2400" dirty="0"/>
              <a:t> produced via fragmentation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3979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47" y="908719"/>
            <a:ext cx="4530529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844236" y="4077072"/>
            <a:ext cx="397623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400" dirty="0"/>
              <a:t>B is efficiently produced via</a:t>
            </a:r>
          </a:p>
          <a:p>
            <a:pPr marL="0" indent="0">
              <a:buFont typeface="Arial" pitchFamily="34" charset="0"/>
              <a:buNone/>
            </a:pPr>
            <a:r>
              <a:rPr lang="en-US" altLang="ja-JP" sz="2400" dirty="0">
                <a:latin typeface="Symbol" pitchFamily="18" charset="2"/>
              </a:rPr>
              <a:t>U</a:t>
            </a:r>
            <a:r>
              <a:rPr lang="en-US" altLang="ja-JP" sz="2400" dirty="0"/>
              <a:t>(4s)</a:t>
            </a:r>
          </a:p>
          <a:p>
            <a:pPr marL="0" indent="0">
              <a:buFont typeface="Arial" pitchFamily="34" charset="0"/>
              <a:buNone/>
            </a:pPr>
            <a:endParaRPr lang="en-US" altLang="ja-JP" sz="2400" dirty="0"/>
          </a:p>
          <a:p>
            <a:pPr marL="0" indent="0">
              <a:buFont typeface="Arial" pitchFamily="34" charset="0"/>
              <a:buNone/>
            </a:pPr>
            <a:r>
              <a:rPr lang="en-US" altLang="ja-JP" sz="2400" dirty="0"/>
              <a:t>Once bottom is produced, it favorably decays into charm.</a:t>
            </a:r>
            <a:br>
              <a:rPr lang="en-US" altLang="ja-JP" sz="2400" dirty="0"/>
            </a:br>
            <a:r>
              <a:rPr lang="en-US" altLang="ja-JP" sz="2400" dirty="0"/>
              <a:t>BR(B</a:t>
            </a:r>
            <a:r>
              <a:rPr lang="en-US" altLang="ja-JP" sz="2400" dirty="0">
                <a:sym typeface="Wingdings" pitchFamily="2" charset="2"/>
              </a:rPr>
              <a:t></a:t>
            </a:r>
            <a:r>
              <a:rPr lang="en-US" altLang="ja-JP" sz="2400" dirty="0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400" baseline="-25000" dirty="0">
                <a:sym typeface="Wingdings" pitchFamily="2" charset="2"/>
              </a:rPr>
              <a:t>C</a:t>
            </a:r>
            <a:r>
              <a:rPr lang="en-US" altLang="ja-JP" sz="2400" dirty="0">
                <a:sym typeface="Wingdings" pitchFamily="2" charset="2"/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/>
              <a:t>～</a:t>
            </a:r>
            <a:r>
              <a:rPr lang="en-US" altLang="ja-JP" sz="2400" dirty="0"/>
              <a:t>5%</a:t>
            </a:r>
          </a:p>
          <a:p>
            <a:pPr marL="0" indent="0">
              <a:buFont typeface="Arial" pitchFamily="34" charset="0"/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86854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Huge statistics, good quality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3" y="969650"/>
            <a:ext cx="6164527" cy="582039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72200" y="1052736"/>
            <a:ext cx="268054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&gt; 1 M events </a:t>
            </a:r>
            <a:br>
              <a:rPr kumimoji="1" lang="en-US" altLang="ja-JP" sz="2800" dirty="0"/>
            </a:br>
            <a:r>
              <a:rPr kumimoji="1" lang="en-US" altLang="ja-JP" sz="2800" dirty="0"/>
              <a:t>reconstructed </a:t>
            </a:r>
            <a:br>
              <a:rPr kumimoji="1" lang="en-US" altLang="ja-JP" sz="2800" dirty="0"/>
            </a:br>
            <a:r>
              <a:rPr kumimoji="1" lang="en-US" altLang="ja-JP" sz="2800" dirty="0"/>
              <a:t>in Belle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x50 in Belle II </a:t>
            </a:r>
          </a:p>
          <a:p>
            <a:endParaRPr lang="en-US" altLang="ja-JP" sz="2800" dirty="0"/>
          </a:p>
          <a:p>
            <a:r>
              <a:rPr lang="en-US" altLang="ja-JP" sz="2800" dirty="0"/>
              <a:t>Resolution:</a:t>
            </a:r>
          </a:p>
          <a:p>
            <a:r>
              <a:rPr lang="en-US" altLang="ja-JP" sz="2800" dirty="0"/>
              <a:t>&lt; 10 MeV FWHM</a:t>
            </a:r>
          </a:p>
          <a:p>
            <a:endParaRPr lang="en-US" altLang="ja-JP" sz="2800" dirty="0"/>
          </a:p>
          <a:p>
            <a:r>
              <a:rPr lang="en-US" altLang="ja-JP" sz="2800" dirty="0"/>
              <a:t>S/N ~ 10</a:t>
            </a:r>
          </a:p>
          <a:p>
            <a:endParaRPr lang="en-US" altLang="ja-JP" sz="2800" dirty="0"/>
          </a:p>
          <a:p>
            <a:endParaRPr kumimoji="1"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707904" y="1597288"/>
                <a:ext cx="2296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ko-KR" sz="280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→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𝑝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597288"/>
                <a:ext cx="229671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belle.kek.jp/image/B-logo-small.gif">
            <a:extLst>
              <a:ext uri="{FF2B5EF4-FFF2-40B4-BE49-F238E27FC236}">
                <a16:creationId xmlns:a16="http://schemas.microsoft.com/office/drawing/2014/main" id="{5B8E8234-BD0B-4635-8066-F2FC1DAB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79" y="1339785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30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Belle</a:t>
            </a:r>
            <a:r>
              <a:rPr lang="en-US" altLang="ja-JP" dirty="0">
                <a:solidFill>
                  <a:srgbClr val="0070C0"/>
                </a:solidFill>
              </a:rPr>
              <a:t> activities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08720"/>
            <a:ext cx="9144000" cy="594928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We have not used the full potential of Belle data yet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Belle is still actively producing papers on baryons</a:t>
            </a:r>
            <a:endParaRPr lang="en-US" altLang="ja-JP" dirty="0"/>
          </a:p>
          <a:p>
            <a:r>
              <a:rPr lang="en-US" altLang="ja-JP" dirty="0">
                <a:solidFill>
                  <a:srgbClr val="0070C0"/>
                </a:solidFill>
              </a:rPr>
              <a:t>Results within ~1 year include</a:t>
            </a:r>
          </a:p>
          <a:p>
            <a:pPr lvl="1"/>
            <a:r>
              <a:rPr kumimoji="1" lang="en-US" altLang="ja-JP" dirty="0"/>
              <a:t>O</a:t>
            </a:r>
            <a:r>
              <a:rPr lang="en-US" altLang="ja-JP" dirty="0"/>
              <a:t>bservation of </a:t>
            </a:r>
            <a:r>
              <a:rPr lang="en-US" altLang="ja-JP" dirty="0" err="1">
                <a:latin typeface="Symbol" panose="05050102010706020507" pitchFamily="18" charset="2"/>
              </a:rPr>
              <a:t>X</a:t>
            </a:r>
            <a:r>
              <a:rPr lang="en-US" altLang="ja-JP" baseline="-25000" dirty="0" err="1"/>
              <a:t>c</a:t>
            </a:r>
            <a:r>
              <a:rPr lang="en-US" altLang="ja-JP" dirty="0"/>
              <a:t>(2930) </a:t>
            </a:r>
            <a:r>
              <a:rPr lang="en-US" altLang="ja-JP" sz="2000" dirty="0"/>
              <a:t>[</a:t>
            </a:r>
            <a:r>
              <a:rPr lang="fr-FR" altLang="ja-JP" sz="2000" dirty="0"/>
              <a:t>Eur. Phys. J. C 78, 252 (2018)</a:t>
            </a:r>
            <a:r>
              <a:rPr lang="en-US" altLang="ja-JP" sz="2000" dirty="0"/>
              <a:t>]</a:t>
            </a:r>
            <a:endParaRPr lang="en-US" altLang="ja-JP" dirty="0"/>
          </a:p>
          <a:p>
            <a:pPr lvl="1"/>
            <a:r>
              <a:rPr kumimoji="1" lang="en-US" altLang="ja-JP" dirty="0" err="1">
                <a:latin typeface="Symbol" panose="05050102010706020507" pitchFamily="18" charset="2"/>
              </a:rPr>
              <a:t>W</a:t>
            </a:r>
            <a:r>
              <a:rPr kumimoji="1" lang="en-US" altLang="ja-JP" baseline="-25000" dirty="0" err="1"/>
              <a:t>c</a:t>
            </a:r>
            <a:r>
              <a:rPr kumimoji="1" lang="en-US" altLang="ja-JP" dirty="0"/>
              <a:t> excited states </a:t>
            </a:r>
            <a:r>
              <a:rPr kumimoji="1" lang="en-US" altLang="ja-JP" sz="2000" dirty="0"/>
              <a:t>[</a:t>
            </a:r>
            <a:r>
              <a:rPr lang="en-US" altLang="ja-JP" sz="2000" dirty="0"/>
              <a:t>Phys. Rev. D 97, 051102 (2018)</a:t>
            </a:r>
            <a:r>
              <a:rPr kumimoji="1" lang="en-US" altLang="ja-JP" sz="2000" dirty="0"/>
              <a:t>]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Decay branching ratio of </a:t>
            </a:r>
            <a:r>
              <a:rPr lang="en-US" altLang="ja-JP" dirty="0" err="1">
                <a:latin typeface="Symbol" panose="05050102010706020507" pitchFamily="18" charset="2"/>
              </a:rPr>
              <a:t>W</a:t>
            </a:r>
            <a:r>
              <a:rPr lang="en-US" altLang="ja-JP" baseline="-25000" dirty="0" err="1"/>
              <a:t>c</a:t>
            </a:r>
            <a:r>
              <a:rPr lang="en-US" altLang="ja-JP" dirty="0"/>
              <a:t> </a:t>
            </a:r>
            <a:r>
              <a:rPr lang="en-US" altLang="ja-JP" sz="2000" dirty="0"/>
              <a:t>[Phys. Rev. D97, 032001 (2018)]</a:t>
            </a:r>
          </a:p>
          <a:p>
            <a:pPr lvl="1"/>
            <a:r>
              <a:rPr lang="en-US" altLang="ja-JP" dirty="0"/>
              <a:t>Search for pentaquark P</a:t>
            </a:r>
            <a:r>
              <a:rPr lang="en-US" altLang="ja-JP" baseline="-25000" dirty="0"/>
              <a:t>s</a:t>
            </a:r>
            <a:r>
              <a:rPr lang="en-US" altLang="ja-JP" dirty="0"/>
              <a:t> in </a:t>
            </a:r>
            <a:r>
              <a:rPr lang="en-US" altLang="ja-JP" dirty="0" err="1"/>
              <a:t>Λ</a:t>
            </a:r>
            <a:r>
              <a:rPr lang="en-US" altLang="ja-JP" baseline="-25000" dirty="0" err="1"/>
              <a:t>c</a:t>
            </a:r>
            <a:r>
              <a:rPr lang="en-US" altLang="ja-JP" baseline="30000" dirty="0"/>
              <a:t>+</a:t>
            </a:r>
            <a:r>
              <a:rPr lang="ja-JP" altLang="en-US" dirty="0"/>
              <a:t>→</a:t>
            </a:r>
            <a:r>
              <a:rPr lang="en-US" altLang="ja-JP" dirty="0"/>
              <a:t>π</a:t>
            </a:r>
            <a:r>
              <a:rPr lang="en-US" altLang="ja-JP" baseline="30000" dirty="0"/>
              <a:t>0</a:t>
            </a:r>
            <a:r>
              <a:rPr lang="en-US" altLang="ja-JP" dirty="0"/>
              <a:t>φp </a:t>
            </a:r>
            <a:br>
              <a:rPr lang="en-US" altLang="ja-JP" dirty="0"/>
            </a:br>
            <a:r>
              <a:rPr lang="en-US" altLang="ja-JP" sz="2000" dirty="0"/>
              <a:t>[</a:t>
            </a:r>
            <a:r>
              <a:rPr lang="pt-BR" altLang="ja-JP" sz="2000" dirty="0"/>
              <a:t>Phys. Rev. D 96, 051102(R) (2017)</a:t>
            </a:r>
            <a:r>
              <a:rPr lang="en-US" altLang="ja-JP" sz="2000" dirty="0"/>
              <a:t>]</a:t>
            </a:r>
          </a:p>
          <a:p>
            <a:pPr lvl="1"/>
            <a:r>
              <a:rPr lang="en-US" altLang="ja-JP" dirty="0" err="1"/>
              <a:t>Λ</a:t>
            </a:r>
            <a:r>
              <a:rPr lang="en-US" altLang="ja-JP" baseline="-25000" dirty="0" err="1"/>
              <a:t>c</a:t>
            </a:r>
            <a:r>
              <a:rPr lang="en-US" altLang="ja-JP" baseline="30000" dirty="0"/>
              <a:t>+</a:t>
            </a:r>
            <a:r>
              <a:rPr lang="ja-JP" altLang="en-US" dirty="0"/>
              <a:t>→</a:t>
            </a:r>
            <a:r>
              <a:rPr lang="en-US" altLang="ja-JP" dirty="0"/>
              <a:t>Σππ branching fractions </a:t>
            </a:r>
            <a:r>
              <a:rPr lang="en-US" altLang="ja-JP" sz="2000" dirty="0"/>
              <a:t>[arXiv:1802.03421]</a:t>
            </a:r>
            <a:endParaRPr lang="en-US" altLang="ja-JP" dirty="0"/>
          </a:p>
          <a:p>
            <a:pPr lvl="1"/>
            <a:r>
              <a:rPr lang="en-US" altLang="ja-JP" dirty="0"/>
              <a:t>Observation of </a:t>
            </a:r>
            <a:r>
              <a:rPr lang="en-US" altLang="ja-JP" dirty="0">
                <a:latin typeface="Symbol" panose="05050102010706020507" pitchFamily="18" charset="2"/>
              </a:rPr>
              <a:t>W</a:t>
            </a:r>
            <a:r>
              <a:rPr lang="en-US" altLang="ja-JP" dirty="0"/>
              <a:t>(2010) </a:t>
            </a:r>
            <a:r>
              <a:rPr lang="en-US" altLang="ja-JP" sz="2000" dirty="0"/>
              <a:t>[arXiv:1805.09384]</a:t>
            </a:r>
            <a:endParaRPr kumimoji="1" lang="en-US" altLang="ja-JP" dirty="0"/>
          </a:p>
          <a:p>
            <a:pPr lvl="1"/>
            <a:r>
              <a:rPr lang="en-US" altLang="ja-JP" dirty="0"/>
              <a:t>3 m</a:t>
            </a:r>
            <a:r>
              <a:rPr kumimoji="1" lang="en-US" altLang="ja-JP" dirty="0"/>
              <a:t>ore papers are coming in a month or so</a:t>
            </a:r>
          </a:p>
        </p:txBody>
      </p:sp>
    </p:spTree>
    <p:extLst>
      <p:ext uri="{BB962C8B-B14F-4D97-AF65-F5344CB8AC3E}">
        <p14:creationId xmlns:p14="http://schemas.microsoft.com/office/powerpoint/2010/main" val="278661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558F8-E2C7-4F3B-B42F-431BA920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An</a:t>
            </a:r>
            <a:r>
              <a:rPr kumimoji="1" lang="en-US" altLang="ja-JP" dirty="0">
                <a:solidFill>
                  <a:srgbClr val="0070C0"/>
                </a:solidFill>
              </a:rPr>
              <a:t> example: </a:t>
            </a:r>
            <a:r>
              <a:rPr kumimoji="1" lang="en-US" altLang="ja-JP" dirty="0">
                <a:solidFill>
                  <a:srgbClr val="0070C0"/>
                </a:solidFill>
                <a:latin typeface="Symbol" panose="05050102010706020507" pitchFamily="18" charset="2"/>
              </a:rPr>
              <a:t>W</a:t>
            </a:r>
            <a:r>
              <a:rPr kumimoji="1" lang="en-US" altLang="ja-JP" dirty="0">
                <a:solidFill>
                  <a:srgbClr val="0070C0"/>
                </a:solidFill>
              </a:rPr>
              <a:t>(2010)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5A0BE9D-607B-4B3B-B4AE-977B0C44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340768"/>
            <a:ext cx="6466830" cy="5472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F4B9526-FA95-49C1-B288-52B406192B46}"/>
                  </a:ext>
                </a:extLst>
              </p:cNvPr>
              <p:cNvSpPr/>
              <p:nvPr/>
            </p:nvSpPr>
            <p:spPr>
              <a:xfrm>
                <a:off x="4034096" y="1772816"/>
                <a:ext cx="11246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l-GR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F4B9526-FA95-49C1-B288-52B406192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096" y="1772816"/>
                <a:ext cx="112466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3D6B4DC-39B3-4D23-97F6-E5EBA168FC15}"/>
                  </a:ext>
                </a:extLst>
              </p:cNvPr>
              <p:cNvSpPr/>
              <p:nvPr/>
            </p:nvSpPr>
            <p:spPr>
              <a:xfrm>
                <a:off x="4139952" y="5157192"/>
                <a:ext cx="1124667" cy="537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Sup>
                        <m:sSubSupPr>
                          <m:ctrlPr>
                            <a:rPr lang="el-GR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3D6B4DC-39B3-4D23-97F6-E5EBA168F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157192"/>
                <a:ext cx="1124667" cy="537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E8471142-6D17-4E01-859D-88EC449EC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6177" y="1639341"/>
                <a:ext cx="2971302" cy="4525963"/>
              </a:xfrm>
            </p:spPr>
            <p:txBody>
              <a:bodyPr/>
              <a:lstStyle/>
              <a:p>
                <a:r>
                  <a:rPr lang="en-US" altLang="ja-JP" dirty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𝑛𝑆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decay</a:t>
                </a:r>
              </a:p>
              <a:p>
                <a:r>
                  <a:rPr lang="en-US" altLang="ja-JP" dirty="0"/>
                  <a:t>Most likely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a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3/2</a:t>
                </a:r>
                <a:r>
                  <a:rPr lang="en-US" altLang="ja-JP" baseline="30000" dirty="0"/>
                  <a:t>-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state predicted by QM</a:t>
                </a:r>
              </a:p>
            </p:txBody>
          </p:sp>
        </mc:Choice>
        <mc:Fallback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E8471142-6D17-4E01-859D-88EC449EC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6177" y="1639341"/>
                <a:ext cx="2971302" cy="4525963"/>
              </a:xfrm>
              <a:blipFill>
                <a:blip r:embed="rId5"/>
                <a:stretch>
                  <a:fillRect l="-4723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AD2D60-0A6D-45CE-BDE9-7183861D4315}"/>
              </a:ext>
            </a:extLst>
          </p:cNvPr>
          <p:cNvSpPr/>
          <p:nvPr/>
        </p:nvSpPr>
        <p:spPr>
          <a:xfrm>
            <a:off x="3386120" y="1156682"/>
            <a:ext cx="2626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2000" dirty="0"/>
              <a:t>[arXiv:1805.09384]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1280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Belle </a:t>
            </a:r>
            <a:r>
              <a:rPr lang="en-US" altLang="ja-JP" dirty="0">
                <a:solidFill>
                  <a:srgbClr val="00B050"/>
                </a:solidFill>
              </a:rPr>
              <a:t>II possibilities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08720"/>
                <a:ext cx="9144000" cy="594928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J</a:t>
                </a:r>
                <a:r>
                  <a:rPr kumimoji="1" lang="en-US" altLang="ja-JP" baseline="30000" dirty="0"/>
                  <a:t>P</a:t>
                </a:r>
                <a:r>
                  <a:rPr kumimoji="1" lang="en-US" altLang="ja-JP" dirty="0"/>
                  <a:t> measurements for </a:t>
                </a:r>
                <a:r>
                  <a:rPr kumimoji="1" lang="en-US" altLang="ja-JP" dirty="0" err="1"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baseline="-25000" dirty="0" err="1"/>
                  <a:t>c</a:t>
                </a:r>
                <a:r>
                  <a:rPr kumimoji="1" lang="en-US" altLang="ja-JP" dirty="0"/>
                  <a:t>*, </a:t>
                </a:r>
                <a:r>
                  <a:rPr kumimoji="1" lang="en-US" altLang="ja-JP" dirty="0" err="1">
                    <a:latin typeface="Symbol" panose="05050102010706020507" pitchFamily="18" charset="2"/>
                  </a:rPr>
                  <a:t>X</a:t>
                </a:r>
                <a:r>
                  <a:rPr kumimoji="1" lang="en-US" altLang="ja-JP" baseline="-25000" dirty="0" err="1"/>
                  <a:t>c</a:t>
                </a:r>
                <a:r>
                  <a:rPr kumimoji="1" lang="en-US" altLang="ja-JP" dirty="0"/>
                  <a:t>*, 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W</a:t>
                </a:r>
                <a:r>
                  <a:rPr lang="en-US" altLang="ja-JP" baseline="-25000" dirty="0" err="1"/>
                  <a:t>c</a:t>
                </a:r>
                <a:r>
                  <a:rPr lang="en-US" altLang="ja-JP" dirty="0"/>
                  <a:t>* …; </a:t>
                </a:r>
                <a:r>
                  <a:rPr kumimoji="1" lang="en-US" altLang="ja-JP" dirty="0"/>
                  <a:t>PWA</a:t>
                </a:r>
                <a:br>
                  <a:rPr kumimoji="1" lang="en-US" altLang="ja-JP" dirty="0">
                    <a:solidFill>
                      <a:srgbClr val="FF0000"/>
                    </a:solidFill>
                  </a:rPr>
                </a:br>
                <a:r>
                  <a:rPr kumimoji="1" lang="en-US" altLang="ja-JP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We can determine most presently known states</a:t>
                </a:r>
                <a:br>
                  <a:rPr kumimoji="1" lang="en-US" altLang="ja-JP" dirty="0"/>
                </a:br>
                <a:r>
                  <a:rPr kumimoji="1" lang="en-US" altLang="ja-JP" dirty="0">
                    <a:sym typeface="Wingdings" panose="05000000000000000000" pitchFamily="2" charset="2"/>
                  </a:rPr>
                  <a:t> </a:t>
                </a:r>
                <a:r>
                  <a:rPr kumimoji="1" lang="en-US" altLang="ja-JP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Comprehensive list of charmed baryons </a:t>
                </a:r>
                <a:endParaRPr kumimoji="1" lang="en-US" altLang="ja-JP" dirty="0">
                  <a:solidFill>
                    <a:srgbClr val="0070C0"/>
                  </a:solidFill>
                </a:endParaRPr>
              </a:p>
              <a:p>
                <a:r>
                  <a:rPr lang="en-US" altLang="ja-JP" dirty="0"/>
                  <a:t>Search for </a:t>
                </a:r>
                <a:r>
                  <a:rPr lang="en-US" altLang="ja-JP" dirty="0">
                    <a:latin typeface="Symbol" panose="05050102010706020507" pitchFamily="18" charset="2"/>
                  </a:rPr>
                  <a:t>X</a:t>
                </a:r>
                <a:r>
                  <a:rPr lang="en-US" altLang="ja-JP" baseline="30000" dirty="0">
                    <a:latin typeface="Symbol" panose="05050102010706020507" pitchFamily="18" charset="2"/>
                  </a:rPr>
                  <a:t>*</a:t>
                </a:r>
                <a:r>
                  <a:rPr lang="en-US" altLang="ja-JP" dirty="0"/>
                  <a:t> and </a:t>
                </a:r>
                <a:r>
                  <a:rPr lang="en-US" altLang="ja-JP" dirty="0">
                    <a:latin typeface="Symbol" panose="05050102010706020507" pitchFamily="18" charset="2"/>
                  </a:rPr>
                  <a:t>W</a:t>
                </a:r>
                <a:r>
                  <a:rPr lang="en-US" altLang="ja-JP" baseline="30000" dirty="0">
                    <a:latin typeface="Symbol" panose="05050102010706020507" pitchFamily="18" charset="2"/>
                  </a:rPr>
                  <a:t>*</a:t>
                </a:r>
                <a:r>
                  <a:rPr lang="en-US" altLang="ja-JP" dirty="0"/>
                  <a:t> resonances in the decay of </a:t>
                </a:r>
                <a:br>
                  <a:rPr lang="en-US" altLang="ja-JP" dirty="0"/>
                </a:br>
                <a:r>
                  <a:rPr lang="en-US" altLang="ja-JP" dirty="0" err="1">
                    <a:latin typeface="Symbol" panose="05050102010706020507" pitchFamily="18" charset="2"/>
                  </a:rPr>
                  <a:t>L</a:t>
                </a:r>
                <a:r>
                  <a:rPr lang="en-US" altLang="ja-JP" baseline="-25000" dirty="0" err="1"/>
                  <a:t>c</a:t>
                </a:r>
                <a:r>
                  <a:rPr lang="en-US" altLang="ja-JP" dirty="0"/>
                  <a:t>, 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X</a:t>
                </a:r>
                <a:r>
                  <a:rPr lang="en-US" altLang="ja-JP" baseline="-25000" dirty="0" err="1"/>
                  <a:t>c</a:t>
                </a:r>
                <a:r>
                  <a:rPr lang="en-US" altLang="ja-JP" dirty="0"/>
                  <a:t> and 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W</a:t>
                </a:r>
                <a:r>
                  <a:rPr lang="en-US" altLang="ja-JP" baseline="-25000" dirty="0" err="1"/>
                  <a:t>c</a:t>
                </a:r>
                <a:endParaRPr lang="en-US" altLang="ja-JP" dirty="0"/>
              </a:p>
              <a:p>
                <a:r>
                  <a:rPr kumimoji="1" lang="en-US" altLang="ja-JP" dirty="0"/>
                  <a:t>Weak decay asymmetry parameters</a:t>
                </a:r>
                <a:br>
                  <a:rPr kumimoji="1" lang="en-US" altLang="ja-JP" dirty="0"/>
                </a:br>
                <a:r>
                  <a:rPr kumimoji="1" lang="en-US" altLang="ja-JP" dirty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Spin structure, identify exotics, esp. 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(1405)</a:t>
                </a:r>
                <a:endParaRPr kumimoji="1" lang="en-US" altLang="ja-JP" dirty="0">
                  <a:solidFill>
                    <a:srgbClr val="FF0000"/>
                  </a:solidFill>
                </a:endParaRPr>
              </a:p>
              <a:p>
                <a:r>
                  <a:rPr lang="en-US" altLang="ja-JP" dirty="0"/>
                  <a:t>Exotic search: pentaquarks, dibaryons, charmed </a:t>
                </a:r>
                <a:r>
                  <a:rPr lang="en-US" altLang="ja-JP" dirty="0" err="1"/>
                  <a:t>hypernuclei</a:t>
                </a:r>
                <a:r>
                  <a:rPr lang="en-US" altLang="ja-JP" dirty="0"/>
                  <a:t>, …</a:t>
                </a:r>
                <a:br>
                  <a:rPr lang="en-US" altLang="ja-JP" dirty="0"/>
                </a:br>
                <a:r>
                  <a:rPr lang="en-US" altLang="ja-JP" dirty="0"/>
                  <a:t>e.g.,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altLang="ja-JP" dirty="0"/>
                  <a:t>(or </a:t>
                </a:r>
                <a:r>
                  <a:rPr lang="en-US" altLang="ja-JP" dirty="0">
                    <a:latin typeface="Symbol" panose="05050102010706020507" pitchFamily="18" charset="2"/>
                  </a:rPr>
                  <a:t>Q</a:t>
                </a:r>
                <a:r>
                  <a:rPr lang="en-US" altLang="ja-JP" baseline="-25000" dirty="0"/>
                  <a:t>c</a:t>
                </a:r>
                <a:r>
                  <a:rPr lang="en-US" altLang="ja-JP" dirty="0"/>
                  <a:t>), H, </a:t>
                </a:r>
                <a:r>
                  <a:rPr lang="en-US" altLang="ja-JP" dirty="0" err="1"/>
                  <a:t>H</a:t>
                </a:r>
                <a:r>
                  <a:rPr lang="en-US" altLang="ja-JP" baseline="-25000" dirty="0" err="1"/>
                  <a:t>c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, …</a:t>
                </a:r>
              </a:p>
              <a:p>
                <a:r>
                  <a:rPr lang="en-US" altLang="ja-JP" dirty="0"/>
                  <a:t>And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more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08720"/>
                <a:ext cx="9144000" cy="5949280"/>
              </a:xfrm>
              <a:blipFill>
                <a:blip r:embed="rId2"/>
                <a:stretch>
                  <a:fillRect l="-1533" t="-1537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997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Summary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/>
          </a:bodyPr>
          <a:lstStyle/>
          <a:p>
            <a:r>
              <a:rPr lang="en-US" altLang="ja-JP" dirty="0"/>
              <a:t>Discoveries of exotic </a:t>
            </a:r>
            <a:r>
              <a:rPr lang="en-US" altLang="ja-JP" dirty="0" err="1"/>
              <a:t>quarkonia</a:t>
            </a:r>
            <a:r>
              <a:rPr lang="en-US" altLang="ja-JP" dirty="0"/>
              <a:t> (candidates) in Belle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Belle II will acquire x50 more statistics</a:t>
            </a:r>
          </a:p>
          <a:p>
            <a:pPr lvl="1"/>
            <a:r>
              <a:rPr lang="en-US" altLang="ja-JP" dirty="0"/>
              <a:t>Identify the nature of known candidates</a:t>
            </a:r>
          </a:p>
          <a:p>
            <a:pPr lvl="1"/>
            <a:r>
              <a:rPr lang="en-US" altLang="ja-JP" dirty="0"/>
              <a:t>Expecting a lot of further discoveries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Belle II just started to take data from spring 2018</a:t>
            </a:r>
          </a:p>
          <a:p>
            <a:pPr lvl="1"/>
            <a:r>
              <a:rPr lang="en-US" altLang="ja-JP" dirty="0"/>
              <a:t>First collision on April 26</a:t>
            </a:r>
            <a:r>
              <a:rPr lang="en-US" altLang="ja-JP" baseline="30000" dirty="0"/>
              <a:t>th</a:t>
            </a:r>
            <a:r>
              <a:rPr lang="en-US" altLang="ja-JP" dirty="0"/>
              <a:t>, took ~300 pb</a:t>
            </a:r>
            <a:r>
              <a:rPr lang="en-US" altLang="ja-JP" baseline="30000" dirty="0"/>
              <a:t>-1</a:t>
            </a:r>
            <a:r>
              <a:rPr lang="en-US" altLang="ja-JP" dirty="0"/>
              <a:t> since then</a:t>
            </a:r>
          </a:p>
          <a:p>
            <a:pPr lvl="1"/>
            <a:r>
              <a:rPr lang="en-US" altLang="ja-JP" dirty="0"/>
              <a:t>Clear signals of K</a:t>
            </a:r>
            <a:r>
              <a:rPr lang="en-US" altLang="ja-JP" baseline="-25000" dirty="0"/>
              <a:t>S</a:t>
            </a:r>
            <a:r>
              <a:rPr lang="en-US" altLang="ja-JP" dirty="0"/>
              <a:t>,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baseline="30000" dirty="0">
                <a:latin typeface="Symbol" panose="05050102010706020507" pitchFamily="18" charset="2"/>
              </a:rPr>
              <a:t>0</a:t>
            </a:r>
            <a:r>
              <a:rPr lang="en-US" altLang="ja-JP" dirty="0"/>
              <a:t>, and D* are seen with just 5 pb</a:t>
            </a:r>
            <a:r>
              <a:rPr lang="en-US" altLang="ja-JP" baseline="30000" dirty="0"/>
              <a:t>-1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Full physics run will start from early 2019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Belle II is also good for baryons.</a:t>
            </a:r>
          </a:p>
          <a:p>
            <a:pPr lvl="1"/>
            <a:r>
              <a:rPr lang="en-US" altLang="ja-JP" dirty="0"/>
              <a:t>Chance to identify baryons exotics using polarization </a:t>
            </a:r>
          </a:p>
        </p:txBody>
      </p:sp>
    </p:spTree>
    <p:extLst>
      <p:ext uri="{BB962C8B-B14F-4D97-AF65-F5344CB8AC3E}">
        <p14:creationId xmlns:p14="http://schemas.microsoft.com/office/powerpoint/2010/main" val="279115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41D05-6C3E-4970-8BBF-F7007925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Quarkonium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01A7CB8-0B1D-40A8-97A5-4B71C4B29E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96" y="1052736"/>
                <a:ext cx="9073008" cy="576064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kumimoji="1" lang="en-US" altLang="ja-JP" dirty="0"/>
                  <a:t> meson with a heavy quark (especially Q=c or b)</a:t>
                </a:r>
              </a:p>
              <a:p>
                <a:r>
                  <a:rPr lang="en-US" altLang="ja-JP" dirty="0"/>
                  <a:t>Is a best playground for </a:t>
                </a:r>
                <a:br>
                  <a:rPr lang="en-US" altLang="ja-JP" dirty="0"/>
                </a:br>
                <a:r>
                  <a:rPr lang="en-US" altLang="ja-JP" dirty="0"/>
                  <a:t>constituent quark model</a:t>
                </a:r>
              </a:p>
              <a:p>
                <a:pPr lvl="1"/>
                <a:r>
                  <a:rPr kumimoji="1" lang="en-US" altLang="ja-JP" dirty="0"/>
                  <a:t>Simple two body </a:t>
                </a:r>
                <a:r>
                  <a:rPr lang="en-US" altLang="ja-JP" dirty="0"/>
                  <a:t>system</a:t>
                </a:r>
              </a:p>
              <a:p>
                <a:pPr lvl="1"/>
                <a:r>
                  <a:rPr lang="en-US" altLang="ja-JP" dirty="0"/>
                  <a:t>Non-relativistic</a:t>
                </a:r>
              </a:p>
              <a:p>
                <a:pPr lvl="1"/>
                <a:r>
                  <a:rPr lang="en-US" altLang="ja-JP" dirty="0"/>
                  <a:t>Narrow w/ OZI suppression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Also a good playground for exotics</a:t>
                </a:r>
              </a:p>
              <a:p>
                <a:pPr lvl="1"/>
                <a:r>
                  <a:rPr lang="en-US" altLang="ja-JP" dirty="0"/>
                  <a:t>QM predictions are robust</a:t>
                </a:r>
              </a:p>
              <a:p>
                <a:r>
                  <a:rPr lang="en-US" altLang="ja-JP" dirty="0"/>
                  <a:t>Exotics? </a:t>
                </a:r>
              </a:p>
              <a:p>
                <a:pPr lvl="1"/>
                <a:r>
                  <a:rPr lang="en-US" altLang="ja-JP" dirty="0"/>
                  <a:t>Tetraquarks, hybrids, molecular states, glueballs, 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01A7CB8-0B1D-40A8-97A5-4B71C4B29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052736"/>
                <a:ext cx="9073008" cy="5760640"/>
              </a:xfrm>
              <a:blipFill>
                <a:blip r:embed="rId2"/>
                <a:stretch>
                  <a:fillRect l="-1546" t="-1270" r="-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c/cd/Quark_structure_charmonium.svg/525px-Quark_structure_charmonium.svg.png">
            <a:extLst>
              <a:ext uri="{FF2B5EF4-FFF2-40B4-BE49-F238E27FC236}">
                <a16:creationId xmlns:a16="http://schemas.microsoft.com/office/drawing/2014/main" id="{7FE83039-31EE-4B10-A713-C9489C08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076377" cy="30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80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3681D6-010D-422A-A7F8-BABBDBE4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kumimoji="1" lang="en-US" altLang="ja-JP" sz="8000" dirty="0"/>
              <a:t>Backup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632216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Hyperon polarization study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76064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To measure hyperon polarization in </a:t>
            </a:r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decay</a:t>
            </a:r>
          </a:p>
          <a:p>
            <a:pPr lvl="1"/>
            <a:r>
              <a:rPr lang="en-US" altLang="ja-JP" sz="2400" dirty="0" err="1"/>
              <a:t>Semileptonic</a:t>
            </a:r>
            <a:r>
              <a:rPr lang="en-US" altLang="ja-JP" sz="2400" dirty="0"/>
              <a:t>: </a:t>
            </a:r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c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Y + e(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dirty="0">
                <a:sym typeface="Wingdings" panose="05000000000000000000" pitchFamily="2" charset="2"/>
              </a:rPr>
              <a:t>) +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Non-leptonic: </a:t>
            </a:r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c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Y +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Main target is Y=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(1405) </a:t>
            </a:r>
            <a:endParaRPr lang="en-US" altLang="ja-JP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r>
              <a:rPr lang="en-US" altLang="ja-JP" sz="2800" dirty="0">
                <a:sym typeface="Wingdings" panose="05000000000000000000" pitchFamily="2" charset="2"/>
              </a:rPr>
              <a:t>Why it is interesting?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s quark from charm decay is polarized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Naively, polarization transfer from quark to hyperon</a:t>
            </a:r>
            <a:br>
              <a:rPr lang="en-US" altLang="ja-JP" sz="2400" dirty="0">
                <a:sym typeface="Wingdings" panose="05000000000000000000" pitchFamily="2" charset="2"/>
              </a:rPr>
            </a:br>
            <a:r>
              <a:rPr lang="en-US" altLang="ja-JP" sz="2400" dirty="0">
                <a:sym typeface="Wingdings" panose="05000000000000000000" pitchFamily="2" charset="2"/>
              </a:rPr>
              <a:t>= 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How much fraction of spin of hyperon is carried out by the quark. </a:t>
            </a:r>
            <a:r>
              <a:rPr lang="en-US" altLang="ja-JP" sz="2400" dirty="0"/>
              <a:t>E.g., quark model predicts P(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)=P(s)~-0.9</a:t>
            </a:r>
            <a:endParaRPr lang="en-US" altLang="ja-JP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ja-JP" sz="2400" dirty="0"/>
              <a:t>We can discuss hyperon spin structure.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For 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FF0000"/>
                </a:solidFill>
              </a:rPr>
              <a:t>(1405), 3 quark state should have P~+0.3, while 5 quark state (or KN bound state) should have P~0. </a:t>
            </a:r>
            <a:r>
              <a:rPr lang="en-US" altLang="ja-JP" sz="2400" dirty="0"/>
              <a:t> </a:t>
            </a:r>
            <a:br>
              <a:rPr lang="en-US" altLang="ja-JP" sz="2400" dirty="0"/>
            </a:b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5519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9ED45-B1A5-4A2B-A352-922F4C0C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Existing data (from PDG)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F3B238-35D3-4050-8DE6-74BA2A5A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dirty="0">
                <a:sym typeface="Wingdings" panose="05000000000000000000" pitchFamily="2" charset="2"/>
              </a:rPr>
              <a:t> + e(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800" dirty="0">
                <a:sym typeface="Wingdings" panose="05000000000000000000" pitchFamily="2" charset="2"/>
              </a:rPr>
              <a:t>) +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800" dirty="0">
                <a:sym typeface="Wingdings" panose="05000000000000000000" pitchFamily="2" charset="2"/>
              </a:rPr>
              <a:t>: P</a:t>
            </a:r>
            <a:r>
              <a:rPr lang="ja-JP" altLang="en-US" sz="2800" dirty="0">
                <a:sym typeface="Wingdings" panose="05000000000000000000" pitchFamily="2" charset="2"/>
              </a:rPr>
              <a:t>＝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ja-JP" altLang="en-US" sz="2800" dirty="0">
                <a:latin typeface="Symbol" panose="05050102010706020507" pitchFamily="18" charset="2"/>
                <a:sym typeface="Wingdings" panose="05000000000000000000" pitchFamily="2" charset="2"/>
              </a:rPr>
              <a:t>＝</a:t>
            </a:r>
            <a:r>
              <a:rPr lang="ja-JP" altLang="en-US" sz="2800" dirty="0">
                <a:sym typeface="Wingdings" panose="05000000000000000000" pitchFamily="2" charset="2"/>
              </a:rPr>
              <a:t>－</a:t>
            </a:r>
            <a:r>
              <a:rPr lang="en-US" altLang="ja-JP" sz="2800" dirty="0">
                <a:sym typeface="Wingdings" panose="05000000000000000000" pitchFamily="2" charset="2"/>
              </a:rPr>
              <a:t>0.86±0.04   OK</a:t>
            </a:r>
          </a:p>
          <a:p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dirty="0">
                <a:sym typeface="Wingdings" panose="05000000000000000000" pitchFamily="2" charset="2"/>
              </a:rPr>
              <a:t> +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ja-JP" sz="2800" dirty="0">
                <a:sym typeface="Wingdings" panose="05000000000000000000" pitchFamily="2" charset="2"/>
              </a:rPr>
              <a:t>: P</a:t>
            </a:r>
            <a:r>
              <a:rPr lang="ja-JP" altLang="en-US" sz="2800" dirty="0">
                <a:sym typeface="Wingdings" panose="05000000000000000000" pitchFamily="2" charset="2"/>
              </a:rPr>
              <a:t>＝－</a:t>
            </a:r>
            <a:r>
              <a:rPr lang="en-US" altLang="ja-JP" sz="2800" dirty="0">
                <a:sym typeface="Wingdings" panose="05000000000000000000" pitchFamily="2" charset="2"/>
              </a:rPr>
              <a:t>0.91±0.15                    OK</a:t>
            </a:r>
          </a:p>
          <a:p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ja-JP" sz="2800" dirty="0">
                <a:sym typeface="Wingdings" panose="05000000000000000000" pitchFamily="2" charset="2"/>
              </a:rPr>
              <a:t> +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sz="2800" dirty="0">
                <a:sym typeface="Wingdings" panose="05000000000000000000" pitchFamily="2" charset="2"/>
              </a:rPr>
              <a:t>: P</a:t>
            </a:r>
            <a:r>
              <a:rPr lang="ja-JP" altLang="en-US" sz="2800" dirty="0">
                <a:sym typeface="Wingdings" panose="05000000000000000000" pitchFamily="2" charset="2"/>
              </a:rPr>
              <a:t>＝－</a:t>
            </a:r>
            <a:r>
              <a:rPr lang="en-US" altLang="ja-JP" sz="2800" dirty="0">
                <a:sym typeface="Wingdings" panose="05000000000000000000" pitchFamily="2" charset="2"/>
              </a:rPr>
              <a:t>0.45±0.32                   OK?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Contribution of strange quark should give P~+0.3, but there is a contribution of up quark P~-0.6, giving P~-0.3 in total </a:t>
            </a:r>
            <a:endParaRPr lang="en-US" altLang="ja-JP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lang="en-US" altLang="ja-JP" sz="28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813CBD-3F2C-4FA3-B313-B25F593C3779}"/>
              </a:ext>
            </a:extLst>
          </p:cNvPr>
          <p:cNvSpPr txBox="1"/>
          <p:nvPr/>
        </p:nvSpPr>
        <p:spPr>
          <a:xfrm>
            <a:off x="246577" y="6247871"/>
            <a:ext cx="837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Seemingly, the naïve model can explain the existing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E93BD25-CDEF-43AF-AB81-9E95322C310A}"/>
              </a:ext>
            </a:extLst>
          </p:cNvPr>
          <p:cNvGrpSpPr/>
          <p:nvPr/>
        </p:nvGrpSpPr>
        <p:grpSpPr>
          <a:xfrm>
            <a:off x="1979712" y="3573016"/>
            <a:ext cx="4128842" cy="2314894"/>
            <a:chOff x="1619672" y="3432299"/>
            <a:chExt cx="4128842" cy="2314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C0DA6FAA-2BD0-4768-A95E-244A11A24B43}"/>
                    </a:ext>
                  </a:extLst>
                </p:cNvPr>
                <p:cNvSpPr txBox="1"/>
                <p:nvPr/>
              </p:nvSpPr>
              <p:spPr>
                <a:xfrm>
                  <a:off x="1645851" y="5285528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C0DA6FAA-2BD0-4768-A95E-244A11A24B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851" y="5285528"/>
                  <a:ext cx="44127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46F111A3-F372-425A-AA18-D834C907DAFB}"/>
                    </a:ext>
                  </a:extLst>
                </p:cNvPr>
                <p:cNvSpPr/>
                <p:nvPr/>
              </p:nvSpPr>
              <p:spPr>
                <a:xfrm>
                  <a:off x="1619672" y="3510927"/>
                  <a:ext cx="4377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46F111A3-F372-425A-AA18-D834C907DA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510927"/>
                  <a:ext cx="4377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EA5A213B-99C6-47C2-A4FF-1CB3E85C0248}"/>
                    </a:ext>
                  </a:extLst>
                </p:cNvPr>
                <p:cNvSpPr/>
                <p:nvPr/>
              </p:nvSpPr>
              <p:spPr>
                <a:xfrm>
                  <a:off x="1636343" y="3972592"/>
                  <a:ext cx="40440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EA5A213B-99C6-47C2-A4FF-1CB3E85C02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343" y="3972592"/>
                  <a:ext cx="40440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92B3B064-9E81-4148-A56B-14A43E29E581}"/>
                </a:ext>
              </a:extLst>
            </p:cNvPr>
            <p:cNvCxnSpPr>
              <a:stCxn id="48" idx="3"/>
            </p:cNvCxnSpPr>
            <p:nvPr/>
          </p:nvCxnSpPr>
          <p:spPr>
            <a:xfrm flipV="1">
              <a:off x="2040749" y="4203424"/>
              <a:ext cx="231522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51D024B-7FFB-4D34-86E0-6B25F84019C9}"/>
                </a:ext>
              </a:extLst>
            </p:cNvPr>
            <p:cNvCxnSpPr>
              <a:cxnSpLocks/>
            </p:cNvCxnSpPr>
            <p:nvPr/>
          </p:nvCxnSpPr>
          <p:spPr>
            <a:xfrm>
              <a:off x="2915816" y="4203424"/>
              <a:ext cx="576064" cy="5012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2D36721E-AD30-46AE-A863-C5BB1DE0D253}"/>
                    </a:ext>
                  </a:extLst>
                </p:cNvPr>
                <p:cNvSpPr/>
                <p:nvPr/>
              </p:nvSpPr>
              <p:spPr>
                <a:xfrm>
                  <a:off x="2673311" y="4480241"/>
                  <a:ext cx="5573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2D36721E-AD30-46AE-A863-C5BB1DE0D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311" y="4480241"/>
                  <a:ext cx="55739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A37EA884-900C-4E4C-8477-4B4E84B23EB1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>
              <a:off x="3524210" y="4725807"/>
              <a:ext cx="792484" cy="4028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C33EB700-E372-4912-889C-28D1AE033B71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 flipV="1">
              <a:off x="3524210" y="4566320"/>
              <a:ext cx="785454" cy="1633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701CE472-BB2D-400A-9AC3-B59F492DF877}"/>
                    </a:ext>
                  </a:extLst>
                </p:cNvPr>
                <p:cNvSpPr txBox="1"/>
                <p:nvPr/>
              </p:nvSpPr>
              <p:spPr>
                <a:xfrm>
                  <a:off x="4309664" y="4335487"/>
                  <a:ext cx="4377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701CE472-BB2D-400A-9AC3-B59F492DF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664" y="4335487"/>
                  <a:ext cx="43774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AD0B33E3-B9B7-48C3-A7E3-65D1EFA74314}"/>
                    </a:ext>
                  </a:extLst>
                </p:cNvPr>
                <p:cNvSpPr txBox="1"/>
                <p:nvPr/>
              </p:nvSpPr>
              <p:spPr>
                <a:xfrm>
                  <a:off x="4316694" y="4893785"/>
                  <a:ext cx="441275" cy="4698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AD0B33E3-B9B7-48C3-A7E3-65D1EFA74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694" y="4893785"/>
                  <a:ext cx="441275" cy="469809"/>
                </a:xfrm>
                <a:prstGeom prst="rect">
                  <a:avLst/>
                </a:prstGeom>
                <a:blipFill>
                  <a:blip r:embed="rId7"/>
                  <a:stretch>
                    <a:fillRect r="-356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DD203E41-C502-4118-ABB7-761008153D2B}"/>
                    </a:ext>
                  </a:extLst>
                </p:cNvPr>
                <p:cNvSpPr txBox="1"/>
                <p:nvPr/>
              </p:nvSpPr>
              <p:spPr>
                <a:xfrm>
                  <a:off x="4312536" y="3917842"/>
                  <a:ext cx="4025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DD203E41-C502-4118-ABB7-761008153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2536" y="3917842"/>
                  <a:ext cx="40254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82EE76F-8A25-4686-B751-EEDB8F337FED}"/>
                </a:ext>
              </a:extLst>
            </p:cNvPr>
            <p:cNvCxnSpPr/>
            <p:nvPr/>
          </p:nvCxnSpPr>
          <p:spPr>
            <a:xfrm flipV="1">
              <a:off x="2042371" y="3719595"/>
              <a:ext cx="231522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8A9E8ACF-0604-4D6B-A6E7-99827D3ABF45}"/>
                </a:ext>
              </a:extLst>
            </p:cNvPr>
            <p:cNvCxnSpPr/>
            <p:nvPr/>
          </p:nvCxnSpPr>
          <p:spPr>
            <a:xfrm flipV="1">
              <a:off x="2073093" y="5539149"/>
              <a:ext cx="231522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B08E7334-CF10-4349-830E-F8A8A6D0D9FE}"/>
                    </a:ext>
                  </a:extLst>
                </p:cNvPr>
                <p:cNvSpPr/>
                <p:nvPr/>
              </p:nvSpPr>
              <p:spPr>
                <a:xfrm>
                  <a:off x="4283907" y="3432299"/>
                  <a:ext cx="4377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B08E7334-CF10-4349-830E-F8A8A6D0D9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07" y="3432299"/>
                  <a:ext cx="43774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D985E630-58B0-4D1F-AB68-003042452F14}"/>
                    </a:ext>
                  </a:extLst>
                </p:cNvPr>
                <p:cNvSpPr txBox="1"/>
                <p:nvPr/>
              </p:nvSpPr>
              <p:spPr>
                <a:xfrm>
                  <a:off x="4328501" y="5280348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D985E630-58B0-4D1F-AB68-003042452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8501" y="5280348"/>
                  <a:ext cx="4412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右中かっこ 60">
              <a:extLst>
                <a:ext uri="{FF2B5EF4-FFF2-40B4-BE49-F238E27FC236}">
                  <a16:creationId xmlns:a16="http://schemas.microsoft.com/office/drawing/2014/main" id="{0D54EAAE-F650-4913-BC1A-7C197C26C30C}"/>
                </a:ext>
              </a:extLst>
            </p:cNvPr>
            <p:cNvSpPr/>
            <p:nvPr/>
          </p:nvSpPr>
          <p:spPr>
            <a:xfrm>
              <a:off x="4747412" y="3648346"/>
              <a:ext cx="396707" cy="94778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49D56B89-51F2-47F4-8194-D8B78748D347}"/>
                    </a:ext>
                  </a:extLst>
                </p:cNvPr>
                <p:cNvSpPr txBox="1"/>
                <p:nvPr/>
              </p:nvSpPr>
              <p:spPr>
                <a:xfrm>
                  <a:off x="5140592" y="3917842"/>
                  <a:ext cx="607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49D56B89-51F2-47F4-8194-D8B78748D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592" y="3917842"/>
                  <a:ext cx="607922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右中かっこ 62">
              <a:extLst>
                <a:ext uri="{FF2B5EF4-FFF2-40B4-BE49-F238E27FC236}">
                  <a16:creationId xmlns:a16="http://schemas.microsoft.com/office/drawing/2014/main" id="{43B6F805-B86D-4865-980B-DB17B4F952BD}"/>
                </a:ext>
              </a:extLst>
            </p:cNvPr>
            <p:cNvSpPr/>
            <p:nvPr/>
          </p:nvSpPr>
          <p:spPr>
            <a:xfrm>
              <a:off x="4734887" y="4975578"/>
              <a:ext cx="396707" cy="68567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45230AAE-053F-436D-9E17-092C4D81BF49}"/>
                    </a:ext>
                  </a:extLst>
                </p:cNvPr>
                <p:cNvSpPr txBox="1"/>
                <p:nvPr/>
              </p:nvSpPr>
              <p:spPr>
                <a:xfrm>
                  <a:off x="5128067" y="5114637"/>
                  <a:ext cx="5960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45230AAE-053F-436D-9E17-092C4D81B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067" y="5114637"/>
                  <a:ext cx="59606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3846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917C1-FF4C-4E1B-B087-79A28F09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Semileptonic</a:t>
            </a:r>
            <a:r>
              <a:rPr kumimoji="1" lang="en-US" altLang="ja-JP" dirty="0">
                <a:solidFill>
                  <a:srgbClr val="00B050"/>
                </a:solidFill>
              </a:rPr>
              <a:t> vs nonleptonic modes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4D6EAE-94FB-490C-A177-0A78CBFC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32648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Theoretical cleanness vs experimental easiness</a:t>
            </a:r>
          </a:p>
          <a:p>
            <a:r>
              <a:rPr lang="en-US" altLang="ja-JP" sz="2800" dirty="0" err="1">
                <a:solidFill>
                  <a:srgbClr val="00B050"/>
                </a:solidFill>
                <a:sym typeface="Wingdings" panose="05000000000000000000" pitchFamily="2" charset="2"/>
              </a:rPr>
              <a:t>Semileptonic</a:t>
            </a:r>
            <a:r>
              <a:rPr lang="en-US" altLang="ja-JP" sz="2800" dirty="0">
                <a:sym typeface="Wingdings" panose="05000000000000000000" pitchFamily="2" charset="2"/>
              </a:rPr>
              <a:t>: no peak in invariant mass because of missing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800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BG may be severe, very complicated analysis</a:t>
            </a:r>
            <a:endParaRPr lang="en-US" altLang="ja-JP" sz="2400" dirty="0"/>
          </a:p>
          <a:p>
            <a:pPr lvl="1"/>
            <a:r>
              <a:rPr lang="en-US" altLang="ja-JP" sz="2400" dirty="0"/>
              <a:t>Tagging </a:t>
            </a:r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c</a:t>
            </a:r>
            <a:r>
              <a:rPr lang="en-US" altLang="ja-JP" sz="2400" dirty="0"/>
              <a:t> in missing mass? </a:t>
            </a:r>
            <a:br>
              <a:rPr lang="en-US" altLang="ja-JP" sz="2400" dirty="0"/>
            </a:br>
            <a:r>
              <a:rPr lang="en-US" altLang="ja-JP" sz="2400" dirty="0"/>
              <a:t>Up to </a:t>
            </a:r>
            <a:r>
              <a:rPr lang="en-US" altLang="ja-JP" sz="2400" dirty="0">
                <a:sym typeface="Wingdings" panose="05000000000000000000" pitchFamily="2" charset="2"/>
              </a:rPr>
              <a:t>100 counts in the present Belle, a few thousands expected in Belle II.</a:t>
            </a:r>
            <a:br>
              <a:rPr lang="en-US" altLang="ja-JP" sz="2400" dirty="0">
                <a:sym typeface="Wingdings" panose="05000000000000000000" pitchFamily="2" charset="2"/>
              </a:rPr>
            </a:br>
            <a:r>
              <a:rPr lang="en-US" altLang="ja-JP" sz="2400" dirty="0">
                <a:sym typeface="Wingdings" panose="05000000000000000000" pitchFamily="2" charset="2"/>
              </a:rPr>
              <a:t> Detection may be possible with Belle data, </a:t>
            </a:r>
            <a:br>
              <a:rPr lang="en-US" altLang="ja-JP" sz="2400" dirty="0">
                <a:sym typeface="Wingdings" panose="05000000000000000000" pitchFamily="2" charset="2"/>
              </a:rPr>
            </a:br>
            <a:r>
              <a:rPr lang="en-US" altLang="ja-JP" sz="2400" dirty="0">
                <a:sym typeface="Wingdings" panose="05000000000000000000" pitchFamily="2" charset="2"/>
              </a:rPr>
              <a:t>     polarization needs Belle II statistics</a:t>
            </a:r>
          </a:p>
          <a:p>
            <a:r>
              <a:rPr kumimoji="1"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Non</a:t>
            </a:r>
            <a:r>
              <a:rPr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-leptonic:</a:t>
            </a:r>
          </a:p>
          <a:p>
            <a:pPr lvl="1"/>
            <a:r>
              <a:rPr kumimoji="1" lang="en-US" altLang="ja-JP" sz="2400" dirty="0">
                <a:sym typeface="Wingdings" panose="05000000000000000000" pitchFamily="2" charset="2"/>
              </a:rPr>
              <a:t>Study possible with Belle data, but interpretation is the issue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Measure mass dependence  identify 2-pole structure??</a:t>
            </a:r>
          </a:p>
          <a:p>
            <a:pPr lvl="1"/>
            <a:r>
              <a:rPr kumimoji="1"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dirty="0">
                <a:sym typeface="Wingdings" panose="05000000000000000000" pitchFamily="2" charset="2"/>
              </a:rPr>
              <a:t>(1520) as a control sample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8415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558F8-E2C7-4F3B-B42F-431BA920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An</a:t>
            </a:r>
            <a:r>
              <a:rPr kumimoji="1" lang="en-US" altLang="ja-JP" dirty="0">
                <a:solidFill>
                  <a:srgbClr val="0070C0"/>
                </a:solidFill>
              </a:rPr>
              <a:t> example: </a:t>
            </a:r>
            <a:r>
              <a:rPr kumimoji="1" lang="en-US" altLang="ja-JP" dirty="0" err="1">
                <a:solidFill>
                  <a:srgbClr val="0070C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baseline="-25000" dirty="0" err="1">
                <a:solidFill>
                  <a:srgbClr val="0070C0"/>
                </a:solidFill>
              </a:rPr>
              <a:t>c</a:t>
            </a:r>
            <a:r>
              <a:rPr kumimoji="1" lang="en-US" altLang="ja-JP" dirty="0">
                <a:solidFill>
                  <a:srgbClr val="0070C0"/>
                </a:solidFill>
              </a:rPr>
              <a:t>(2930)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68830721-AD2C-4800-8D06-16AC9A3C7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05" y="1268760"/>
            <a:ext cx="7599853" cy="5616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D01EA0-2D8C-48F1-BDC7-3EAEF3C5EE7B}"/>
                  </a:ext>
                </a:extLst>
              </p:cNvPr>
              <p:cNvSpPr txBox="1"/>
              <p:nvPr/>
            </p:nvSpPr>
            <p:spPr>
              <a:xfrm>
                <a:off x="5652120" y="836712"/>
                <a:ext cx="2471767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D01EA0-2D8C-48F1-BDC7-3EAEF3C5E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836712"/>
                <a:ext cx="2471767" cy="528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AD2D60-0A6D-45CE-BDE9-7183861D4315}"/>
              </a:ext>
            </a:extLst>
          </p:cNvPr>
          <p:cNvSpPr/>
          <p:nvPr/>
        </p:nvSpPr>
        <p:spPr>
          <a:xfrm>
            <a:off x="899592" y="980728"/>
            <a:ext cx="328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[</a:t>
            </a:r>
            <a:r>
              <a:rPr lang="fr-FR" altLang="ja-JP" sz="2000" dirty="0"/>
              <a:t>Eur. Phys. J. C 78, 252 (2018)</a:t>
            </a:r>
            <a:r>
              <a:rPr lang="en-US" altLang="ja-JP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6078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E3DFF-A162-479E-B830-D601FC1D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Dalitz</a:t>
            </a:r>
            <a:r>
              <a:rPr kumimoji="1" lang="en-US" altLang="ja-JP" dirty="0">
                <a:solidFill>
                  <a:srgbClr val="00B050"/>
                </a:solidFill>
              </a:rPr>
              <a:t> plot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50DEF8-CF5F-4536-8986-87F6118A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71" y="836712"/>
            <a:ext cx="6885379" cy="547260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F7BEFE-0D10-445E-B1C2-38ABCA205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165304"/>
            <a:ext cx="8712968" cy="634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/>
              <a:t>Spin could be determined if there were enough statistics…</a:t>
            </a:r>
            <a:endParaRPr kumimoji="1" lang="ja-JP" altLang="en-US" sz="2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5030CC7-C662-4711-B792-8E25668F63FA}"/>
              </a:ext>
            </a:extLst>
          </p:cNvPr>
          <p:cNvSpPr/>
          <p:nvPr/>
        </p:nvSpPr>
        <p:spPr>
          <a:xfrm>
            <a:off x="4289191" y="692696"/>
            <a:ext cx="328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[</a:t>
            </a:r>
            <a:r>
              <a:rPr lang="fr-FR" altLang="ja-JP" sz="2000" dirty="0"/>
              <a:t>Eur. Phys. J. C 78, 252 (2018)</a:t>
            </a:r>
            <a:r>
              <a:rPr lang="en-US" altLang="ja-JP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5357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2E81F-7374-4D2D-A150-0887C0C2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Production mechanisms in </a:t>
            </a:r>
            <a:r>
              <a:rPr kumimoji="1" lang="en-US" altLang="ja-JP" dirty="0" err="1">
                <a:solidFill>
                  <a:srgbClr val="00B050"/>
                </a:solidFill>
              </a:rPr>
              <a:t>e</a:t>
            </a:r>
            <a:r>
              <a:rPr kumimoji="1" lang="en-US" altLang="ja-JP" baseline="30000" dirty="0" err="1">
                <a:solidFill>
                  <a:srgbClr val="00B050"/>
                </a:solidFill>
              </a:rPr>
              <a:t>+</a:t>
            </a:r>
            <a:r>
              <a:rPr kumimoji="1" lang="en-US" altLang="ja-JP" dirty="0" err="1">
                <a:solidFill>
                  <a:srgbClr val="00B050"/>
                </a:solidFill>
              </a:rPr>
              <a:t>e</a:t>
            </a:r>
            <a:r>
              <a:rPr lang="en-US" altLang="ja-JP" baseline="30000" dirty="0">
                <a:solidFill>
                  <a:srgbClr val="00B050"/>
                </a:solidFill>
              </a:rPr>
              <a:t>-</a:t>
            </a:r>
            <a:r>
              <a:rPr kumimoji="1" lang="en-US" altLang="ja-JP" dirty="0">
                <a:solidFill>
                  <a:srgbClr val="00B050"/>
                </a:solidFill>
              </a:rPr>
              <a:t>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0CD922-9371-4793-80DE-B1AEBFFD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/>
          <a:lstStyle/>
          <a:p>
            <a:r>
              <a:rPr kumimoji="1" lang="en-US" altLang="ja-JP" dirty="0"/>
              <a:t>B decays – </a:t>
            </a:r>
            <a:r>
              <a:rPr kumimoji="1" lang="en-US" altLang="ja-JP" dirty="0" err="1"/>
              <a:t>charmonia</a:t>
            </a:r>
            <a:endParaRPr lang="ja-JP" altLang="en-US" dirty="0"/>
          </a:p>
          <a:p>
            <a:r>
              <a:rPr lang="en-US" altLang="ja-JP" dirty="0"/>
              <a:t>Direct production/Initial State </a:t>
            </a:r>
            <a:br>
              <a:rPr lang="en-US" altLang="ja-JP" dirty="0"/>
            </a:br>
            <a:r>
              <a:rPr lang="en-US" altLang="ja-JP" dirty="0"/>
              <a:t>Radiation (ISR)</a:t>
            </a:r>
          </a:p>
          <a:p>
            <a:pPr lvl="1"/>
            <a:r>
              <a:rPr lang="en-US" altLang="ja-JP" dirty="0"/>
              <a:t>J</a:t>
            </a:r>
            <a:r>
              <a:rPr lang="en-US" altLang="ja-JP" baseline="30000" dirty="0"/>
              <a:t>PC</a:t>
            </a:r>
            <a:r>
              <a:rPr lang="en-US" altLang="ja-JP" dirty="0"/>
              <a:t>=1</a:t>
            </a:r>
            <a:r>
              <a:rPr lang="en-US" altLang="ja-JP" baseline="30000" dirty="0"/>
              <a:t>--</a:t>
            </a:r>
          </a:p>
          <a:p>
            <a:r>
              <a:rPr lang="en-US" altLang="ja-JP" dirty="0"/>
              <a:t>Two photon collision</a:t>
            </a:r>
          </a:p>
          <a:p>
            <a:pPr lvl="1"/>
            <a:r>
              <a:rPr lang="en-US" altLang="ja-JP" dirty="0"/>
              <a:t>J</a:t>
            </a:r>
            <a:r>
              <a:rPr lang="en-US" altLang="ja-JP" baseline="30000" dirty="0"/>
              <a:t>PC</a:t>
            </a:r>
            <a:r>
              <a:rPr lang="en-US" altLang="ja-JP" dirty="0"/>
              <a:t>=0</a:t>
            </a:r>
            <a:r>
              <a:rPr lang="en-US" altLang="ja-JP" baseline="30000" dirty="0"/>
              <a:t>++</a:t>
            </a:r>
            <a:r>
              <a:rPr lang="en-US" altLang="ja-JP" dirty="0"/>
              <a:t>, 2</a:t>
            </a:r>
            <a:r>
              <a:rPr lang="en-US" altLang="ja-JP" baseline="30000" dirty="0"/>
              <a:t>++</a:t>
            </a:r>
            <a:r>
              <a:rPr lang="en-US" altLang="ja-JP" dirty="0"/>
              <a:t>, …</a:t>
            </a:r>
          </a:p>
          <a:p>
            <a:r>
              <a:rPr lang="en-US" altLang="ja-JP" dirty="0"/>
              <a:t>Quarkonium transitions </a:t>
            </a:r>
          </a:p>
          <a:p>
            <a:pPr lvl="1"/>
            <a:r>
              <a:rPr lang="en-US" altLang="ja-JP" dirty="0"/>
              <a:t>Feed-down from higher states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878675-2418-41FA-A115-12F021CA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414" y="908720"/>
            <a:ext cx="3266926" cy="20278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72B8EFA-944D-49DF-B847-AEFB980F5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14" y="2924944"/>
            <a:ext cx="3266926" cy="17122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995B1B4-0E45-4333-B0D4-37A6B83AF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505" y="4727606"/>
            <a:ext cx="31987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42A86D-565F-4BC0-B533-08CE1688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Quarkonia</a:t>
            </a:r>
            <a:r>
              <a:rPr kumimoji="1" lang="en-US" altLang="ja-JP" dirty="0">
                <a:solidFill>
                  <a:srgbClr val="00B050"/>
                </a:solidFill>
              </a:rPr>
              <a:t> summary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133457-3FCA-44C3-9121-AB4E8970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389932"/>
            <a:ext cx="9001000" cy="1409454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Good agreement below open flavor threshold</a:t>
            </a:r>
          </a:p>
          <a:p>
            <a:r>
              <a:rPr lang="en-US" altLang="ja-JP" dirty="0"/>
              <a:t>Exotic candidates, so called XYZ states, discovered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8FDC30-4A56-41E9-9FDE-6497C86F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4608955" cy="439248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037093-DEC7-40F1-B4FD-45811A2F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5590"/>
            <a:ext cx="4621393" cy="44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7E73F-8065-4A72-BBA5-A8B1D871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ja-JP" dirty="0"/>
              <a:t>(Some of ) Achievements in Belle:</a:t>
            </a:r>
            <a:br>
              <a:rPr lang="en-US" altLang="ja-JP" dirty="0"/>
            </a:br>
            <a:r>
              <a:rPr lang="en-US" altLang="ja-JP" dirty="0"/>
              <a:t>Exotic candidates, XYZ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09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6DDD894-CD26-4E53-8407-A0A28874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2856"/>
            <a:ext cx="4536504" cy="43150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3396881-E006-44F0-8FD3-32FB54E0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X(3872)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52964B-F1F3-4CD4-8F79-2CAD61978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19"/>
            <a:ext cx="8928992" cy="577005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First and most famous one</a:t>
            </a:r>
          </a:p>
          <a:p>
            <a:pPr lvl="1"/>
            <a:r>
              <a:rPr lang="en-US" altLang="ja-JP" dirty="0"/>
              <a:t>Very narrow width</a:t>
            </a:r>
          </a:p>
          <a:p>
            <a:pPr lvl="1"/>
            <a:r>
              <a:rPr lang="en-US" altLang="ja-JP" dirty="0"/>
              <a:t>On the DD</a:t>
            </a:r>
            <a:r>
              <a:rPr lang="en-US" altLang="ja-JP" baseline="30000" dirty="0"/>
              <a:t>*</a:t>
            </a:r>
            <a:r>
              <a:rPr lang="en-US" altLang="ja-JP" dirty="0"/>
              <a:t> threshold</a:t>
            </a:r>
          </a:p>
          <a:p>
            <a:pPr lvl="1"/>
            <a:r>
              <a:rPr lang="en-US" altLang="ja-JP" dirty="0"/>
              <a:t>Violates isospin in</a:t>
            </a:r>
            <a:br>
              <a:rPr lang="en-US" altLang="ja-JP" dirty="0"/>
            </a:br>
            <a:r>
              <a:rPr lang="en-US" altLang="ja-JP" dirty="0"/>
              <a:t>J/</a:t>
            </a:r>
            <a:r>
              <a:rPr lang="en-US" altLang="ja-JP" dirty="0" err="1">
                <a:latin typeface="Symbol" panose="05050102010706020507" pitchFamily="18" charset="2"/>
              </a:rPr>
              <a:t>yr</a:t>
            </a:r>
            <a:r>
              <a:rPr lang="en-US" altLang="ja-JP" dirty="0"/>
              <a:t> vs J/</a:t>
            </a:r>
            <a:r>
              <a:rPr lang="en-US" altLang="ja-JP" dirty="0" err="1">
                <a:latin typeface="Symbol" panose="05050102010706020507" pitchFamily="18" charset="2"/>
              </a:rPr>
              <a:t>yw</a:t>
            </a:r>
            <a:r>
              <a:rPr lang="en-US" altLang="ja-JP" dirty="0"/>
              <a:t> decays</a:t>
            </a:r>
          </a:p>
          <a:p>
            <a:pPr lvl="1"/>
            <a:r>
              <a:rPr kumimoji="1" lang="en-US" altLang="ja-JP" dirty="0"/>
              <a:t>J</a:t>
            </a:r>
            <a:r>
              <a:rPr kumimoji="1" lang="en-US" altLang="ja-JP" baseline="30000" dirty="0"/>
              <a:t>PC</a:t>
            </a:r>
            <a:r>
              <a:rPr kumimoji="1" lang="en-US" altLang="ja-JP" dirty="0"/>
              <a:t>=1</a:t>
            </a:r>
            <a:r>
              <a:rPr kumimoji="1" lang="en-US" altLang="ja-JP" baseline="30000" dirty="0"/>
              <a:t>++</a:t>
            </a:r>
            <a:endParaRPr lang="en-US" altLang="ja-JP" baseline="30000" dirty="0"/>
          </a:p>
          <a:p>
            <a:r>
              <a:rPr lang="en-US" altLang="ja-JP" dirty="0"/>
              <a:t>S-wave DD* molecule?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Mixed with</a:t>
            </a:r>
            <a:r>
              <a:rPr lang="en-US" altLang="ja-JP" dirty="0"/>
              <a:t> </a:t>
            </a:r>
            <a:r>
              <a:rPr lang="en-US" altLang="ja-JP" dirty="0" err="1"/>
              <a:t>charmonium</a:t>
            </a:r>
            <a:r>
              <a:rPr lang="en-US" altLang="ja-JP" dirty="0"/>
              <a:t>?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83BE4C-A99B-41A3-91CD-33C7EAEEC602}"/>
              </a:ext>
            </a:extLst>
          </p:cNvPr>
          <p:cNvSpPr/>
          <p:nvPr/>
        </p:nvSpPr>
        <p:spPr>
          <a:xfrm>
            <a:off x="6444208" y="3678123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MT"/>
              </a:rPr>
              <a:t>X(3872) </a:t>
            </a:r>
            <a:br>
              <a:rPr lang="en-US" altLang="ja-JP" sz="2400" dirty="0">
                <a:latin typeface="ArialMT"/>
              </a:rPr>
            </a:br>
            <a:r>
              <a:rPr lang="en-US" altLang="ja-JP" sz="2400" dirty="0">
                <a:latin typeface="ArialMT"/>
              </a:rPr>
              <a:t>→ J/</a:t>
            </a:r>
            <a:r>
              <a:rPr lang="en-US" altLang="ja-JP" sz="2400" dirty="0" err="1">
                <a:latin typeface="Symbol" panose="05050102010706020507" pitchFamily="18" charset="2"/>
              </a:rPr>
              <a:t>yp</a:t>
            </a:r>
            <a:r>
              <a:rPr lang="en-US" altLang="ja-JP" sz="2400" baseline="30000" dirty="0" err="1">
                <a:latin typeface="Symbol" panose="05050102010706020507" pitchFamily="18" charset="2"/>
              </a:rPr>
              <a:t>+</a:t>
            </a:r>
            <a:r>
              <a:rPr lang="en-US" altLang="ja-JP" sz="2400" dirty="0" err="1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>
                <a:latin typeface="Symbol" panose="05050102010706020507" pitchFamily="18" charset="2"/>
              </a:rPr>
              <a:t>-</a:t>
            </a:r>
            <a:endParaRPr lang="ja-JP" altLang="en-US" sz="2400" baseline="30000" dirty="0">
              <a:latin typeface="Symbol" panose="05050102010706020507" pitchFamily="18" charset="2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AC92B76-7B1E-46C6-9BB2-BB90878092CF}"/>
              </a:ext>
            </a:extLst>
          </p:cNvPr>
          <p:cNvCxnSpPr>
            <a:cxnSpLocks/>
          </p:cNvCxnSpPr>
          <p:nvPr/>
        </p:nvCxnSpPr>
        <p:spPr>
          <a:xfrm flipH="1">
            <a:off x="6696236" y="4460309"/>
            <a:ext cx="108012" cy="984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41FAF67-B3BD-4BF6-BDF1-98B42DB980FB}"/>
              </a:ext>
            </a:extLst>
          </p:cNvPr>
          <p:cNvSpPr/>
          <p:nvPr/>
        </p:nvSpPr>
        <p:spPr>
          <a:xfrm>
            <a:off x="5614310" y="6217112"/>
            <a:ext cx="2918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MT"/>
              </a:rPr>
              <a:t>M(J/</a:t>
            </a:r>
            <a:r>
              <a:rPr lang="en-US" altLang="ja-JP" sz="2400" dirty="0" err="1">
                <a:latin typeface="Symbol" panose="05050102010706020507" pitchFamily="18" charset="2"/>
              </a:rPr>
              <a:t>yp</a:t>
            </a:r>
            <a:r>
              <a:rPr lang="en-US" altLang="ja-JP" sz="2400" baseline="30000" dirty="0" err="1">
                <a:latin typeface="Symbol" panose="05050102010706020507" pitchFamily="18" charset="2"/>
              </a:rPr>
              <a:t>+</a:t>
            </a:r>
            <a:r>
              <a:rPr lang="en-US" altLang="ja-JP" sz="2400" dirty="0" err="1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latin typeface="Symbol" panose="05050102010706020507" pitchFamily="18" charset="2"/>
              </a:rPr>
              <a:t>) - </a:t>
            </a:r>
            <a:r>
              <a:rPr lang="en-US" altLang="ja-JP" sz="2400" dirty="0">
                <a:latin typeface="ArialMT"/>
              </a:rPr>
              <a:t>M(J/</a:t>
            </a:r>
            <a:r>
              <a:rPr lang="en-US" altLang="ja-JP" sz="2400" dirty="0">
                <a:latin typeface="Symbol" panose="05050102010706020507" pitchFamily="18" charset="2"/>
              </a:rPr>
              <a:t>y)</a:t>
            </a:r>
            <a:endParaRPr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48D2A1-949F-482D-9153-76A57DAEF852}"/>
              </a:ext>
            </a:extLst>
          </p:cNvPr>
          <p:cNvSpPr/>
          <p:nvPr/>
        </p:nvSpPr>
        <p:spPr>
          <a:xfrm>
            <a:off x="6444208" y="2365430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MT"/>
              </a:rPr>
              <a:t>Belle, </a:t>
            </a:r>
          </a:p>
          <a:p>
            <a:r>
              <a:rPr lang="en-US" altLang="ja-JP" dirty="0">
                <a:latin typeface="ArialMT"/>
              </a:rPr>
              <a:t>PRL91,261801(2003)</a:t>
            </a:r>
            <a:endParaRPr lang="ja-JP" altLang="en-US" dirty="0"/>
          </a:p>
        </p:txBody>
      </p:sp>
      <p:pic>
        <p:nvPicPr>
          <p:cNvPr id="14" name="Picture 2" descr="http://belle.kek.jp/image/B-logo-small.gif">
            <a:extLst>
              <a:ext uri="{FF2B5EF4-FFF2-40B4-BE49-F238E27FC236}">
                <a16:creationId xmlns:a16="http://schemas.microsoft.com/office/drawing/2014/main" id="{1801F235-301F-4D7B-ADB7-B352BAB5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97" y="1179955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3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3D5B2-FAE3-4350-BCE2-0F6B1795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Charged states (1)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767DA-7D31-45C9-8193-6366E57E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10739"/>
            <a:ext cx="8229600" cy="602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Most likely scenario: molecular states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A0A6AA-F2F8-419C-BF43-A73249B7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4203"/>
            <a:ext cx="6912768" cy="522653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12235B6-9612-4AC4-B61D-C12BCCE6193D}"/>
              </a:ext>
            </a:extLst>
          </p:cNvPr>
          <p:cNvSpPr/>
          <p:nvPr/>
        </p:nvSpPr>
        <p:spPr>
          <a:xfrm>
            <a:off x="4788024" y="836712"/>
            <a:ext cx="416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ArialMT"/>
              </a:rPr>
              <a:t>Belle, PRL108,122001(2012)</a:t>
            </a:r>
            <a:endParaRPr lang="ja-JP" altLang="en-US" sz="2400" dirty="0"/>
          </a:p>
        </p:txBody>
      </p:sp>
      <p:pic>
        <p:nvPicPr>
          <p:cNvPr id="6" name="Picture 2" descr="http://belle.kek.jp/image/B-logo-small.gif">
            <a:extLst>
              <a:ext uri="{FF2B5EF4-FFF2-40B4-BE49-F238E27FC236}">
                <a16:creationId xmlns:a16="http://schemas.microsoft.com/office/drawing/2014/main" id="{83F4E8D6-2C06-4C56-94B8-583858DA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8" y="1327659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5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26039</TotalTime>
  <Words>1156</Words>
  <Application>Microsoft Office PowerPoint</Application>
  <PresentationFormat>画面に合わせる (4:3)</PresentationFormat>
  <Paragraphs>286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5" baseType="lpstr">
      <vt:lpstr>ArialMT</vt:lpstr>
      <vt:lpstr>LiberationSans</vt:lpstr>
      <vt:lpstr>ＭＳ Ｐゴシック</vt:lpstr>
      <vt:lpstr>Arial</vt:lpstr>
      <vt:lpstr>Calibri</vt:lpstr>
      <vt:lpstr>Cambria Math</vt:lpstr>
      <vt:lpstr>Symbol</vt:lpstr>
      <vt:lpstr>Verdana</vt:lpstr>
      <vt:lpstr>Wingdings</vt:lpstr>
      <vt:lpstr>Office テーマ</vt:lpstr>
      <vt:lpstr>Exotic and Conventional Quarkonium Physics Prospects at Belle II</vt:lpstr>
      <vt:lpstr>Exotic and Conventional Quarkonium (and baryon) Physics Prospects at Belle II</vt:lpstr>
      <vt:lpstr>Contents</vt:lpstr>
      <vt:lpstr>Quarkonium</vt:lpstr>
      <vt:lpstr>Production mechanisms in e+e- </vt:lpstr>
      <vt:lpstr>Quarkonia summary</vt:lpstr>
      <vt:lpstr>(Some of ) Achievements in Belle: Exotic candidates, XYZ</vt:lpstr>
      <vt:lpstr>X(3872)</vt:lpstr>
      <vt:lpstr>Charged states (1)</vt:lpstr>
      <vt:lpstr>Charged states (2)</vt:lpstr>
      <vt:lpstr>Remaining questions</vt:lpstr>
      <vt:lpstr>PowerPoint プレゼンテーション</vt:lpstr>
      <vt:lpstr>SuperKEKB and Belle II</vt:lpstr>
      <vt:lpstr>PowerPoint プレゼンテーション</vt:lpstr>
      <vt:lpstr>Prospects for XYZ</vt:lpstr>
      <vt:lpstr>Charmonia by B-decay</vt:lpstr>
      <vt:lpstr>Charmonia by ISR</vt:lpstr>
      <vt:lpstr>Competition with BESIII</vt:lpstr>
      <vt:lpstr>Charmonium by 2-photon</vt:lpstr>
      <vt:lpstr>Double Charmonia production</vt:lpstr>
      <vt:lpstr>Bottomonia</vt:lpstr>
      <vt:lpstr>New states?</vt:lpstr>
      <vt:lpstr>Wb</vt:lpstr>
      <vt:lpstr>PowerPoint プレゼンテーション</vt:lpstr>
      <vt:lpstr>Quick history</vt:lpstr>
      <vt:lpstr>The first hadron event</vt:lpstr>
      <vt:lpstr>Luminosity development</vt:lpstr>
      <vt:lpstr>Machine time &amp; integrated luminosity</vt:lpstr>
      <vt:lpstr>Performance -- invariant masses</vt:lpstr>
      <vt:lpstr>Near future</vt:lpstr>
      <vt:lpstr>Luminosity projection</vt:lpstr>
      <vt:lpstr>PowerPoint プレゼンテーション</vt:lpstr>
      <vt:lpstr>Baryons</vt:lpstr>
      <vt:lpstr>Charm baryon production in B factory</vt:lpstr>
      <vt:lpstr>Huge statistics, good quality</vt:lpstr>
      <vt:lpstr>Belle activities</vt:lpstr>
      <vt:lpstr>An example: W(2010)</vt:lpstr>
      <vt:lpstr>Belle II possibilities</vt:lpstr>
      <vt:lpstr>Summary</vt:lpstr>
      <vt:lpstr>Backup</vt:lpstr>
      <vt:lpstr>Hyperon polarization study</vt:lpstr>
      <vt:lpstr>Existing data (from PDG)</vt:lpstr>
      <vt:lpstr>Semileptonic vs nonleptonic modes</vt:lpstr>
      <vt:lpstr>An example: Xc(2930)</vt:lpstr>
      <vt:lpstr>Dalitz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チャームバリオンにおけるΛ(1405)アナログについて</dc:title>
  <dc:creator>tanida</dc:creator>
  <cp:lastModifiedBy>tanida</cp:lastModifiedBy>
  <cp:revision>689</cp:revision>
  <dcterms:created xsi:type="dcterms:W3CDTF">2010-12-02T06:22:42Z</dcterms:created>
  <dcterms:modified xsi:type="dcterms:W3CDTF">2018-06-28T19:29:38Z</dcterms:modified>
</cp:coreProperties>
</file>