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72" r:id="rId3"/>
    <p:sldId id="571" r:id="rId4"/>
    <p:sldId id="573" r:id="rId5"/>
    <p:sldId id="575" r:id="rId6"/>
    <p:sldId id="574" r:id="rId7"/>
    <p:sldId id="576" r:id="rId8"/>
    <p:sldId id="578" r:id="rId9"/>
    <p:sldId id="580" r:id="rId10"/>
    <p:sldId id="582" r:id="rId11"/>
    <p:sldId id="583" r:id="rId12"/>
    <p:sldId id="551" r:id="rId13"/>
    <p:sldId id="567" r:id="rId14"/>
    <p:sldId id="584" r:id="rId15"/>
    <p:sldId id="535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40FF"/>
    <a:srgbClr val="0432FF"/>
    <a:srgbClr val="FFFC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49"/>
    <p:restoredTop sz="94661"/>
  </p:normalViewPr>
  <p:slideViewPr>
    <p:cSldViewPr>
      <p:cViewPr varScale="1">
        <p:scale>
          <a:sx n="132" d="100"/>
          <a:sy n="132" d="100"/>
        </p:scale>
        <p:origin x="144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8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878A8-6E66-D24E-B56E-12392B6F41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CED7D-0A92-324B-B89D-838E14DA4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65B0CD-B3C5-D84E-B160-14304F224DE8}" type="datetimeFigureOut">
              <a:rPr lang="it-IT" altLang="it-IT"/>
              <a:pPr/>
              <a:t>09/07/18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F48CA-2E7F-6D4A-A00E-F71A401231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BDACD-048C-1944-A836-3F0E155D1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CCCFA1-3C99-4F4D-BEB5-D6939C7C2B6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AB2BDA-1379-9843-AE94-A7712252A9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D619F-1C38-A842-8EB7-205650515B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C6A9DE0-29C1-1047-8800-2E5A774E8EB5}" type="datetimeFigureOut">
              <a:rPr lang="it-IT" altLang="it-IT"/>
              <a:pPr/>
              <a:t>09/07/18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0F03E7-7FD1-404E-895A-527099E78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384054-D03C-364D-B6E4-D8489A302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D9620-7825-3649-8DE9-17E0043333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E161-B16D-3542-B8B4-1FB29581D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95063E-9345-4643-8A29-70024A02EDE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5A08C158-E7AC-B740-9CE2-A026EE4B5E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2C82130B-B425-6B43-8579-60939C7C3C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A1D2E778-86DF-844A-A49E-E1B169DB7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D3691B-4499-4C4B-95D4-893E91E4FF65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0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D:\svn\panda\Talks\20090907 - (Panda) Julich\header_mole.gif">
            <a:extLst>
              <a:ext uri="{FF2B5EF4-FFF2-40B4-BE49-F238E27FC236}">
                <a16:creationId xmlns:a16="http://schemas.microsoft.com/office/drawing/2014/main" id="{F030A044-493F-AD43-A567-C35F5C0E0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450"/>
            <a:ext cx="48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3" descr="D:\svn\panda\Talks\20090907 - (Panda) Julich\logouni_alldx.jpg">
            <a:extLst>
              <a:ext uri="{FF2B5EF4-FFF2-40B4-BE49-F238E27FC236}">
                <a16:creationId xmlns:a16="http://schemas.microsoft.com/office/drawing/2014/main" id="{0CCDD441-E6D3-8848-B0A4-DC87913C3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2779" r="22993" b="30569"/>
          <a:stretch>
            <a:fillRect/>
          </a:stretch>
        </p:blipFill>
        <p:spPr bwMode="auto">
          <a:xfrm>
            <a:off x="8323263" y="49213"/>
            <a:ext cx="66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ABF62D-03A1-1847-A245-50F21D3307CF}"/>
              </a:ext>
            </a:extLst>
          </p:cNvPr>
          <p:cNvCxnSpPr/>
          <p:nvPr userDrawn="1"/>
        </p:nvCxnSpPr>
        <p:spPr>
          <a:xfrm>
            <a:off x="179388" y="836613"/>
            <a:ext cx="8785225" cy="0"/>
          </a:xfrm>
          <a:prstGeom prst="line">
            <a:avLst/>
          </a:prstGeom>
          <a:ln w="38100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hermata 2016-07-26 alle 12.08.05.png">
            <a:extLst>
              <a:ext uri="{FF2B5EF4-FFF2-40B4-BE49-F238E27FC236}">
                <a16:creationId xmlns:a16="http://schemas.microsoft.com/office/drawing/2014/main" id="{6458EA06-198A-E24E-B1A8-0A61C0875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71438"/>
            <a:ext cx="8461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B741D-CC6E-1145-8E56-851C2DCFA2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5929" y="6550025"/>
            <a:ext cx="5320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400" dirty="0">
                <a:solidFill>
                  <a:srgbClr val="A6A6A6"/>
                </a:solidFill>
              </a:rPr>
              <a:t>CHEP2018 - S. </a:t>
            </a:r>
            <a:r>
              <a:rPr lang="en-US" altLang="it-IT" sz="1400" dirty="0" err="1">
                <a:solidFill>
                  <a:srgbClr val="A6A6A6"/>
                </a:solidFill>
              </a:rPr>
              <a:t>Spataro</a:t>
            </a:r>
            <a:r>
              <a:rPr lang="en-US" altLang="it-IT" sz="1400" dirty="0">
                <a:solidFill>
                  <a:srgbClr val="A6A6A6"/>
                </a:solidFill>
              </a:rPr>
              <a:t> </a:t>
            </a:r>
            <a:r>
              <a:rPr lang="mr-IN" altLang="it-IT" sz="1400" dirty="0">
                <a:solidFill>
                  <a:srgbClr val="A6A6A6"/>
                </a:solidFill>
              </a:rPr>
              <a:t>–</a:t>
            </a:r>
            <a:r>
              <a:rPr lang="it-IT" altLang="it-IT" sz="1400" dirty="0">
                <a:solidFill>
                  <a:srgbClr val="A6A6A6"/>
                </a:solidFill>
                <a:cs typeface="Arial" panose="020B0604020202020204" pitchFamily="34" charset="0"/>
              </a:rPr>
              <a:t> </a:t>
            </a:r>
            <a:r>
              <a:rPr lang="it-IT" altLang="it-IT" sz="1400" dirty="0" err="1">
                <a:solidFill>
                  <a:srgbClr val="A6A6A6"/>
                </a:solidFill>
                <a:cs typeface="Arial" panose="020B0604020202020204" pitchFamily="34" charset="0"/>
              </a:rPr>
              <a:t>Track</a:t>
            </a:r>
            <a:r>
              <a:rPr lang="it-IT" altLang="it-IT" sz="1400" dirty="0">
                <a:solidFill>
                  <a:srgbClr val="A6A6A6"/>
                </a:solidFill>
                <a:cs typeface="Arial" panose="020B0604020202020204" pitchFamily="34" charset="0"/>
              </a:rPr>
              <a:t> </a:t>
            </a:r>
            <a:r>
              <a:rPr lang="it-IT" altLang="it-IT" sz="1400" dirty="0" err="1">
                <a:solidFill>
                  <a:srgbClr val="A6A6A6"/>
                </a:solidFill>
                <a:cs typeface="Arial" panose="020B0604020202020204" pitchFamily="34" charset="0"/>
              </a:rPr>
              <a:t>Fitting</a:t>
            </a:r>
            <a:r>
              <a:rPr lang="it-IT" altLang="it-IT" sz="1400" dirty="0">
                <a:solidFill>
                  <a:srgbClr val="A6A6A6"/>
                </a:solidFill>
                <a:cs typeface="Arial" panose="020B0604020202020204" pitchFamily="34" charset="0"/>
              </a:rPr>
              <a:t> for the Belle II Experiment</a:t>
            </a:r>
            <a:endParaRPr lang="en-US" altLang="it-IT" sz="1400" dirty="0">
              <a:solidFill>
                <a:srgbClr val="A6A6A6"/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01F86-F48A-7542-B8FB-5F4D5627E7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42350" y="6516688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A1AE7B-3C93-D940-99BD-6C608D28B4D8}" type="slidenum">
              <a:rPr lang="en-US" altLang="it-IT" sz="1800">
                <a:solidFill>
                  <a:srgbClr val="A6A6A6"/>
                </a:solidFill>
              </a:rPr>
              <a:pPr eaLnBrk="1" hangingPunct="1"/>
              <a:t>‹N›</a:t>
            </a:fld>
            <a:endParaRPr lang="en-US" altLang="it-IT" sz="18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7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9">
            <a:extLst>
              <a:ext uri="{FF2B5EF4-FFF2-40B4-BE49-F238E27FC236}">
                <a16:creationId xmlns:a16="http://schemas.microsoft.com/office/drawing/2014/main" id="{9426CA45-900C-444C-BA21-1D89D46E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132" y="3068960"/>
            <a:ext cx="3744721" cy="1354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2800" dirty="0">
                <a:solidFill>
                  <a:srgbClr val="FF0000"/>
                </a:solidFill>
                <a:sym typeface="Symbol" pitchFamily="2" charset="2"/>
              </a:rPr>
              <a:t>Stefano Spataro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dirty="0">
                <a:solidFill>
                  <a:srgbClr val="0432FF"/>
                </a:solidFill>
                <a:sym typeface="Symbol" pitchFamily="2" charset="2"/>
              </a:rPr>
              <a:t>for the         Collaboration</a:t>
            </a:r>
          </a:p>
        </p:txBody>
      </p:sp>
      <p:sp>
        <p:nvSpPr>
          <p:cNvPr id="6146" name="TextBox 13">
            <a:extLst>
              <a:ext uri="{FF2B5EF4-FFF2-40B4-BE49-F238E27FC236}">
                <a16:creationId xmlns:a16="http://schemas.microsoft.com/office/drawing/2014/main" id="{F2E96A7C-9569-9440-AFE9-E26E7E99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471" y="6469033"/>
            <a:ext cx="287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 err="1"/>
              <a:t>Tuesday</a:t>
            </a:r>
            <a:r>
              <a:rPr lang="it-IT" altLang="it-IT" sz="2000" dirty="0"/>
              <a:t>, 10</a:t>
            </a:r>
            <a:r>
              <a:rPr lang="it-IT" altLang="it-IT" sz="2000" baseline="30000" dirty="0"/>
              <a:t>th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July</a:t>
            </a:r>
            <a:r>
              <a:rPr lang="it-IT" altLang="it-IT" sz="2000" dirty="0"/>
              <a:t> 2018</a:t>
            </a:r>
          </a:p>
        </p:txBody>
      </p:sp>
      <p:pic>
        <p:nvPicPr>
          <p:cNvPr id="6147" name="Picture 56" descr="D:\svn\panda\Talks\20090907 - (Panda) Julich\logouni_alldx.jpg">
            <a:extLst>
              <a:ext uri="{FF2B5EF4-FFF2-40B4-BE49-F238E27FC236}">
                <a16:creationId xmlns:a16="http://schemas.microsoft.com/office/drawing/2014/main" id="{52C61E9D-594B-F64D-B835-6C0FBF3D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6" b="30569"/>
          <a:stretch>
            <a:fillRect/>
          </a:stretch>
        </p:blipFill>
        <p:spPr bwMode="auto">
          <a:xfrm>
            <a:off x="179512" y="4653805"/>
            <a:ext cx="2206625" cy="1009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16">
            <a:extLst>
              <a:ext uri="{FF2B5EF4-FFF2-40B4-BE49-F238E27FC236}">
                <a16:creationId xmlns:a16="http://schemas.microsoft.com/office/drawing/2014/main" id="{48E5D025-138C-5949-9753-4B94E505B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804743"/>
            <a:ext cx="2205038" cy="936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it-IT" sz="1800">
              <a:latin typeface="Calibri" panose="020F0502020204030204" pitchFamily="34" charset="0"/>
            </a:endParaRPr>
          </a:p>
        </p:txBody>
      </p:sp>
      <p:pic>
        <p:nvPicPr>
          <p:cNvPr id="6149" name="Picture 57" descr="D:\svn\panda\Talks\20090907 - (Panda) Julich\header_mole.gif">
            <a:extLst>
              <a:ext uri="{FF2B5EF4-FFF2-40B4-BE49-F238E27FC236}">
                <a16:creationId xmlns:a16="http://schemas.microsoft.com/office/drawing/2014/main" id="{8B2F8AFD-7159-3A41-A8CF-EE034C65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5" y="5874593"/>
            <a:ext cx="5969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5">
            <a:extLst>
              <a:ext uri="{FF2B5EF4-FFF2-40B4-BE49-F238E27FC236}">
                <a16:creationId xmlns:a16="http://schemas.microsoft.com/office/drawing/2014/main" id="{C481A48C-EB44-E94A-8D93-BDE61787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62" y="5976193"/>
            <a:ext cx="15525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1000" b="1">
                <a:solidFill>
                  <a:srgbClr val="000099"/>
                </a:solidFill>
                <a:latin typeface="Calibri" panose="020F0502020204030204" pitchFamily="34" charset="0"/>
              </a:rPr>
              <a:t>ISTITUTO NAZIONALE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1000" b="1">
                <a:solidFill>
                  <a:srgbClr val="000099"/>
                </a:solidFill>
                <a:latin typeface="Calibri" panose="020F0502020204030204" pitchFamily="34" charset="0"/>
              </a:rPr>
              <a:t>DI FISICA NUCLEARE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1000">
                <a:solidFill>
                  <a:srgbClr val="000099"/>
                </a:solidFill>
                <a:latin typeface="Calibri" panose="020F0502020204030204" pitchFamily="34" charset="0"/>
              </a:rPr>
              <a:t>Sezione di Torino</a:t>
            </a:r>
          </a:p>
        </p:txBody>
      </p:sp>
      <p:sp>
        <p:nvSpPr>
          <p:cNvPr id="10249" name="AutoShape 3">
            <a:extLst>
              <a:ext uri="{FF2B5EF4-FFF2-40B4-BE49-F238E27FC236}">
                <a16:creationId xmlns:a16="http://schemas.microsoft.com/office/drawing/2014/main" id="{5F33666C-C040-7344-85E3-48825245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5" y="2177361"/>
            <a:ext cx="7847905" cy="69586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sz="3200" dirty="0" err="1">
                <a:solidFill>
                  <a:srgbClr val="FF0000"/>
                </a:solidFill>
                <a:ea typeface="+mn-ea"/>
                <a:cs typeface="Arial" pitchFamily="34" charset="0"/>
              </a:rPr>
              <a:t>Track</a:t>
            </a:r>
            <a:r>
              <a:rPr lang="it-IT" sz="3200" dirty="0">
                <a:solidFill>
                  <a:srgbClr val="FF0000"/>
                </a:solidFill>
                <a:ea typeface="+mn-ea"/>
                <a:cs typeface="Arial" pitchFamily="34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ea typeface="+mn-ea"/>
                <a:cs typeface="Arial" pitchFamily="34" charset="0"/>
              </a:rPr>
              <a:t>Fitting</a:t>
            </a:r>
            <a:r>
              <a:rPr lang="it-IT" sz="3200" dirty="0">
                <a:solidFill>
                  <a:srgbClr val="FF0000"/>
                </a:solidFill>
                <a:ea typeface="+mn-ea"/>
                <a:cs typeface="Arial" pitchFamily="34" charset="0"/>
              </a:rPr>
              <a:t> for the BELLE II Experiment</a:t>
            </a:r>
            <a:endParaRPr lang="en-US" sz="3200" dirty="0">
              <a:solidFill>
                <a:srgbClr val="FF0000"/>
              </a:solidFill>
              <a:ea typeface="MS PGothic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86D73AE-C9F7-4F40-90AE-8842038EA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035844"/>
          </a:xfrm>
          <a:prstGeom prst="rect">
            <a:avLst/>
          </a:prstGeom>
        </p:spPr>
      </p:pic>
      <p:pic>
        <p:nvPicPr>
          <p:cNvPr id="10" name="Picture 5" descr="Schermata 2016-07-26 alle 12.08.05.png">
            <a:extLst>
              <a:ext uri="{FF2B5EF4-FFF2-40B4-BE49-F238E27FC236}">
                <a16:creationId xmlns:a16="http://schemas.microsoft.com/office/drawing/2014/main" id="{84E9EEF4-3942-AD4F-A30A-1AE40C7AA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03859"/>
            <a:ext cx="591883" cy="4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chermata 2016-07-26 alle 12.08.05.png">
            <a:extLst>
              <a:ext uri="{FF2B5EF4-FFF2-40B4-BE49-F238E27FC236}">
                <a16:creationId xmlns:a16="http://schemas.microsoft.com/office/drawing/2014/main" id="{185FDF55-4301-E942-9E36-BF15A2D3B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800200" cy="14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8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>
            <a:extLst>
              <a:ext uri="{FF2B5EF4-FFF2-40B4-BE49-F238E27FC236}">
                <a16:creationId xmlns:a16="http://schemas.microsoft.com/office/drawing/2014/main" id="{DD756F14-CBBA-C549-96FC-C2A888EC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116632"/>
            <a:ext cx="511256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>
                <a:solidFill>
                  <a:srgbClr val="FF0000"/>
                </a:solidFill>
                <a:sym typeface="Symbol" charset="2"/>
              </a:rPr>
              <a:t>Implementation in Belle II</a:t>
            </a:r>
            <a:endParaRPr lang="en-US" altLang="it-IT" sz="2800" dirty="0">
              <a:sym typeface="Symbol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D6FD0A-3F0D-1448-B7A2-5F3C102008C6}"/>
              </a:ext>
            </a:extLst>
          </p:cNvPr>
          <p:cNvSpPr txBox="1"/>
          <p:nvPr/>
        </p:nvSpPr>
        <p:spPr>
          <a:xfrm>
            <a:off x="1402603" y="908720"/>
            <a:ext cx="6242671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432FF"/>
                </a:solidFill>
              </a:rPr>
              <a:t>Determinist Annealing Filter - 3 hypotheses in parallel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F7FCFA3-FB4C-D14B-BD9A-85D61CDCE395}"/>
              </a:ext>
            </a:extLst>
          </p:cNvPr>
          <p:cNvGrpSpPr/>
          <p:nvPr/>
        </p:nvGrpSpPr>
        <p:grpSpPr>
          <a:xfrm>
            <a:off x="887442" y="1428373"/>
            <a:ext cx="7569705" cy="2293875"/>
            <a:chOff x="887442" y="1428373"/>
            <a:chExt cx="7569705" cy="2293875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05ED60C8-5B06-C547-B138-FC135A209F3E}"/>
                </a:ext>
              </a:extLst>
            </p:cNvPr>
            <p:cNvGrpSpPr/>
            <p:nvPr/>
          </p:nvGrpSpPr>
          <p:grpSpPr>
            <a:xfrm>
              <a:off x="887442" y="1428373"/>
              <a:ext cx="2954655" cy="2277739"/>
              <a:chOff x="251520" y="1936352"/>
              <a:chExt cx="2954655" cy="2277739"/>
            </a:xfrm>
          </p:grpSpPr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DAF72CC-403C-624F-B61C-C452118F009A}"/>
                  </a:ext>
                </a:extLst>
              </p:cNvPr>
              <p:cNvSpPr txBox="1"/>
              <p:nvPr/>
            </p:nvSpPr>
            <p:spPr>
              <a:xfrm>
                <a:off x="251520" y="1936352"/>
                <a:ext cx="2954655" cy="2277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  <a:tabLst>
                    <a:tab pos="1239838" algn="l"/>
                    <a:tab pos="1368425" algn="l"/>
                  </a:tabLst>
                </a:pPr>
                <a:r>
                  <a:rPr lang="en-US" dirty="0">
                    <a:solidFill>
                      <a:srgbClr val="FF0000"/>
                    </a:solidFill>
                  </a:rPr>
                  <a:t>	Electrons</a:t>
                </a:r>
              </a:p>
              <a:p>
                <a:pPr>
                  <a:lnSpc>
                    <a:spcPct val="120000"/>
                  </a:lnSpc>
                  <a:tabLst>
                    <a:tab pos="1239838" algn="l"/>
                    <a:tab pos="1279525" algn="l"/>
                  </a:tabLst>
                </a:pPr>
                <a:r>
                  <a:rPr lang="en-US" sz="2400" dirty="0">
                    <a:solidFill>
                      <a:srgbClr val="FF0000"/>
                    </a:solidFill>
                  </a:rPr>
                  <a:t>𝜋 fit	</a:t>
                </a:r>
                <a:r>
                  <a:rPr lang="en-US" dirty="0">
                    <a:solidFill>
                      <a:srgbClr val="FF0000"/>
                    </a:solidFill>
                  </a:rPr>
                  <a:t>Muons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  <a:tabLst>
                    <a:tab pos="1239838" algn="l"/>
                  </a:tabLst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 err="1">
                    <a:solidFill>
                      <a:srgbClr val="FF0000"/>
                    </a:solidFill>
                  </a:rPr>
                  <a:t>Pions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  <a:tabLst>
                    <a:tab pos="1239838" algn="l"/>
                  </a:tabLst>
                </a:pPr>
                <a:r>
                  <a:rPr lang="en-US" sz="2400" dirty="0">
                    <a:solidFill>
                      <a:srgbClr val="0432FF"/>
                    </a:solidFill>
                  </a:rPr>
                  <a:t>K fit </a:t>
                </a:r>
                <a:r>
                  <a:rPr lang="en-US" dirty="0">
                    <a:solidFill>
                      <a:srgbClr val="0432FF"/>
                    </a:solidFill>
                  </a:rPr>
                  <a:t>	Kaons</a:t>
                </a:r>
                <a:endParaRPr lang="en-US" sz="2400" dirty="0">
                  <a:solidFill>
                    <a:srgbClr val="0432FF"/>
                  </a:solidFill>
                </a:endParaRPr>
              </a:p>
              <a:p>
                <a:pPr>
                  <a:lnSpc>
                    <a:spcPct val="120000"/>
                  </a:lnSpc>
                  <a:tabLst>
                    <a:tab pos="1239838" algn="l"/>
                  </a:tabLst>
                </a:pPr>
                <a:r>
                  <a:rPr lang="en-US" dirty="0">
                    <a:solidFill>
                      <a:srgbClr val="FF40FF"/>
                    </a:solidFill>
                  </a:rPr>
                  <a:t>	Protons	</a:t>
                </a:r>
              </a:p>
              <a:p>
                <a:pPr>
                  <a:lnSpc>
                    <a:spcPct val="120000"/>
                  </a:lnSpc>
                  <a:tabLst>
                    <a:tab pos="1239838" algn="l"/>
                  </a:tabLst>
                </a:pPr>
                <a:r>
                  <a:rPr lang="en-US" dirty="0">
                    <a:solidFill>
                      <a:srgbClr val="FF40FF"/>
                    </a:solidFill>
                  </a:rPr>
                  <a:t>	Deuterons</a:t>
                </a:r>
              </a:p>
            </p:txBody>
          </p:sp>
          <p:sp>
            <p:nvSpPr>
              <p:cNvPr id="6" name="Parentesi graffa chiusa 5">
                <a:extLst>
                  <a:ext uri="{FF2B5EF4-FFF2-40B4-BE49-F238E27FC236}">
                    <a16:creationId xmlns:a16="http://schemas.microsoft.com/office/drawing/2014/main" id="{E023BD6C-D966-7049-A73B-30EA765F9B2D}"/>
                  </a:ext>
                </a:extLst>
              </p:cNvPr>
              <p:cNvSpPr/>
              <p:nvPr/>
            </p:nvSpPr>
            <p:spPr>
              <a:xfrm rot="10800000">
                <a:off x="1051760" y="2039349"/>
                <a:ext cx="292030" cy="950883"/>
              </a:xfrm>
              <a:prstGeom prst="rightBrac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arentesi graffa chiusa 6">
                <a:extLst>
                  <a:ext uri="{FF2B5EF4-FFF2-40B4-BE49-F238E27FC236}">
                    <a16:creationId xmlns:a16="http://schemas.microsoft.com/office/drawing/2014/main" id="{B0C91588-BCD5-304A-86A3-958BC917EACA}"/>
                  </a:ext>
                </a:extLst>
              </p:cNvPr>
              <p:cNvSpPr/>
              <p:nvPr/>
            </p:nvSpPr>
            <p:spPr>
              <a:xfrm rot="10800000">
                <a:off x="1051761" y="3609898"/>
                <a:ext cx="292029" cy="518528"/>
              </a:xfrm>
              <a:prstGeom prst="rightBrace">
                <a:avLst>
                  <a:gd name="adj1" fmla="val 8333"/>
                  <a:gd name="adj2" fmla="val 51938"/>
                </a:avLst>
              </a:prstGeom>
              <a:ln w="22225">
                <a:solidFill>
                  <a:srgbClr val="FF4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arentesi graffa chiusa 7">
                <a:extLst>
                  <a:ext uri="{FF2B5EF4-FFF2-40B4-BE49-F238E27FC236}">
                    <a16:creationId xmlns:a16="http://schemas.microsoft.com/office/drawing/2014/main" id="{31AD23A0-D065-474C-B49F-057635DAA748}"/>
                  </a:ext>
                </a:extLst>
              </p:cNvPr>
              <p:cNvSpPr/>
              <p:nvPr/>
            </p:nvSpPr>
            <p:spPr>
              <a:xfrm rot="10800000">
                <a:off x="1073527" y="3120045"/>
                <a:ext cx="270263" cy="360040"/>
              </a:xfrm>
              <a:prstGeom prst="rightBrace">
                <a:avLst/>
              </a:prstGeom>
              <a:ln w="22225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EF0AC68-0F9B-0C41-A451-3771387B641E}"/>
                  </a:ext>
                </a:extLst>
              </p:cNvPr>
              <p:cNvSpPr txBox="1"/>
              <p:nvPr/>
            </p:nvSpPr>
            <p:spPr>
              <a:xfrm>
                <a:off x="268725" y="3593909"/>
                <a:ext cx="679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40FF"/>
                    </a:solidFill>
                  </a:rPr>
                  <a:t>p fit</a:t>
                </a:r>
                <a:endParaRPr lang="en-US" sz="2400" dirty="0"/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C29CC95-A267-DE46-8E40-099B46A069AF}"/>
                </a:ext>
              </a:extLst>
            </p:cNvPr>
            <p:cNvSpPr txBox="1"/>
            <p:nvPr/>
          </p:nvSpPr>
          <p:spPr>
            <a:xfrm>
              <a:off x="3275856" y="1441111"/>
              <a:ext cx="5181291" cy="2281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/>
                <a:t>← Need dedicated bremsstrahlung handling (ongoing)</a:t>
              </a:r>
            </a:p>
            <a:p>
              <a:pPr>
                <a:lnSpc>
                  <a:spcPct val="120000"/>
                </a:lnSpc>
              </a:pPr>
              <a:endParaRPr lang="en-US" sz="800" dirty="0"/>
            </a:p>
            <a:p>
              <a:pPr>
                <a:lnSpc>
                  <a:spcPct val="120000"/>
                </a:lnSpc>
              </a:pPr>
              <a:r>
                <a:rPr lang="en-US" sz="1600" dirty="0"/>
                <a:t>← Substantially equivalent to </a:t>
              </a:r>
              <a:r>
                <a:rPr lang="en-US" sz="1600" dirty="0" err="1"/>
                <a:t>pions</a:t>
              </a:r>
              <a:endParaRPr lang="en-US" sz="1600" dirty="0"/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endParaRPr lang="en-US" sz="1400" dirty="0"/>
            </a:p>
            <a:p>
              <a:pPr>
                <a:lnSpc>
                  <a:spcPct val="120000"/>
                </a:lnSpc>
              </a:pPr>
              <a:r>
                <a:rPr lang="en-US" sz="1600" dirty="0"/>
                <a:t>← Only needed for few analyses, no central production</a:t>
              </a:r>
            </a:p>
          </p:txBody>
        </p:sp>
      </p:grp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3ECCF5E1-6C1E-484F-A178-0676AFD7E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07780"/>
              </p:ext>
            </p:extLst>
          </p:nvPr>
        </p:nvGraphicFramePr>
        <p:xfrm>
          <a:off x="79091" y="4581128"/>
          <a:ext cx="5573029" cy="19229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1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3291124838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415183986"/>
                    </a:ext>
                  </a:extLst>
                </a:gridCol>
              </a:tblGrid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Disk </a:t>
                      </a: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Space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Ratio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CPU </a:t>
                      </a: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Time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Ratio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09737"/>
                  </a:ext>
                </a:extLst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u="none" strike="noStrike" dirty="0">
                          <a:effectLst/>
                        </a:rPr>
                        <a:t> 3/1 </a:t>
                      </a:r>
                      <a:r>
                        <a:rPr lang="sk-SK" sz="2000" u="none" strike="noStrike" dirty="0" err="1">
                          <a:effectLst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>
                          <a:effectLst/>
                        </a:rPr>
                        <a:t>4/1 </a:t>
                      </a:r>
                      <a:r>
                        <a:rPr lang="it-IT" sz="2000" u="none" strike="noStrike" dirty="0" err="1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u="none" strike="noStrike" dirty="0">
                          <a:effectLst/>
                        </a:rPr>
                        <a:t> 3/1 </a:t>
                      </a:r>
                      <a:r>
                        <a:rPr lang="sk-SK" sz="2000" u="none" strike="noStrike" dirty="0" err="1">
                          <a:effectLst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>
                          <a:effectLst/>
                        </a:rPr>
                        <a:t>4/1 </a:t>
                      </a:r>
                      <a:r>
                        <a:rPr lang="it-IT" sz="2000" u="none" strike="noStrike" dirty="0" err="1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err="1">
                          <a:effectLst/>
                        </a:rPr>
                        <a:t>Track</a:t>
                      </a:r>
                      <a:r>
                        <a:rPr lang="it-IT" sz="2000" u="none" strike="noStrike" dirty="0"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effectLst/>
                        </a:rPr>
                        <a:t>Fitting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3.12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432FF"/>
                          </a:solidFill>
                          <a:effectLst/>
                          <a:latin typeface="Calibri" charset="0"/>
                        </a:rPr>
                        <a:t>2.89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432FF"/>
                          </a:solidFill>
                          <a:effectLst/>
                          <a:latin typeface="Calibri" charset="0"/>
                        </a:rPr>
                        <a:t>3.75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>
                          <a:effectLst/>
                        </a:rPr>
                        <a:t>Global </a:t>
                      </a:r>
                      <a:r>
                        <a:rPr lang="it-IT" sz="2000" u="none" strike="noStrike" dirty="0" err="1">
                          <a:effectLst/>
                        </a:rPr>
                        <a:t>mDST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</a:p>
                  </a:txBody>
                  <a:tcPr marL="6349" marR="6349" marT="6350" marB="0" anchor="ctr"/>
                </a:tc>
                <a:extLst>
                  <a:ext uri="{0D108BD9-81ED-4DB2-BD59-A6C34878D82A}">
                    <a16:rowId xmlns:a16="http://schemas.microsoft.com/office/drawing/2014/main" val="3479778101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CDA588-9FC6-984C-BA82-19651CE54F23}"/>
              </a:ext>
            </a:extLst>
          </p:cNvPr>
          <p:cNvSpPr txBox="1"/>
          <p:nvPr/>
        </p:nvSpPr>
        <p:spPr>
          <a:xfrm>
            <a:off x="1403648" y="3861048"/>
            <a:ext cx="6311502" cy="73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Resources with </a:t>
            </a:r>
            <a:r>
              <a:rPr lang="en-US" dirty="0">
                <a:solidFill>
                  <a:srgbClr val="FF0000"/>
                </a:solidFill>
              </a:rPr>
              <a:t>3 (𝜋, K, p)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4 (𝜋, K, p, d) </a:t>
            </a:r>
            <a:r>
              <a:rPr lang="en-US" dirty="0"/>
              <a:t>hypotheses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compared to only 𝜋 hypothesis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D078B9-A4A4-D14A-8D84-BDACD14BCDCF}"/>
              </a:ext>
            </a:extLst>
          </p:cNvPr>
          <p:cNvSpPr txBox="1"/>
          <p:nvPr/>
        </p:nvSpPr>
        <p:spPr>
          <a:xfrm>
            <a:off x="5832649" y="5508521"/>
            <a:ext cx="349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Track Fitting values scale linearly with number of hypothesis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A9B1ED-5C36-7F41-961E-48689A634C42}"/>
              </a:ext>
            </a:extLst>
          </p:cNvPr>
          <p:cNvSpPr txBox="1"/>
          <p:nvPr/>
        </p:nvSpPr>
        <p:spPr>
          <a:xfrm>
            <a:off x="5994412" y="608458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Global increase of ~10% in CPU time and ~20% in disk space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25E14128-9493-7141-B934-C26DA7B636B1}"/>
              </a:ext>
            </a:extLst>
          </p:cNvPr>
          <p:cNvSpPr/>
          <p:nvPr/>
        </p:nvSpPr>
        <p:spPr>
          <a:xfrm>
            <a:off x="5652120" y="5733256"/>
            <a:ext cx="311469" cy="144016"/>
          </a:xfrm>
          <a:prstGeom prst="rightArrow">
            <a:avLst/>
          </a:prstGeom>
          <a:solidFill>
            <a:srgbClr val="FFFD78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29A89DFB-D953-8E43-9464-CB4A0DF015BA}"/>
              </a:ext>
            </a:extLst>
          </p:cNvPr>
          <p:cNvSpPr/>
          <p:nvPr/>
        </p:nvSpPr>
        <p:spPr>
          <a:xfrm>
            <a:off x="5652120" y="6228601"/>
            <a:ext cx="311469" cy="144016"/>
          </a:xfrm>
          <a:prstGeom prst="rightArrow">
            <a:avLst/>
          </a:prstGeom>
          <a:solidFill>
            <a:srgbClr val="FFFD7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0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759"/>
    </mc:Choice>
    <mc:Fallback>
      <p:transition spd="slow" advTm="14675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>
            <a:extLst>
              <a:ext uri="{FF2B5EF4-FFF2-40B4-BE49-F238E27FC236}">
                <a16:creationId xmlns:a16="http://schemas.microsoft.com/office/drawing/2014/main" id="{EEBDEF07-BDA9-AC44-A6F1-E25E154D0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13814"/>
            <a:ext cx="619268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Does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it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work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also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with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real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data?</a:t>
            </a:r>
            <a:endParaRPr lang="en-US" sz="2800" dirty="0">
              <a:solidFill>
                <a:srgbClr val="FF0000"/>
              </a:solidFill>
              <a:cs typeface="Arial" charset="0"/>
              <a:sym typeface="Symbol" charset="0"/>
            </a:endParaRPr>
          </a:p>
        </p:txBody>
      </p:sp>
      <p:pic>
        <p:nvPicPr>
          <p:cNvPr id="2049" name="Picture 1" descr="page11image912992">
            <a:extLst>
              <a:ext uri="{FF2B5EF4-FFF2-40B4-BE49-F238E27FC236}">
                <a16:creationId xmlns:a16="http://schemas.microsoft.com/office/drawing/2014/main" id="{B8529CD0-2E6B-3148-87AF-423441AE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904028"/>
            <a:ext cx="7866620" cy="5899965"/>
          </a:xfrm>
          <a:prstGeom prst="rect">
            <a:avLst/>
          </a:prstGeom>
          <a:noFill/>
          <a:ln w="28575">
            <a:solidFill>
              <a:srgbClr val="FFF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4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51"/>
    </mc:Choice>
    <mc:Fallback>
      <p:transition spd="slow" advTm="1795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3E02E348-5BC8-4546-A2AD-07C08E81E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1" y="1844824"/>
            <a:ext cx="7296833" cy="4749727"/>
          </a:xfrm>
          <a:prstGeom prst="rect">
            <a:avLst/>
          </a:prstGeom>
        </p:spPr>
      </p:pic>
      <p:sp>
        <p:nvSpPr>
          <p:cNvPr id="4" name="Text Box 21">
            <a:extLst>
              <a:ext uri="{FF2B5EF4-FFF2-40B4-BE49-F238E27FC236}">
                <a16:creationId xmlns:a16="http://schemas.microsoft.com/office/drawing/2014/main" id="{045D7519-3F67-5F4E-9BC3-899EEAB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13814"/>
            <a:ext cx="619268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First round of data from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collisions</a:t>
            </a:r>
            <a:endParaRPr lang="en-US" sz="2800" dirty="0">
              <a:solidFill>
                <a:srgbClr val="FF0000"/>
              </a:solidFill>
              <a:cs typeface="Arial" charset="0"/>
              <a:sym typeface="Symbol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169956-2152-3741-91B6-EF9A7D01E076}"/>
              </a:ext>
            </a:extLst>
          </p:cNvPr>
          <p:cNvSpPr txBox="1"/>
          <p:nvPr/>
        </p:nvSpPr>
        <p:spPr>
          <a:xfrm>
            <a:off x="2184997" y="2339588"/>
            <a:ext cx="513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Hypothesis fit differences only at low momentum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D3EC85A-D0B5-6A40-A669-4AE0BD0DD7DB}"/>
              </a:ext>
            </a:extLst>
          </p:cNvPr>
          <p:cNvCxnSpPr/>
          <p:nvPr/>
        </p:nvCxnSpPr>
        <p:spPr>
          <a:xfrm flipH="1">
            <a:off x="1786629" y="2574039"/>
            <a:ext cx="36004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687F59-4691-D945-9682-55707430D26E}"/>
              </a:ext>
            </a:extLst>
          </p:cNvPr>
          <p:cNvSpPr txBox="1"/>
          <p:nvPr/>
        </p:nvSpPr>
        <p:spPr>
          <a:xfrm>
            <a:off x="3195067" y="3721637"/>
            <a:ext cx="187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fit improves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resolution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8CBAA16-F59D-F340-A1DD-3E3C20F764F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046480" y="4367968"/>
            <a:ext cx="84645" cy="3931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E6AEB07-40B0-994B-834E-3DE2119416BB}"/>
              </a:ext>
            </a:extLst>
          </p:cNvPr>
          <p:cNvCxnSpPr>
            <a:cxnSpLocks/>
          </p:cNvCxnSpPr>
          <p:nvPr/>
        </p:nvCxnSpPr>
        <p:spPr>
          <a:xfrm>
            <a:off x="4666949" y="4367968"/>
            <a:ext cx="530182" cy="789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535C34-2311-2D48-BD00-C59CA923BC48}"/>
              </a:ext>
            </a:extLst>
          </p:cNvPr>
          <p:cNvSpPr txBox="1"/>
          <p:nvPr/>
        </p:nvSpPr>
        <p:spPr>
          <a:xfrm>
            <a:off x="3082773" y="57239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Bhabha electron peaks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DD9605E-862D-7343-9621-37E6716FE939}"/>
              </a:ext>
            </a:extLst>
          </p:cNvPr>
          <p:cNvSpPr txBox="1"/>
          <p:nvPr/>
        </p:nvSpPr>
        <p:spPr>
          <a:xfrm>
            <a:off x="2074661" y="3077508"/>
            <a:ext cx="3586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Helix fit </a:t>
            </a:r>
            <a:r>
              <a:rPr lang="en-US" sz="1600" dirty="0"/>
              <a:t>(from pattern recognition)</a:t>
            </a:r>
          </a:p>
          <a:p>
            <a:pPr>
              <a:tabLst>
                <a:tab pos="479425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	𝜋 fit</a:t>
            </a:r>
          </a:p>
          <a:p>
            <a:pPr>
              <a:tabLst>
                <a:tab pos="479425" algn="l"/>
              </a:tabLst>
            </a:pPr>
            <a:r>
              <a:rPr lang="en-US" sz="2400" dirty="0">
                <a:solidFill>
                  <a:srgbClr val="0432FF"/>
                </a:solidFill>
              </a:rPr>
              <a:t>	K fit</a:t>
            </a:r>
          </a:p>
          <a:p>
            <a:pPr>
              <a:tabLst>
                <a:tab pos="479425" algn="l"/>
              </a:tabLst>
            </a:pPr>
            <a:r>
              <a:rPr lang="en-US" sz="2400" dirty="0">
                <a:solidFill>
                  <a:srgbClr val="FF40FF"/>
                </a:solidFill>
              </a:rPr>
              <a:t>	p fit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0E5907-B33B-B144-B57A-2B5F98206868}"/>
              </a:ext>
            </a:extLst>
          </p:cNvPr>
          <p:cNvSpPr txBox="1"/>
          <p:nvPr/>
        </p:nvSpPr>
        <p:spPr>
          <a:xfrm>
            <a:off x="251520" y="978187"/>
            <a:ext cx="8496944" cy="79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Non optimal beam profile, preliminary detector calibration, SVD+PXD only in a small acceptance, no Bhabha suppression on purpose</a:t>
            </a:r>
          </a:p>
        </p:txBody>
      </p:sp>
    </p:spTree>
    <p:extLst>
      <p:ext uri="{BB962C8B-B14F-4D97-AF65-F5344CB8AC3E}">
        <p14:creationId xmlns:p14="http://schemas.microsoft.com/office/powerpoint/2010/main" val="42488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59"/>
    </mc:Choice>
    <mc:Fallback>
      <p:transition spd="slow" advTm="757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1F7C7C5-D139-7048-8A0C-EE76FB7A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" y="3753360"/>
            <a:ext cx="4294025" cy="2916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5AC6D1-30A6-FC4F-A90E-2C01EFC90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" y="836712"/>
            <a:ext cx="4294025" cy="2916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216D7D-48AB-4F41-B658-CA55DA174E2D}"/>
              </a:ext>
            </a:extLst>
          </p:cNvPr>
          <p:cNvSpPr txBox="1"/>
          <p:nvPr/>
        </p:nvSpPr>
        <p:spPr>
          <a:xfrm>
            <a:off x="3347864" y="108841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𝜋 fit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2D61B8-6C2F-404D-B462-AA6FD4E9F7A7}"/>
              </a:ext>
            </a:extLst>
          </p:cNvPr>
          <p:cNvSpPr txBox="1"/>
          <p:nvPr/>
        </p:nvSpPr>
        <p:spPr>
          <a:xfrm>
            <a:off x="3275856" y="404745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 fit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0BC52372-3D0D-7147-BC3F-A2DE34B7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3814"/>
            <a:ext cx="61206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What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about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tracking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hits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?</a:t>
            </a:r>
            <a:endParaRPr lang="en-US" sz="2800" dirty="0">
              <a:solidFill>
                <a:srgbClr val="FF0000"/>
              </a:solidFill>
              <a:cs typeface="Arial" charset="0"/>
              <a:sym typeface="Symbol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1BF978-C426-794F-9104-EC99B02C96E5}"/>
              </a:ext>
            </a:extLst>
          </p:cNvPr>
          <p:cNvSpPr txBox="1"/>
          <p:nvPr/>
        </p:nvSpPr>
        <p:spPr>
          <a:xfrm>
            <a:off x="5004048" y="3239364"/>
            <a:ext cx="394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All measurements used in the fit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AC06C4A-D6F9-0746-B0F3-BACBA6F64261}"/>
              </a:ext>
            </a:extLst>
          </p:cNvPr>
          <p:cNvCxnSpPr>
            <a:cxnSpLocks/>
          </p:cNvCxnSpPr>
          <p:nvPr/>
        </p:nvCxnSpPr>
        <p:spPr>
          <a:xfrm flipV="1">
            <a:off x="4188223" y="3412757"/>
            <a:ext cx="743817" cy="112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7E681D-C934-8D45-8D8C-BB709D40405B}"/>
              </a:ext>
            </a:extLst>
          </p:cNvPr>
          <p:cNvSpPr txBox="1"/>
          <p:nvPr/>
        </p:nvSpPr>
        <p:spPr>
          <a:xfrm>
            <a:off x="5002285" y="2844193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~10% hits are removed in the fit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CF490C1-308E-AF44-9812-89EFCE5F1250}"/>
              </a:ext>
            </a:extLst>
          </p:cNvPr>
          <p:cNvCxnSpPr>
            <a:cxnSpLocks/>
          </p:cNvCxnSpPr>
          <p:nvPr/>
        </p:nvCxnSpPr>
        <p:spPr>
          <a:xfrm>
            <a:off x="3419872" y="3104640"/>
            <a:ext cx="1512168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C7573B-F72E-124D-A54C-AA1C476D62B3}"/>
              </a:ext>
            </a:extLst>
          </p:cNvPr>
          <p:cNvSpPr txBox="1"/>
          <p:nvPr/>
        </p:nvSpPr>
        <p:spPr>
          <a:xfrm>
            <a:off x="1166142" y="370752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Almost all hits removed in the fit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D88826F-8A36-704F-AB51-97BF0EE4B0BE}"/>
              </a:ext>
            </a:extLst>
          </p:cNvPr>
          <p:cNvCxnSpPr>
            <a:cxnSpLocks/>
          </p:cNvCxnSpPr>
          <p:nvPr/>
        </p:nvCxnSpPr>
        <p:spPr>
          <a:xfrm flipH="1">
            <a:off x="805606" y="4030112"/>
            <a:ext cx="370255" cy="2199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id="{7F4C0AC0-29B2-B645-8CEF-251D80F17C7F}"/>
              </a:ext>
            </a:extLst>
          </p:cNvPr>
          <p:cNvSpPr/>
          <p:nvPr/>
        </p:nvSpPr>
        <p:spPr>
          <a:xfrm>
            <a:off x="270319" y="3817187"/>
            <a:ext cx="648072" cy="657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062CFB-D8A9-1C4A-AE4C-88010E2B5346}"/>
              </a:ext>
            </a:extLst>
          </p:cNvPr>
          <p:cNvSpPr txBox="1"/>
          <p:nvPr/>
        </p:nvSpPr>
        <p:spPr>
          <a:xfrm>
            <a:off x="4691302" y="1136768"/>
            <a:ext cx="4483920" cy="763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Percentage of removed hits from DAF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# measurements – weighted NDF – 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BE2D50-D454-484B-A301-A0E2BA5ED5B3}"/>
              </a:ext>
            </a:extLst>
          </p:cNvPr>
          <p:cNvSpPr txBox="1"/>
          <p:nvPr/>
        </p:nvSpPr>
        <p:spPr>
          <a:xfrm>
            <a:off x="4589807" y="4240516"/>
            <a:ext cx="4446220" cy="17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/>
              <a:t>At very low momentum the proton hypothesis cannot fit the track (too much energy loss)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/>
              <a:t>DAF set a low weight to almost all the hits</a:t>
            </a:r>
          </a:p>
        </p:txBody>
      </p:sp>
    </p:spTree>
    <p:extLst>
      <p:ext uri="{BB962C8B-B14F-4D97-AF65-F5344CB8AC3E}">
        <p14:creationId xmlns:p14="http://schemas.microsoft.com/office/powerpoint/2010/main" val="90938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194"/>
    </mc:Choice>
    <mc:Fallback>
      <p:transition spd="slow" advTm="1401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7image1390261072">
            <a:extLst>
              <a:ext uri="{FF2B5EF4-FFF2-40B4-BE49-F238E27FC236}">
                <a16:creationId xmlns:a16="http://schemas.microsoft.com/office/drawing/2014/main" id="{02B82208-4288-AF47-9DC1-67C16B2D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1464"/>
            <a:ext cx="3979588" cy="38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0D331D31-B034-CF47-AA10-8F852608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88640"/>
            <a:ext cx="61206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What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about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cs typeface="Arial" charset="0"/>
                <a:sym typeface="Symbol" charset="0"/>
              </a:rPr>
              <a:t>particles</a:t>
            </a:r>
            <a:r>
              <a:rPr lang="it-IT" sz="2800" dirty="0">
                <a:solidFill>
                  <a:srgbClr val="FF0000"/>
                </a:solidFill>
                <a:cs typeface="Arial" charset="0"/>
                <a:sym typeface="Symbol" charset="0"/>
              </a:rPr>
              <a:t>?</a:t>
            </a:r>
            <a:endParaRPr lang="en-US" sz="2800" dirty="0">
              <a:solidFill>
                <a:srgbClr val="FF0000"/>
              </a:solidFill>
              <a:cs typeface="Arial" charset="0"/>
              <a:sym typeface="Symbo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9D0DD9-2DE0-D84F-8DDF-2C0A1AAB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/>
          <a:stretch/>
        </p:blipFill>
        <p:spPr>
          <a:xfrm>
            <a:off x="108582" y="908720"/>
            <a:ext cx="3599322" cy="2952328"/>
          </a:xfrm>
          <a:prstGeom prst="rect">
            <a:avLst/>
          </a:prstGeom>
        </p:spPr>
      </p:pic>
      <p:pic>
        <p:nvPicPr>
          <p:cNvPr id="1025" name="Picture 1" descr="page4image3828416">
            <a:extLst>
              <a:ext uri="{FF2B5EF4-FFF2-40B4-BE49-F238E27FC236}">
                <a16:creationId xmlns:a16="http://schemas.microsoft.com/office/drawing/2014/main" id="{F92B8C7C-C9F0-FB4E-BD93-23B26A45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" y="3717032"/>
            <a:ext cx="3707842" cy="29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8F9AF3-154C-884B-A6AC-C91FB404FA9F}"/>
              </a:ext>
            </a:extLst>
          </p:cNvPr>
          <p:cNvSpPr txBox="1"/>
          <p:nvPr/>
        </p:nvSpPr>
        <p:spPr>
          <a:xfrm>
            <a:off x="1250017" y="252770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→𝜋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𝜋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A5DC24-1678-B84A-9C64-A6080DCEFDC7}"/>
              </a:ext>
            </a:extLst>
          </p:cNvPr>
          <p:cNvSpPr txBox="1"/>
          <p:nvPr/>
        </p:nvSpPr>
        <p:spPr>
          <a:xfrm>
            <a:off x="778574" y="4718983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Λ</a:t>
            </a:r>
            <a:r>
              <a:rPr lang="en-US" sz="2400" baseline="30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→p𝜋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2F37D2-C909-3B4E-83E7-FD8BCC14CCDE}"/>
              </a:ext>
            </a:extLst>
          </p:cNvPr>
          <p:cNvSpPr txBox="1"/>
          <p:nvPr/>
        </p:nvSpPr>
        <p:spPr>
          <a:xfrm>
            <a:off x="6804248" y="463216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B→…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A97DD9-DD97-664F-AA3A-6182CCE7CAB6}"/>
              </a:ext>
            </a:extLst>
          </p:cNvPr>
          <p:cNvSpPr txBox="1"/>
          <p:nvPr/>
        </p:nvSpPr>
        <p:spPr>
          <a:xfrm>
            <a:off x="3851921" y="1366781"/>
            <a:ext cx="513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Nice invariant mass peaks at the correct positions!</a:t>
            </a:r>
          </a:p>
        </p:txBody>
      </p:sp>
    </p:spTree>
    <p:extLst>
      <p:ext uri="{BB962C8B-B14F-4D97-AF65-F5344CB8AC3E}">
        <p14:creationId xmlns:p14="http://schemas.microsoft.com/office/powerpoint/2010/main" val="229675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41"/>
    </mc:Choice>
    <mc:Fallback>
      <p:transition spd="slow" advTm="244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>
            <a:extLst>
              <a:ext uri="{FF2B5EF4-FFF2-40B4-BE49-F238E27FC236}">
                <a16:creationId xmlns:a16="http://schemas.microsoft.com/office/drawing/2014/main" id="{6213C234-E462-C74D-9B3B-9C449C78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a typeface="+mn-ea"/>
                <a:cs typeface="Arial" pitchFamily="34" charset="0"/>
                <a:sym typeface="Symbol" pitchFamily="18" charset="2"/>
              </a:rPr>
              <a:t>Summary</a:t>
            </a:r>
            <a:endParaRPr lang="en-US" sz="2800" dirty="0"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28CE33-B66F-C64F-A2A3-25D862A7F674}"/>
              </a:ext>
            </a:extLst>
          </p:cNvPr>
          <p:cNvSpPr txBox="1"/>
          <p:nvPr/>
        </p:nvSpPr>
        <p:spPr>
          <a:xfrm>
            <a:off x="395536" y="845717"/>
            <a:ext cx="8604448" cy="596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In Belle II global tracking is performed my means of the GENFIT2 package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rgbClr val="0432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432FF"/>
                </a:solidFill>
              </a:rPr>
              <a:t>Track Fitting takes into account realistic magnetic field, different kind of detector hits, and energy loss for different particles</a:t>
            </a: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2000" dirty="0"/>
              <a:t>Tracks are fitted with three mass hypotheses (𝜋, K, p), a compromise between performances and computing resource consumption  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rgbClr val="0432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432FF"/>
                </a:solidFill>
              </a:rPr>
              <a:t>A momentum dependent mass hypothesis in the fit can reduce CPU time and disk usage, in particular for p &gt;1 GeV/c tracks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 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2000" dirty="0"/>
              <a:t>Determinist Annealing Filter removes outliers and downweighs distant hits, possibility to detect wrong mass hypotheses</a:t>
            </a: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432FF"/>
                </a:solidFill>
              </a:rPr>
              <a:t>Ongoing studies on electron corrections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0432FF"/>
                </a:solidFill>
              </a:rPr>
              <a:t>and optimization of the computing resources for fitting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70"/>
    </mc:Choice>
    <mc:Fallback>
      <p:transition spd="slow" advTm="317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>
            <a:extLst>
              <a:ext uri="{FF2B5EF4-FFF2-40B4-BE49-F238E27FC236}">
                <a16:creationId xmlns:a16="http://schemas.microsoft.com/office/drawing/2014/main" id="{8DCBAA9A-0A9A-A449-B1B0-F864CD8D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1381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  <a:sym typeface="Symbol" charset="0"/>
              </a:rPr>
              <a:t>The Belle II Experiment</a:t>
            </a:r>
            <a:endParaRPr lang="en-US" sz="2800" dirty="0">
              <a:cs typeface="Arial" charset="0"/>
              <a:sym typeface="Symbol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08D71B7E-06CB-464D-B2BD-B200556A4706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1124744"/>
            <a:ext cx="8033903" cy="5370462"/>
            <a:chOff x="-57582" y="908720"/>
            <a:chExt cx="8428332" cy="563412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64DEF13-EFEB-B644-B3B1-5F85215CE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582" y="908720"/>
              <a:ext cx="8428332" cy="5508280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7D72E4F-747C-6F4C-9956-2202DA2BF950}"/>
                </a:ext>
              </a:extLst>
            </p:cNvPr>
            <p:cNvSpPr/>
            <p:nvPr/>
          </p:nvSpPr>
          <p:spPr>
            <a:xfrm>
              <a:off x="6156176" y="6165304"/>
              <a:ext cx="2088232" cy="251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9EB08E3-D791-5046-923A-09005E42F156}"/>
                </a:ext>
              </a:extLst>
            </p:cNvPr>
            <p:cNvSpPr/>
            <p:nvPr/>
          </p:nvSpPr>
          <p:spPr>
            <a:xfrm>
              <a:off x="4608004" y="6291152"/>
              <a:ext cx="2088232" cy="251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184DC2FA-9E03-3247-94A8-3CDC00289CDD}"/>
              </a:ext>
            </a:extLst>
          </p:cNvPr>
          <p:cNvSpPr/>
          <p:nvPr/>
        </p:nvSpPr>
        <p:spPr>
          <a:xfrm>
            <a:off x="467544" y="3419708"/>
            <a:ext cx="2520280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A92A3AD-A2C6-EC4C-9402-A538F3E0B454}"/>
              </a:ext>
            </a:extLst>
          </p:cNvPr>
          <p:cNvSpPr/>
          <p:nvPr/>
        </p:nvSpPr>
        <p:spPr>
          <a:xfrm>
            <a:off x="971600" y="5328252"/>
            <a:ext cx="2197942" cy="11157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02"/>
    </mc:Choice>
    <mc:Fallback>
      <p:transition spd="slow" advTm="186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40DEEA-B3B2-3E4F-8460-6C48ADBA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5669150" cy="5688632"/>
          </a:xfrm>
          <a:prstGeom prst="rect">
            <a:avLst/>
          </a:prstGeom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id="{E1C005E0-4DCE-E547-BD79-FE64AD76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1381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  <a:sym typeface="Symbol" charset="0"/>
              </a:rPr>
              <a:t>Tracking Design</a:t>
            </a:r>
            <a:endParaRPr lang="en-US" sz="2800" dirty="0">
              <a:cs typeface="Arial" charset="0"/>
              <a:sym typeface="Symbol" charset="0"/>
            </a:endParaRPr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E77CF303-A167-B64E-9525-328934085815}"/>
              </a:ext>
            </a:extLst>
          </p:cNvPr>
          <p:cNvSpPr/>
          <p:nvPr/>
        </p:nvSpPr>
        <p:spPr>
          <a:xfrm>
            <a:off x="5724128" y="1052736"/>
            <a:ext cx="792088" cy="4269397"/>
          </a:xfrm>
          <a:prstGeom prst="rightBrac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82D18731-EDD8-5A4D-819C-DA4D1C869A7E}"/>
              </a:ext>
            </a:extLst>
          </p:cNvPr>
          <p:cNvSpPr/>
          <p:nvPr/>
        </p:nvSpPr>
        <p:spPr>
          <a:xfrm>
            <a:off x="5724128" y="5568316"/>
            <a:ext cx="792088" cy="100811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D10813-08E3-004C-9408-B405709925A3}"/>
              </a:ext>
            </a:extLst>
          </p:cNvPr>
          <p:cNvSpPr txBox="1"/>
          <p:nvPr/>
        </p:nvSpPr>
        <p:spPr>
          <a:xfrm>
            <a:off x="7020272" y="2575044"/>
            <a:ext cx="1449436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432FF"/>
                </a:solidFill>
              </a:rPr>
              <a:t>TRACK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432FF"/>
                </a:solidFill>
              </a:rPr>
              <a:t>FINDING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F05894-5990-1D42-BA09-11D768874D03}"/>
              </a:ext>
            </a:extLst>
          </p:cNvPr>
          <p:cNvSpPr txBox="1"/>
          <p:nvPr/>
        </p:nvSpPr>
        <p:spPr>
          <a:xfrm>
            <a:off x="6732240" y="5803478"/>
            <a:ext cx="187220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 this Talk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0005E25F-AA54-304F-AB55-DAEB0D33F49F}"/>
              </a:ext>
            </a:extLst>
          </p:cNvPr>
          <p:cNvCxnSpPr/>
          <p:nvPr/>
        </p:nvCxnSpPr>
        <p:spPr>
          <a:xfrm>
            <a:off x="179512" y="5445224"/>
            <a:ext cx="5400600" cy="0"/>
          </a:xfrm>
          <a:prstGeom prst="line">
            <a:avLst/>
          </a:prstGeom>
          <a:ln w="285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72B8EA-AAE3-D74E-90D5-5DC233EE7653}"/>
              </a:ext>
            </a:extLst>
          </p:cNvPr>
          <p:cNvSpPr txBox="1"/>
          <p:nvPr/>
        </p:nvSpPr>
        <p:spPr>
          <a:xfrm>
            <a:off x="2689706" y="5183614"/>
            <a:ext cx="296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CKF: Combinatorial Kalman Filter</a:t>
            </a:r>
          </a:p>
          <a:p>
            <a:r>
              <a:rPr lang="en-US" sz="1400" dirty="0"/>
              <a:t>DAF: Deterministic Annealing Filter</a:t>
            </a:r>
          </a:p>
        </p:txBody>
      </p:sp>
    </p:spTree>
    <p:extLst>
      <p:ext uri="{BB962C8B-B14F-4D97-AF65-F5344CB8AC3E}">
        <p14:creationId xmlns:p14="http://schemas.microsoft.com/office/powerpoint/2010/main" val="143926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03"/>
    </mc:Choice>
    <mc:Fallback>
      <p:transition spd="slow" advTm="153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>
            <a:extLst>
              <a:ext uri="{FF2B5EF4-FFF2-40B4-BE49-F238E27FC236}">
                <a16:creationId xmlns:a16="http://schemas.microsoft.com/office/drawing/2014/main" id="{90E4D281-40B6-B640-BFC6-691991C3B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1381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  <a:sym typeface="Symbol" charset="0"/>
              </a:rPr>
              <a:t>Global Track Fitting</a:t>
            </a:r>
            <a:endParaRPr lang="en-US" sz="2800" dirty="0">
              <a:cs typeface="Arial" charset="0"/>
              <a:sym typeface="Symbol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B77F9F-4554-4647-86F0-1973DD3EB161}"/>
              </a:ext>
            </a:extLst>
          </p:cNvPr>
          <p:cNvSpPr txBox="1"/>
          <p:nvPr/>
        </p:nvSpPr>
        <p:spPr>
          <a:xfrm>
            <a:off x="114520" y="2636912"/>
            <a:ext cx="5825632" cy="227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/>
              <a:t>Not homogeneous Magnetic Field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/>
              <a:t>Energy loss (different for each particle)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/>
              <a:t>Different detector hits:</a:t>
            </a:r>
          </a:p>
          <a:p>
            <a:pPr marL="742950" lvl="1" indent="-285750">
              <a:lnSpc>
                <a:spcPct val="120000"/>
              </a:lnSpc>
              <a:buFont typeface="Segoe UI Symbol" panose="020B0502040204020203" pitchFamily="34" charset="0"/>
              <a:buChar char="⭐"/>
            </a:pPr>
            <a:r>
              <a:rPr lang="en-US" sz="2000" dirty="0">
                <a:solidFill>
                  <a:srgbClr val="FF0000"/>
                </a:solidFill>
              </a:rPr>
              <a:t>CDC</a:t>
            </a:r>
            <a:r>
              <a:rPr lang="en-US" sz="2000" dirty="0"/>
              <a:t>: wire + drift time (L/R ambiguity)</a:t>
            </a:r>
          </a:p>
          <a:p>
            <a:pPr marL="742950" lvl="1" indent="-285750">
              <a:lnSpc>
                <a:spcPct val="120000"/>
              </a:lnSpc>
              <a:buFont typeface="Segoe UI Symbol" panose="020B0502040204020203" pitchFamily="34" charset="0"/>
              <a:buChar char="⭐"/>
            </a:pPr>
            <a:r>
              <a:rPr lang="en-US" sz="2000" dirty="0">
                <a:solidFill>
                  <a:srgbClr val="FF0000"/>
                </a:solidFill>
              </a:rPr>
              <a:t>SVD</a:t>
            </a:r>
            <a:r>
              <a:rPr lang="en-US" sz="2000" dirty="0"/>
              <a:t>: position along strips</a:t>
            </a:r>
          </a:p>
          <a:p>
            <a:pPr marL="742950" lvl="1" indent="-285750">
              <a:lnSpc>
                <a:spcPct val="120000"/>
              </a:lnSpc>
              <a:buFont typeface="Segoe UI Symbol" panose="020B0502040204020203" pitchFamily="34" charset="0"/>
              <a:buChar char="⭐"/>
            </a:pPr>
            <a:r>
              <a:rPr lang="en-US" sz="2000" dirty="0">
                <a:solidFill>
                  <a:srgbClr val="FF0000"/>
                </a:solidFill>
              </a:rPr>
              <a:t>PXD</a:t>
            </a:r>
            <a:r>
              <a:rPr lang="en-US" sz="2000" dirty="0"/>
              <a:t>: planar hits (XY)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8AE25C-4F08-1042-B961-5B9D2C556807}"/>
              </a:ext>
            </a:extLst>
          </p:cNvPr>
          <p:cNvSpPr txBox="1"/>
          <p:nvPr/>
        </p:nvSpPr>
        <p:spPr>
          <a:xfrm>
            <a:off x="1547664" y="1012549"/>
            <a:ext cx="645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GENFIT: Generic Track Reconstruction Toolkit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6CA9DB-4A0B-B74B-A566-E41B1E1C5025}"/>
              </a:ext>
            </a:extLst>
          </p:cNvPr>
          <p:cNvSpPr txBox="1"/>
          <p:nvPr/>
        </p:nvSpPr>
        <p:spPr>
          <a:xfrm>
            <a:off x="1400478" y="1628800"/>
            <a:ext cx="6750566" cy="72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Open Source C++ Modular track-fitting framework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Several implemented algorithms inside (DAF is used in our case)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D9CB98-4546-B34A-A26F-CC5600D5A15C}"/>
              </a:ext>
            </a:extLst>
          </p:cNvPr>
          <p:cNvSpPr txBox="1"/>
          <p:nvPr/>
        </p:nvSpPr>
        <p:spPr>
          <a:xfrm>
            <a:off x="114521" y="5120748"/>
            <a:ext cx="8814471" cy="1391343"/>
          </a:xfrm>
          <a:prstGeom prst="rect">
            <a:avLst/>
          </a:prstGeom>
          <a:solidFill>
            <a:srgbClr val="FFFD78"/>
          </a:solidFill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</a:rPr>
              <a:t>Originally developed inside </a:t>
            </a:r>
            <a:r>
              <a:rPr lang="en-US" dirty="0" err="1">
                <a:solidFill>
                  <a:srgbClr val="0432FF"/>
                </a:solidFill>
              </a:rPr>
              <a:t>PandaRoot</a:t>
            </a:r>
            <a:r>
              <a:rPr lang="en-US" dirty="0">
                <a:solidFill>
                  <a:srgbClr val="0432FF"/>
                </a:solidFill>
              </a:rPr>
              <a:t> framework at TUM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</a:rPr>
              <a:t>Major update (GENFIT2) based on acquired experience with Belle II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</a:rPr>
              <a:t>Now used by large community (Belle II, PANDA, GEM-TPC, FOPI, </a:t>
            </a:r>
            <a:r>
              <a:rPr lang="en-US" dirty="0" err="1">
                <a:solidFill>
                  <a:srgbClr val="0432FF"/>
                </a:solidFill>
              </a:rPr>
              <a:t>SHiP</a:t>
            </a:r>
            <a:r>
              <a:rPr lang="en-US" dirty="0">
                <a:solidFill>
                  <a:srgbClr val="0432FF"/>
                </a:solidFill>
              </a:rPr>
              <a:t>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err="1"/>
              <a:t>Nucl</a:t>
            </a:r>
            <a:r>
              <a:rPr lang="en-US" dirty="0"/>
              <a:t>. Instr. Meth. A 620 (2010) 518-525 – J. Phys.: Conf. Ser. 608 (2015) 012042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1773047-41C1-ED4A-9D6C-0797D32BF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47930"/>
            <a:ext cx="3770693" cy="24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99"/>
    </mc:Choice>
    <mc:Fallback>
      <p:transition spd="slow" advTm="1002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42FE723B-F30E-7544-A5DF-D564F0E31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1381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ea typeface="+mn-ea"/>
                <a:cs typeface="Arial" pitchFamily="34" charset="0"/>
                <a:sym typeface="Symbol" pitchFamily="18" charset="2"/>
              </a:rPr>
              <a:t>Energy Loss Importance</a:t>
            </a:r>
            <a:endParaRPr lang="en-US" sz="2800" dirty="0"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E00F90-0F3B-F847-9F01-F066E708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43" y="980728"/>
            <a:ext cx="8756245" cy="153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it-IT" sz="2000" dirty="0"/>
              <a:t>Different particles, </a:t>
            </a:r>
            <a:r>
              <a:rPr lang="en-US" altLang="it-IT" sz="2000" dirty="0">
                <a:solidFill>
                  <a:srgbClr val="FF0000"/>
                </a:solidFill>
              </a:rPr>
              <a:t>different energy loss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it-IT" sz="2000" dirty="0"/>
              <a:t>Different particles, different time of flight, </a:t>
            </a:r>
            <a:r>
              <a:rPr lang="en-US" altLang="it-IT" sz="2000" dirty="0">
                <a:solidFill>
                  <a:srgbClr val="FF0000"/>
                </a:solidFill>
              </a:rPr>
              <a:t>different drift time in CDC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it-IT" sz="2000" dirty="0"/>
              <a:t>At high momentum not large differences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it-IT" sz="2000" dirty="0"/>
              <a:t>At low momentum, wrong mass hypothesis can lead to wrong results</a:t>
            </a:r>
          </a:p>
        </p:txBody>
      </p:sp>
      <p:pic>
        <p:nvPicPr>
          <p:cNvPr id="2049" name="Picture 1" descr="page18image1481094432">
            <a:extLst>
              <a:ext uri="{FF2B5EF4-FFF2-40B4-BE49-F238E27FC236}">
                <a16:creationId xmlns:a16="http://schemas.microsoft.com/office/drawing/2014/main" id="{EE1500C9-7510-0743-AFA7-A934C7BE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22" y="2852936"/>
            <a:ext cx="5793106" cy="36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chermata 2016-07-26 alle 12.08.05.png">
            <a:extLst>
              <a:ext uri="{FF2B5EF4-FFF2-40B4-BE49-F238E27FC236}">
                <a16:creationId xmlns:a16="http://schemas.microsoft.com/office/drawing/2014/main" id="{F7148AC3-4D24-3748-9E99-8AE6E52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05264"/>
            <a:ext cx="416229" cy="34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BEB5DB-E695-2740-9096-A742C49227F2}"/>
              </a:ext>
            </a:extLst>
          </p:cNvPr>
          <p:cNvSpPr txBox="1"/>
          <p:nvPr/>
        </p:nvSpPr>
        <p:spPr>
          <a:xfrm>
            <a:off x="2972005" y="5831150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09641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13"/>
    </mc:Choice>
    <mc:Fallback>
      <p:transition spd="slow" advTm="535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e4image1624">
            <a:extLst>
              <a:ext uri="{FF2B5EF4-FFF2-40B4-BE49-F238E27FC236}">
                <a16:creationId xmlns:a16="http://schemas.microsoft.com/office/drawing/2014/main" id="{544AD717-7F53-5E40-A2F5-0CEF6857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349625" cy="16732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ge4image3256">
            <a:extLst>
              <a:ext uri="{FF2B5EF4-FFF2-40B4-BE49-F238E27FC236}">
                <a16:creationId xmlns:a16="http://schemas.microsoft.com/office/drawing/2014/main" id="{DE1FE76A-03EF-AD41-B3E9-35C272D0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5373688" cy="3883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1">
            <a:extLst>
              <a:ext uri="{FF2B5EF4-FFF2-40B4-BE49-F238E27FC236}">
                <a16:creationId xmlns:a16="http://schemas.microsoft.com/office/drawing/2014/main" id="{5B260534-F5A9-1340-B36E-4F62E83E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13814"/>
            <a:ext cx="576064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ea typeface="+mn-ea"/>
                <a:cs typeface="Arial" pitchFamily="34" charset="0"/>
                <a:sym typeface="Symbol" pitchFamily="18" charset="2"/>
              </a:rPr>
              <a:t>Our Momentum Range of Interest</a:t>
            </a:r>
            <a:endParaRPr lang="en-US" sz="2800" dirty="0"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id="{5A77D432-4491-004A-885E-715EA36D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550988"/>
            <a:ext cx="278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dirty="0">
                <a:solidFill>
                  <a:srgbClr val="FF0000"/>
                </a:solidFill>
              </a:rPr>
              <a:t>Y(4S) </a:t>
            </a:r>
            <a:r>
              <a:rPr lang="en-US" altLang="it-IT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Montecarlo</a:t>
            </a:r>
            <a:r>
              <a:rPr lang="en-US" altLang="it-IT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it-IT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705448-81F4-4F4C-A5F4-89262DC0CA1A}"/>
              </a:ext>
            </a:extLst>
          </p:cNvPr>
          <p:cNvSpPr txBox="1"/>
          <p:nvPr/>
        </p:nvSpPr>
        <p:spPr>
          <a:xfrm>
            <a:off x="107950" y="5358999"/>
            <a:ext cx="8893175" cy="1166345"/>
          </a:xfrm>
          <a:prstGeom prst="rect">
            <a:avLst/>
          </a:prstGeom>
          <a:solidFill>
            <a:srgbClr val="FFFF99"/>
          </a:solidFill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MS PGothic" charset="-128"/>
              </a:rPr>
              <a:t>WARNINGS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>
                <a:latin typeface="Arial" charset="0"/>
                <a:ea typeface="MS PGothic" charset="-128"/>
              </a:rPr>
              <a:t>Low multiplicity samples (</a:t>
            </a:r>
            <a:r>
              <a:rPr lang="en-US" sz="2000" dirty="0" err="1">
                <a:latin typeface="Arial" charset="0"/>
                <a:ea typeface="MS PGothic" charset="-128"/>
              </a:rPr>
              <a:t>e</a:t>
            </a:r>
            <a:r>
              <a:rPr lang="en-US" sz="2000" baseline="30000" dirty="0" err="1">
                <a:latin typeface="Arial" charset="0"/>
                <a:ea typeface="MS PGothic" charset="-128"/>
              </a:rPr>
              <a:t>+</a:t>
            </a:r>
            <a:r>
              <a:rPr lang="en-US" sz="2000" dirty="0" err="1">
                <a:latin typeface="Arial" charset="0"/>
                <a:ea typeface="MS PGothic" charset="-128"/>
              </a:rPr>
              <a:t>e</a:t>
            </a:r>
            <a:r>
              <a:rPr lang="en-US" sz="2000" baseline="30000" dirty="0">
                <a:latin typeface="Arial" charset="0"/>
                <a:ea typeface="MS PGothic" charset="-128"/>
              </a:rPr>
              <a:t>-</a:t>
            </a:r>
            <a:r>
              <a:rPr lang="en-US" sz="2000" dirty="0">
                <a:latin typeface="Arial" charset="0"/>
                <a:ea typeface="MS PGothic" charset="-128"/>
              </a:rPr>
              <a:t>, µ</a:t>
            </a:r>
            <a:r>
              <a:rPr lang="en-US" sz="2000" baseline="30000" dirty="0">
                <a:latin typeface="Arial" charset="0"/>
                <a:ea typeface="MS PGothic" charset="-128"/>
              </a:rPr>
              <a:t>+</a:t>
            </a:r>
            <a:r>
              <a:rPr lang="en-US" sz="2000" dirty="0">
                <a:latin typeface="Arial" charset="0"/>
                <a:ea typeface="MS PGothic" charset="-128"/>
              </a:rPr>
              <a:t>µ</a:t>
            </a:r>
            <a:r>
              <a:rPr lang="en-US" sz="2000" baseline="30000" dirty="0">
                <a:latin typeface="Arial" charset="0"/>
                <a:ea typeface="MS PGothic" charset="-128"/>
              </a:rPr>
              <a:t>-</a:t>
            </a:r>
            <a:r>
              <a:rPr lang="en-US" sz="2000" dirty="0">
                <a:latin typeface="Arial" charset="0"/>
                <a:ea typeface="MS PGothic" charset="-128"/>
              </a:rPr>
              <a:t>,…)</a:t>
            </a:r>
            <a:r>
              <a:rPr lang="en-US" sz="2000" baseline="30000" dirty="0">
                <a:latin typeface="Arial" charset="0"/>
                <a:ea typeface="MS PGothic" charset="-128"/>
              </a:rPr>
              <a:t> </a:t>
            </a:r>
            <a:r>
              <a:rPr lang="en-US" sz="2000" dirty="0">
                <a:latin typeface="Arial" charset="0"/>
                <a:ea typeface="MS PGothic" charset="-128"/>
              </a:rPr>
              <a:t>reach larger momentum values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>
                <a:latin typeface="Arial" charset="0"/>
                <a:ea typeface="MS PGothic" charset="-128"/>
              </a:rPr>
              <a:t>Energy loss depends on total momentum (and not on </a:t>
            </a:r>
            <a:r>
              <a:rPr lang="en-US" sz="2000" dirty="0" err="1">
                <a:latin typeface="Arial" charset="0"/>
                <a:ea typeface="MS PGothic" charset="-128"/>
              </a:rPr>
              <a:t>p</a:t>
            </a:r>
            <a:r>
              <a:rPr lang="en-US" sz="2000" baseline="-25000" dirty="0" err="1">
                <a:latin typeface="Arial" charset="0"/>
                <a:ea typeface="MS PGothic" charset="-128"/>
              </a:rPr>
              <a:t>t</a:t>
            </a:r>
            <a:r>
              <a:rPr lang="en-US" sz="2000" dirty="0">
                <a:latin typeface="Arial" charset="0"/>
                <a:ea typeface="MS PGothic" charset="-128"/>
              </a:rPr>
              <a:t>)</a:t>
            </a:r>
            <a:endParaRPr lang="en-US" sz="2000" baseline="-25000" dirty="0">
              <a:latin typeface="Arial" charset="0"/>
              <a:ea typeface="MS PGothic" charset="-128"/>
            </a:endParaRPr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0F5DFDB3-C174-0D48-A932-350C1BBA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1641475"/>
            <a:ext cx="32194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it-IT" sz="2000"/>
              <a:t>Large fraction of pions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it-IT" sz="2000"/>
              <a:t>Particles below 1 GeV/c (mostly)</a:t>
            </a:r>
          </a:p>
        </p:txBody>
      </p:sp>
    </p:spTree>
    <p:extLst>
      <p:ext uri="{BB962C8B-B14F-4D97-AF65-F5344CB8AC3E}">
        <p14:creationId xmlns:p14="http://schemas.microsoft.com/office/powerpoint/2010/main" val="255746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4"/>
    </mc:Choice>
    <mc:Fallback>
      <p:transition spd="slow" advTm="213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7A5A04D1-62F8-4A4C-A825-B20072C517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0" y="3861048"/>
            <a:ext cx="5364000" cy="28980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94CF32-C37C-0743-8BA9-664C04F9B7F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9635"/>
            <a:ext cx="5364088" cy="28980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55FA273B-8D0B-1446-B363-0529B987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3814"/>
            <a:ext cx="640871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ea typeface="+mn-ea"/>
                <a:cs typeface="Arial" pitchFamily="34" charset="0"/>
                <a:sym typeface="Symbol" pitchFamily="18" charset="2"/>
              </a:rPr>
              <a:t>Different Particle Hypotheses Fit</a:t>
            </a:r>
            <a:endParaRPr lang="en-US" sz="2800" dirty="0"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35C7EA-3A2B-764C-B344-D73C90F297E2}"/>
              </a:ext>
            </a:extLst>
          </p:cNvPr>
          <p:cNvSpPr/>
          <p:nvPr/>
        </p:nvSpPr>
        <p:spPr>
          <a:xfrm>
            <a:off x="3815408" y="1051331"/>
            <a:ext cx="1656183" cy="53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= 1 GeV/c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27E3D3F-FAA8-EE49-9852-FC712A30759B}"/>
              </a:ext>
            </a:extLst>
          </p:cNvPr>
          <p:cNvSpPr/>
          <p:nvPr/>
        </p:nvSpPr>
        <p:spPr>
          <a:xfrm>
            <a:off x="3815408" y="4003659"/>
            <a:ext cx="1656184" cy="48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= 0.3 GeV/c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3FAEC99-3FEA-9B40-A118-23CC8BA7B122}"/>
              </a:ext>
            </a:extLst>
          </p:cNvPr>
          <p:cNvSpPr txBox="1"/>
          <p:nvPr/>
        </p:nvSpPr>
        <p:spPr>
          <a:xfrm>
            <a:off x="6158888" y="908720"/>
            <a:ext cx="2656496" cy="1169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Kaons at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 = 60°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MC particle gun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fixed momentum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8A10C1-1B7C-094A-AF96-DFE7DAB55945}"/>
              </a:ext>
            </a:extLst>
          </p:cNvPr>
          <p:cNvSpPr txBox="1"/>
          <p:nvPr/>
        </p:nvSpPr>
        <p:spPr>
          <a:xfrm>
            <a:off x="5868144" y="2250051"/>
            <a:ext cx="3312368" cy="105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at high momentum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different hypotheses provide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similar results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27A1A95-8A9A-3A4D-9D45-6C0FE986C395}"/>
              </a:ext>
            </a:extLst>
          </p:cNvPr>
          <p:cNvSpPr txBox="1"/>
          <p:nvPr/>
        </p:nvSpPr>
        <p:spPr>
          <a:xfrm>
            <a:off x="5868144" y="4863188"/>
            <a:ext cx="3312368" cy="105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at low momentum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wrong hypotheses provide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large bias in momentum</a:t>
            </a:r>
          </a:p>
        </p:txBody>
      </p:sp>
      <p:sp>
        <p:nvSpPr>
          <p:cNvPr id="19" name="Freccia sinistra 18">
            <a:extLst>
              <a:ext uri="{FF2B5EF4-FFF2-40B4-BE49-F238E27FC236}">
                <a16:creationId xmlns:a16="http://schemas.microsoft.com/office/drawing/2014/main" id="{C3C21D0F-D982-0B48-BEF9-FE2C9F6DA903}"/>
              </a:ext>
            </a:extLst>
          </p:cNvPr>
          <p:cNvSpPr/>
          <p:nvPr/>
        </p:nvSpPr>
        <p:spPr>
          <a:xfrm>
            <a:off x="5364088" y="2564904"/>
            <a:ext cx="576064" cy="504056"/>
          </a:xfrm>
          <a:prstGeom prst="leftArrow">
            <a:avLst/>
          </a:prstGeom>
          <a:solidFill>
            <a:srgbClr val="FFFC0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sinistra 19">
            <a:extLst>
              <a:ext uri="{FF2B5EF4-FFF2-40B4-BE49-F238E27FC236}">
                <a16:creationId xmlns:a16="http://schemas.microsoft.com/office/drawing/2014/main" id="{3593F780-CA6D-274A-A76F-AAC12BFE2D10}"/>
              </a:ext>
            </a:extLst>
          </p:cNvPr>
          <p:cNvSpPr/>
          <p:nvPr/>
        </p:nvSpPr>
        <p:spPr>
          <a:xfrm>
            <a:off x="5364088" y="5155787"/>
            <a:ext cx="576064" cy="504056"/>
          </a:xfrm>
          <a:prstGeom prst="leftArrow">
            <a:avLst/>
          </a:prstGeom>
          <a:solidFill>
            <a:srgbClr val="FFFC0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768BA13-3C82-314E-B9D8-C95C975AE08A}"/>
              </a:ext>
            </a:extLst>
          </p:cNvPr>
          <p:cNvCxnSpPr>
            <a:cxnSpLocks/>
          </p:cNvCxnSpPr>
          <p:nvPr/>
        </p:nvCxnSpPr>
        <p:spPr>
          <a:xfrm>
            <a:off x="4455010" y="6021288"/>
            <a:ext cx="621046" cy="216024"/>
          </a:xfrm>
          <a:prstGeom prst="straightConnector1">
            <a:avLst/>
          </a:prstGeom>
          <a:ln w="285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94027EC-D7B5-854D-A659-A17D33CBD2F8}"/>
              </a:ext>
            </a:extLst>
          </p:cNvPr>
          <p:cNvGrpSpPr/>
          <p:nvPr/>
        </p:nvGrpSpPr>
        <p:grpSpPr>
          <a:xfrm>
            <a:off x="3419872" y="1807656"/>
            <a:ext cx="1152880" cy="1477328"/>
            <a:chOff x="3419872" y="1807656"/>
            <a:chExt cx="1152880" cy="147732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1EBE161-E84F-9C44-A101-466E31588B45}"/>
                </a:ext>
              </a:extLst>
            </p:cNvPr>
            <p:cNvSpPr txBox="1"/>
            <p:nvPr/>
          </p:nvSpPr>
          <p:spPr>
            <a:xfrm>
              <a:off x="3419872" y="1807656"/>
              <a:ext cx="115288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Fitted as: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/>
                <a:t>Muon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FF0000"/>
                  </a:solidFill>
                </a:rPr>
                <a:t>Pion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0432FF"/>
                  </a:solidFill>
                </a:rPr>
                <a:t>Kaon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FF40FF"/>
                  </a:solidFill>
                </a:rPr>
                <a:t>Proton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A0903B8F-202D-BC43-BC2D-0D4CAA732C99}"/>
                </a:ext>
              </a:extLst>
            </p:cNvPr>
            <p:cNvSpPr/>
            <p:nvPr/>
          </p:nvSpPr>
          <p:spPr>
            <a:xfrm>
              <a:off x="3726042" y="2681147"/>
              <a:ext cx="728968" cy="240651"/>
            </a:xfrm>
            <a:prstGeom prst="rect">
              <a:avLst/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A3CFC1B-28F4-AD4D-9208-480E42B8021A}"/>
              </a:ext>
            </a:extLst>
          </p:cNvPr>
          <p:cNvSpPr txBox="1"/>
          <p:nvPr/>
        </p:nvSpPr>
        <p:spPr>
          <a:xfrm>
            <a:off x="993417" y="125324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Kaons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485E049-E416-6741-B8FA-FD4CB915DD86}"/>
              </a:ext>
            </a:extLst>
          </p:cNvPr>
          <p:cNvSpPr txBox="1"/>
          <p:nvPr/>
        </p:nvSpPr>
        <p:spPr>
          <a:xfrm>
            <a:off x="-4429000" y="145515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Kaons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182E20E-99DF-E84F-B37E-83E0CDDE9CFC}"/>
              </a:ext>
            </a:extLst>
          </p:cNvPr>
          <p:cNvSpPr txBox="1"/>
          <p:nvPr/>
        </p:nvSpPr>
        <p:spPr>
          <a:xfrm>
            <a:off x="1065425" y="415124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Kaons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32315FB-F73D-4E48-B64E-8FFA3C740926}"/>
              </a:ext>
            </a:extLst>
          </p:cNvPr>
          <p:cNvGrpSpPr/>
          <p:nvPr/>
        </p:nvGrpSpPr>
        <p:grpSpPr>
          <a:xfrm>
            <a:off x="3364992" y="4653539"/>
            <a:ext cx="1152880" cy="1477328"/>
            <a:chOff x="3419872" y="1807656"/>
            <a:chExt cx="1152880" cy="1477328"/>
          </a:xfrm>
        </p:grpSpPr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B900EDD3-C801-2040-B0FD-B828D3A751D2}"/>
                </a:ext>
              </a:extLst>
            </p:cNvPr>
            <p:cNvSpPr txBox="1"/>
            <p:nvPr/>
          </p:nvSpPr>
          <p:spPr>
            <a:xfrm>
              <a:off x="3419872" y="1807656"/>
              <a:ext cx="115288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Fitted as: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/>
                <a:t>Muon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FF0000"/>
                  </a:solidFill>
                </a:rPr>
                <a:t>Pion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0432FF"/>
                  </a:solidFill>
                </a:rPr>
                <a:t>Kaon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FF40FF"/>
                  </a:solidFill>
                </a:rPr>
                <a:t>Proton</a:t>
              </a: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9F95CD1D-AC7D-1545-9826-4D7EE3BFD654}"/>
                </a:ext>
              </a:extLst>
            </p:cNvPr>
            <p:cNvSpPr/>
            <p:nvPr/>
          </p:nvSpPr>
          <p:spPr>
            <a:xfrm>
              <a:off x="3726042" y="2681147"/>
              <a:ext cx="728968" cy="240651"/>
            </a:xfrm>
            <a:prstGeom prst="rect">
              <a:avLst/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BFBF1E-F0F4-2541-9777-13B96269E7CA}"/>
              </a:ext>
            </a:extLst>
          </p:cNvPr>
          <p:cNvSpPr txBox="1"/>
          <p:nvPr/>
        </p:nvSpPr>
        <p:spPr>
          <a:xfrm>
            <a:off x="4223524" y="6165304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40FF"/>
                </a:solidFill>
              </a:rPr>
              <a:t>outside the axis</a:t>
            </a:r>
          </a:p>
        </p:txBody>
      </p:sp>
    </p:spTree>
    <p:extLst>
      <p:ext uri="{BB962C8B-B14F-4D97-AF65-F5344CB8AC3E}">
        <p14:creationId xmlns:p14="http://schemas.microsoft.com/office/powerpoint/2010/main" val="145490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32"/>
    </mc:Choice>
    <mc:Fallback>
      <p:transition spd="slow" advTm="615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_321_ideal.gif">
            <a:extLst>
              <a:ext uri="{FF2B5EF4-FFF2-40B4-BE49-F238E27FC236}">
                <a16:creationId xmlns:a16="http://schemas.microsoft.com/office/drawing/2014/main" id="{E3F0047F-C863-3540-AD04-C4C0E94C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135937" cy="55133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>
            <a:extLst>
              <a:ext uri="{FF2B5EF4-FFF2-40B4-BE49-F238E27FC236}">
                <a16:creationId xmlns:a16="http://schemas.microsoft.com/office/drawing/2014/main" id="{81843303-8992-8C4C-9A2C-18D371CB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3814"/>
            <a:ext cx="648072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ea typeface="+mn-ea"/>
                <a:cs typeface="Arial" pitchFamily="34" charset="0"/>
                <a:sym typeface="Symbol" pitchFamily="18" charset="2"/>
              </a:rPr>
              <a:t>Mean Peak Position for Kaon Tracks</a:t>
            </a:r>
            <a:endParaRPr lang="en-US" sz="2800" dirty="0">
              <a:ea typeface="+mn-ea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3F2D232-81FB-F348-A5A0-9298AC9A69DD}"/>
              </a:ext>
            </a:extLst>
          </p:cNvPr>
          <p:cNvGrpSpPr/>
          <p:nvPr/>
        </p:nvGrpSpPr>
        <p:grpSpPr>
          <a:xfrm>
            <a:off x="6595558" y="1760455"/>
            <a:ext cx="1237829" cy="1528818"/>
            <a:chOff x="5969210" y="1988840"/>
            <a:chExt cx="1237829" cy="1528818"/>
          </a:xfrm>
        </p:grpSpPr>
        <p:pic>
          <p:nvPicPr>
            <p:cNvPr id="6" name="Picture 4" descr="Schermata 2017-06-17 alle 18.22.53.png">
              <a:extLst>
                <a:ext uri="{FF2B5EF4-FFF2-40B4-BE49-F238E27FC236}">
                  <a16:creationId xmlns:a16="http://schemas.microsoft.com/office/drawing/2014/main" id="{0E1A583A-7F69-7946-8001-36A694CE2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210" y="1988840"/>
              <a:ext cx="1237829" cy="152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EE8A3E6-829A-224B-9935-ED01C03CDA8F}"/>
                </a:ext>
              </a:extLst>
            </p:cNvPr>
            <p:cNvSpPr/>
            <p:nvPr/>
          </p:nvSpPr>
          <p:spPr>
            <a:xfrm>
              <a:off x="5969210" y="2765685"/>
              <a:ext cx="907046" cy="288032"/>
            </a:xfrm>
            <a:prstGeom prst="rect">
              <a:avLst/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A033E7-D8F2-564D-BE74-45788C4219BE}"/>
              </a:ext>
            </a:extLst>
          </p:cNvPr>
          <p:cNvSpPr txBox="1"/>
          <p:nvPr/>
        </p:nvSpPr>
        <p:spPr>
          <a:xfrm>
            <a:off x="3737314" y="240582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Kaons fitted as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1F19A5-2A1E-ED4C-971D-204AEFAC90A7}"/>
              </a:ext>
            </a:extLst>
          </p:cNvPr>
          <p:cNvSpPr txBox="1"/>
          <p:nvPr/>
        </p:nvSpPr>
        <p:spPr>
          <a:xfrm>
            <a:off x="2483768" y="551723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Momentum underestimation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30BACC-2C2E-244B-BDF7-4494DE9F4479}"/>
              </a:ext>
            </a:extLst>
          </p:cNvPr>
          <p:cNvSpPr txBox="1"/>
          <p:nvPr/>
        </p:nvSpPr>
        <p:spPr>
          <a:xfrm>
            <a:off x="1979712" y="15475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40FF"/>
                </a:solidFill>
              </a:rPr>
              <a:t>Momentum overestimation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44765DB-735B-624D-8037-8E851E03B5EC}"/>
              </a:ext>
            </a:extLst>
          </p:cNvPr>
          <p:cNvCxnSpPr>
            <a:cxnSpLocks/>
          </p:cNvCxnSpPr>
          <p:nvPr/>
        </p:nvCxnSpPr>
        <p:spPr>
          <a:xfrm flipH="1">
            <a:off x="1979712" y="1916832"/>
            <a:ext cx="432048" cy="1431886"/>
          </a:xfrm>
          <a:prstGeom prst="straightConnector1">
            <a:avLst/>
          </a:prstGeom>
          <a:ln w="285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6AC1535-F145-9341-BBF8-3906506E66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051720" y="5373216"/>
            <a:ext cx="432048" cy="328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C891CF8-5082-F24B-8399-8B5F63FE61E4}"/>
              </a:ext>
            </a:extLst>
          </p:cNvPr>
          <p:cNvSpPr txBox="1"/>
          <p:nvPr/>
        </p:nvSpPr>
        <p:spPr>
          <a:xfrm>
            <a:off x="3406149" y="3690828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Works pretty well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EF483BE-0D77-A546-83AB-FB7D1625181F}"/>
              </a:ext>
            </a:extLst>
          </p:cNvPr>
          <p:cNvCxnSpPr>
            <a:cxnSpLocks/>
          </p:cNvCxnSpPr>
          <p:nvPr/>
        </p:nvCxnSpPr>
        <p:spPr>
          <a:xfrm flipH="1">
            <a:off x="1883078" y="3941330"/>
            <a:ext cx="1464786" cy="397111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0055AEA-E0EB-4A4D-97B0-04D3D17F3596}"/>
              </a:ext>
            </a:extLst>
          </p:cNvPr>
          <p:cNvSpPr txBox="1"/>
          <p:nvPr/>
        </p:nvSpPr>
        <p:spPr>
          <a:xfrm>
            <a:off x="5004048" y="4527086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differences at large p</a:t>
            </a:r>
          </a:p>
        </p:txBody>
      </p:sp>
    </p:spTree>
    <p:extLst>
      <p:ext uri="{BB962C8B-B14F-4D97-AF65-F5344CB8AC3E}">
        <p14:creationId xmlns:p14="http://schemas.microsoft.com/office/powerpoint/2010/main" val="10104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41"/>
    </mc:Choice>
    <mc:Fallback>
      <p:transition spd="slow" advTm="390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mean_2212_ideal.gif">
            <a:extLst>
              <a:ext uri="{FF2B5EF4-FFF2-40B4-BE49-F238E27FC236}">
                <a16:creationId xmlns:a16="http://schemas.microsoft.com/office/drawing/2014/main" id="{B0BEB727-D57A-194D-BF0E-CA88FB63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62" y="908720"/>
            <a:ext cx="4321175" cy="29273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ms_2212_ideal.gif">
            <a:extLst>
              <a:ext uri="{FF2B5EF4-FFF2-40B4-BE49-F238E27FC236}">
                <a16:creationId xmlns:a16="http://schemas.microsoft.com/office/drawing/2014/main" id="{183734BF-94F7-814E-9799-5994F7E5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62" y="3861048"/>
            <a:ext cx="4319588" cy="29273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rms_321_ideal.gif">
            <a:extLst>
              <a:ext uri="{FF2B5EF4-FFF2-40B4-BE49-F238E27FC236}">
                <a16:creationId xmlns:a16="http://schemas.microsoft.com/office/drawing/2014/main" id="{8FA6D203-8BBE-1645-9324-14A051B0B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" y="3861048"/>
            <a:ext cx="4319587" cy="2927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mean_321_ideal.gif">
            <a:extLst>
              <a:ext uri="{FF2B5EF4-FFF2-40B4-BE49-F238E27FC236}">
                <a16:creationId xmlns:a16="http://schemas.microsoft.com/office/drawing/2014/main" id="{0C3C38AB-C95F-DD4A-B154-C6F9BD3BB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19800" cy="2927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chermata 2017-06-17 alle 18.22.53.png">
            <a:extLst>
              <a:ext uri="{FF2B5EF4-FFF2-40B4-BE49-F238E27FC236}">
                <a16:creationId xmlns:a16="http://schemas.microsoft.com/office/drawing/2014/main" id="{8E584BF5-197D-044E-AB38-482F45DD6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chermata 2017-06-17 alle 18.22.53.png">
            <a:extLst>
              <a:ext uri="{FF2B5EF4-FFF2-40B4-BE49-F238E27FC236}">
                <a16:creationId xmlns:a16="http://schemas.microsoft.com/office/drawing/2014/main" id="{F5C13B95-5CEA-4D46-9812-5B09F030F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4557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chermata 2017-06-17 alle 18.22.53.png">
            <a:extLst>
              <a:ext uri="{FF2B5EF4-FFF2-40B4-BE49-F238E27FC236}">
                <a16:creationId xmlns:a16="http://schemas.microsoft.com/office/drawing/2014/main" id="{CF7163A1-8390-4D42-8C23-B4E42ECFB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986285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chermata 2017-06-17 alle 18.22.53.png">
            <a:extLst>
              <a:ext uri="{FF2B5EF4-FFF2-40B4-BE49-F238E27FC236}">
                <a16:creationId xmlns:a16="http://schemas.microsoft.com/office/drawing/2014/main" id="{BE3B8D7F-25FD-1B43-BC57-B1D780D08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70159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82470D7C-DC13-2C43-AFE6-ED05F313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81918"/>
            <a:ext cx="6418088" cy="510778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ea typeface="+mn-ea"/>
                <a:cs typeface="Arial" pitchFamily="34" charset="0"/>
                <a:sym typeface="Symbol" pitchFamily="18" charset="2"/>
              </a:rPr>
              <a:t>Comparison between different hypotheses</a:t>
            </a:r>
            <a:endParaRPr lang="en-US" sz="2400" dirty="0"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C12119-2237-D349-A795-C37D4E05A5EC}"/>
              </a:ext>
            </a:extLst>
          </p:cNvPr>
          <p:cNvSpPr txBox="1"/>
          <p:nvPr/>
        </p:nvSpPr>
        <p:spPr>
          <a:xfrm>
            <a:off x="5760609" y="1916832"/>
            <a:ext cx="1244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40FF"/>
                </a:solidFill>
              </a:rPr>
              <a:t>Protons</a:t>
            </a:r>
          </a:p>
          <a:p>
            <a:pPr algn="ctr"/>
            <a:r>
              <a:rPr lang="en-US" sz="1600" dirty="0"/>
              <a:t>mean value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08BF36-C3A2-394B-B826-765809E4EDD2}"/>
              </a:ext>
            </a:extLst>
          </p:cNvPr>
          <p:cNvSpPr txBox="1"/>
          <p:nvPr/>
        </p:nvSpPr>
        <p:spPr>
          <a:xfrm>
            <a:off x="5759004" y="4697183"/>
            <a:ext cx="1245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40FF"/>
                </a:solidFill>
              </a:rPr>
              <a:t>Protons</a:t>
            </a:r>
          </a:p>
          <a:p>
            <a:pPr algn="ctr"/>
            <a:r>
              <a:rPr lang="en-US" sz="1600" dirty="0"/>
              <a:t>RMS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10F2DD-61D1-4743-AD6B-115F322CCAE7}"/>
              </a:ext>
            </a:extLst>
          </p:cNvPr>
          <p:cNvSpPr txBox="1"/>
          <p:nvPr/>
        </p:nvSpPr>
        <p:spPr>
          <a:xfrm>
            <a:off x="1407325" y="1929026"/>
            <a:ext cx="1244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Kaons</a:t>
            </a:r>
          </a:p>
          <a:p>
            <a:pPr algn="ctr"/>
            <a:r>
              <a:rPr lang="en-US" sz="1600" dirty="0"/>
              <a:t>mean value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06F21B-426F-DF42-9E82-9C2124E8A157}"/>
              </a:ext>
            </a:extLst>
          </p:cNvPr>
          <p:cNvSpPr txBox="1"/>
          <p:nvPr/>
        </p:nvSpPr>
        <p:spPr>
          <a:xfrm>
            <a:off x="1500298" y="4697183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Kaons</a:t>
            </a:r>
          </a:p>
          <a:p>
            <a:pPr algn="ctr"/>
            <a:r>
              <a:rPr lang="en-US" sz="1600" dirty="0"/>
              <a:t>RMS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805D84B-E654-2F40-93E4-437758C3B24E}"/>
              </a:ext>
            </a:extLst>
          </p:cNvPr>
          <p:cNvSpPr/>
          <p:nvPr/>
        </p:nvSpPr>
        <p:spPr>
          <a:xfrm>
            <a:off x="3132138" y="1844824"/>
            <a:ext cx="647774" cy="2880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C5E5DB7-AA2C-1741-AF5A-D06AECB11C64}"/>
              </a:ext>
            </a:extLst>
          </p:cNvPr>
          <p:cNvSpPr/>
          <p:nvPr/>
        </p:nvSpPr>
        <p:spPr>
          <a:xfrm>
            <a:off x="3132138" y="4788111"/>
            <a:ext cx="647774" cy="2880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AB57107-72F9-9D44-B8B9-0912AE07F9C2}"/>
              </a:ext>
            </a:extLst>
          </p:cNvPr>
          <p:cNvSpPr/>
          <p:nvPr/>
        </p:nvSpPr>
        <p:spPr>
          <a:xfrm>
            <a:off x="7441130" y="2780928"/>
            <a:ext cx="803277" cy="288032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0FF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DCC52CD-CD6F-F84E-B0E1-19D99EC3FFE8}"/>
              </a:ext>
            </a:extLst>
          </p:cNvPr>
          <p:cNvSpPr/>
          <p:nvPr/>
        </p:nvSpPr>
        <p:spPr>
          <a:xfrm>
            <a:off x="7451725" y="5208818"/>
            <a:ext cx="803276" cy="288032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3"/>
    </mc:Choice>
    <mc:Fallback>
      <p:transition spd="slow" advTm="3108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42152</TotalTime>
  <Words>754</Words>
  <Application>Microsoft Macintosh PowerPoint</Application>
  <PresentationFormat>Presentazione su schermo (4:3)</PresentationFormat>
  <Paragraphs>159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 Unicode MS</vt:lpstr>
      <vt:lpstr>MS PGothic</vt:lpstr>
      <vt:lpstr>Arial</vt:lpstr>
      <vt:lpstr>Calibri</vt:lpstr>
      <vt:lpstr>Mangal</vt:lpstr>
      <vt:lpstr>Segoe UI Symbol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spataro</dc:creator>
  <cp:lastModifiedBy>Utente di Microsoft Office</cp:lastModifiedBy>
  <cp:revision>1099</cp:revision>
  <cp:lastPrinted>2018-07-09T06:47:08Z</cp:lastPrinted>
  <dcterms:created xsi:type="dcterms:W3CDTF">2012-05-03T15:29:37Z</dcterms:created>
  <dcterms:modified xsi:type="dcterms:W3CDTF">2018-07-09T21:16:53Z</dcterms:modified>
</cp:coreProperties>
</file>