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15" r:id="rId2"/>
    <p:sldId id="693" r:id="rId3"/>
    <p:sldId id="677" r:id="rId4"/>
    <p:sldId id="702" r:id="rId5"/>
    <p:sldId id="654" r:id="rId6"/>
    <p:sldId id="676" r:id="rId7"/>
    <p:sldId id="699" r:id="rId8"/>
    <p:sldId id="691" r:id="rId9"/>
    <p:sldId id="698" r:id="rId10"/>
    <p:sldId id="686" r:id="rId11"/>
    <p:sldId id="678" r:id="rId12"/>
    <p:sldId id="690" r:id="rId13"/>
    <p:sldId id="694" r:id="rId14"/>
    <p:sldId id="696" r:id="rId15"/>
    <p:sldId id="683" r:id="rId16"/>
    <p:sldId id="687" r:id="rId17"/>
    <p:sldId id="685" r:id="rId18"/>
    <p:sldId id="674" r:id="rId19"/>
    <p:sldId id="594" r:id="rId20"/>
    <p:sldId id="595" r:id="rId21"/>
    <p:sldId id="650" r:id="rId22"/>
    <p:sldId id="668" r:id="rId23"/>
    <p:sldId id="609" r:id="rId24"/>
    <p:sldId id="610" r:id="rId25"/>
    <p:sldId id="662" r:id="rId26"/>
    <p:sldId id="632" r:id="rId27"/>
  </p:sldIdLst>
  <p:sldSz cx="12169775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FA5F"/>
    <a:srgbClr val="9900CC"/>
    <a:srgbClr val="FF7C80"/>
    <a:srgbClr val="FF3399"/>
    <a:srgbClr val="CC3300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9" autoAdjust="0"/>
    <p:restoredTop sz="95080" autoAdjust="0"/>
  </p:normalViewPr>
  <p:slideViewPr>
    <p:cSldViewPr showGuides="1">
      <p:cViewPr varScale="1">
        <p:scale>
          <a:sx n="105" d="100"/>
          <a:sy n="105" d="100"/>
        </p:scale>
        <p:origin x="114" y="696"/>
      </p:cViewPr>
      <p:guideLst>
        <p:guide orient="horz" pos="2160"/>
        <p:guide pos="383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9FFDE-97BC-46C2-9B1D-4E77BD2C3923}" type="datetimeFigureOut">
              <a:rPr kumimoji="1" lang="ja-JP" altLang="en-US" smtClean="0"/>
              <a:pPr/>
              <a:t>2019/2/18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6125"/>
            <a:ext cx="66103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0C1E2-E74A-4F51-8ACD-73F0725E04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5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425" y="746125"/>
            <a:ext cx="66103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C1E2-E74A-4F51-8ACD-73F0725E040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32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425" y="746125"/>
            <a:ext cx="66103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54D97-6BF0-4773-8803-1218849961E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98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425" y="746125"/>
            <a:ext cx="66103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24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DF4CB6-864C-4C41-BF42-7E9D97B01414}" type="slidenum">
              <a:rPr lang="ja-JP" altLang="en-US" smtClean="0"/>
              <a:pPr/>
              <a:t>20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97987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E6F2-D550-4D45-B2BC-6BB86B22DD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E6F2-D550-4D45-B2BC-6BB86B22DD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E6F2-D550-4D45-B2BC-6BB86B22DD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3927" y="-99392"/>
            <a:ext cx="7762687" cy="11430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84F4-A248-4C16-8E66-358F03A3D0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437353" y="101601"/>
            <a:ext cx="281003" cy="646113"/>
          </a:xfrm>
          <a:prstGeom prst="rect">
            <a:avLst/>
          </a:prstGeom>
          <a:pattFill prst="solidDmnd">
            <a:fgClr>
              <a:srgbClr val="D60000"/>
            </a:fgClr>
            <a:bgClr>
              <a:srgbClr val="C00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10800000">
            <a:off x="431013" y="822326"/>
            <a:ext cx="11126048" cy="857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4000"/>
                  <a:lumOff val="26000"/>
                  <a:alpha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9055793" y="260649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84F4-A248-4C16-8E66-358F03A3D0DC}" type="slidenum">
              <a:rPr kumimoji="1" lang="ja-JP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3927" y="-99392"/>
            <a:ext cx="7762687" cy="11430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84F4-A248-4C16-8E66-358F03A3D0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437353" y="101601"/>
            <a:ext cx="281003" cy="646113"/>
          </a:xfrm>
          <a:prstGeom prst="rect">
            <a:avLst/>
          </a:prstGeom>
          <a:pattFill prst="solidDmnd">
            <a:fgClr>
              <a:srgbClr val="D60000"/>
            </a:fgClr>
            <a:bgClr>
              <a:srgbClr val="C00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10800000">
            <a:off x="431013" y="822326"/>
            <a:ext cx="11126048" cy="857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4000"/>
                  <a:lumOff val="26000"/>
                  <a:alpha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9055793" y="260649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84F4-A248-4C16-8E66-358F03A3D0DC}" type="slidenum">
              <a:rPr kumimoji="1" lang="ja-JP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3927" y="-99392"/>
            <a:ext cx="7762687" cy="11430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84F4-A248-4C16-8E66-358F03A3D0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437353" y="101601"/>
            <a:ext cx="281003" cy="646113"/>
          </a:xfrm>
          <a:prstGeom prst="rect">
            <a:avLst/>
          </a:prstGeom>
          <a:pattFill prst="solidDmnd">
            <a:fgClr>
              <a:srgbClr val="D60000"/>
            </a:fgClr>
            <a:bgClr>
              <a:srgbClr val="C00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10800000">
            <a:off x="431013" y="822326"/>
            <a:ext cx="11126048" cy="857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4000"/>
                  <a:lumOff val="26000"/>
                  <a:alpha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9055793" y="260649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84F4-A248-4C16-8E66-358F03A3D0DC}" type="slidenum">
              <a:rPr kumimoji="1" lang="ja-JP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201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3927" y="-99392"/>
            <a:ext cx="7762687" cy="11430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84F4-A248-4C16-8E66-358F03A3D0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437353" y="101601"/>
            <a:ext cx="281003" cy="646113"/>
          </a:xfrm>
          <a:prstGeom prst="rect">
            <a:avLst/>
          </a:prstGeom>
          <a:pattFill prst="solidDmnd">
            <a:fgClr>
              <a:srgbClr val="D60000"/>
            </a:fgClr>
            <a:bgClr>
              <a:srgbClr val="C00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10800000">
            <a:off x="431013" y="822326"/>
            <a:ext cx="11126048" cy="857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4000"/>
                  <a:lumOff val="26000"/>
                  <a:alpha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9055793" y="260649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84F4-A248-4C16-8E66-358F03A3D0DC}" type="slidenum">
              <a:rPr kumimoji="1" lang="ja-JP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669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437353" y="101601"/>
            <a:ext cx="281003" cy="646113"/>
          </a:xfrm>
          <a:prstGeom prst="rect">
            <a:avLst/>
          </a:prstGeom>
          <a:pattFill prst="solidDmnd">
            <a:fgClr>
              <a:srgbClr val="D60000"/>
            </a:fgClr>
            <a:bgClr>
              <a:srgbClr val="C00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 rot="10800000">
            <a:off x="431013" y="822326"/>
            <a:ext cx="11126048" cy="857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4000"/>
                  <a:lumOff val="26000"/>
                  <a:alpha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08489" y="-125896"/>
            <a:ext cx="10952798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 i="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9150573" y="260351"/>
            <a:ext cx="2839614" cy="365125"/>
          </a:xfrm>
        </p:spPr>
        <p:txBody>
          <a:bodyPr/>
          <a:lstStyle>
            <a:lvl1pPr>
              <a:defRPr sz="3600">
                <a:solidFill>
                  <a:srgbClr val="948A54"/>
                </a:solidFill>
              </a:defRPr>
            </a:lvl1pPr>
          </a:lstStyle>
          <a:p>
            <a:pPr>
              <a:defRPr/>
            </a:pPr>
            <a:fld id="{C7E0EEF3-6B2E-4F68-80EA-0FF8FFDFC0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455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437353" y="101601"/>
            <a:ext cx="281003" cy="646113"/>
          </a:xfrm>
          <a:prstGeom prst="rect">
            <a:avLst/>
          </a:prstGeom>
          <a:pattFill prst="solidDmnd">
            <a:fgClr>
              <a:srgbClr val="D60000"/>
            </a:fgClr>
            <a:bgClr>
              <a:srgbClr val="C00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10800000">
            <a:off x="431013" y="822326"/>
            <a:ext cx="11126048" cy="857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4000"/>
                  <a:lumOff val="26000"/>
                  <a:alpha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608489" y="-125896"/>
            <a:ext cx="10952798" cy="1143000"/>
          </a:xfrm>
        </p:spPr>
        <p:txBody>
          <a:bodyPr>
            <a:normAutofit/>
          </a:bodyPr>
          <a:lstStyle>
            <a:lvl1pPr>
              <a:defRPr sz="4400" b="1" i="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9055793" y="404665"/>
            <a:ext cx="2839614" cy="365125"/>
          </a:xfrm>
        </p:spPr>
        <p:txBody>
          <a:bodyPr/>
          <a:lstStyle>
            <a:lvl1pPr>
              <a:defRPr sz="3200"/>
            </a:lvl1pPr>
          </a:lstStyle>
          <a:p>
            <a:fld id="{42FEF37A-DE84-4396-AEF9-DB6A6910CE1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67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9055793" y="332657"/>
            <a:ext cx="2839614" cy="365125"/>
          </a:xfrm>
        </p:spPr>
        <p:txBody>
          <a:bodyPr/>
          <a:lstStyle>
            <a:lvl1pPr>
              <a:defRPr sz="3200"/>
            </a:lvl1pPr>
          </a:lstStyle>
          <a:p>
            <a:fld id="{42FEF37A-DE84-4396-AEF9-DB6A6910CE1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437353" y="101601"/>
            <a:ext cx="281003" cy="646113"/>
          </a:xfrm>
          <a:prstGeom prst="rect">
            <a:avLst/>
          </a:prstGeom>
          <a:pattFill prst="solidDmnd">
            <a:fgClr>
              <a:srgbClr val="D60000"/>
            </a:fgClr>
            <a:bgClr>
              <a:srgbClr val="C00000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10800000">
            <a:off x="431013" y="822326"/>
            <a:ext cx="11126048" cy="857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4000"/>
                  <a:lumOff val="26000"/>
                  <a:alpha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608489" y="-125896"/>
            <a:ext cx="10952798" cy="1143000"/>
          </a:xfrm>
        </p:spPr>
        <p:txBody>
          <a:bodyPr>
            <a:normAutofit/>
          </a:bodyPr>
          <a:lstStyle>
            <a:lvl1pPr>
              <a:defRPr sz="4400" b="1" i="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06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E6F2-D550-4D45-B2BC-6BB86B22DD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E6F2-D550-4D45-B2BC-6BB86B22DD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E6F2-D550-4D45-B2BC-6BB86B22DD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E6F2-D550-4D45-B2BC-6BB86B22DD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E6F2-D550-4D45-B2BC-6BB86B22DD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E6F2-D550-4D45-B2BC-6BB86B22DD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E6F2-D550-4D45-B2BC-6BB86B22DD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E6F2-D550-4D45-B2BC-6BB86B22DD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KMI 2019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E6F2-D550-4D45-B2BC-6BB86B22DD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6" r:id="rId14"/>
    <p:sldLayoutId id="2147483667" r:id="rId15"/>
    <p:sldLayoutId id="2147483668" r:id="rId16"/>
    <p:sldLayoutId id="2147483671" r:id="rId17"/>
    <p:sldLayoutId id="2147483672" r:id="rId18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jpeg"/><Relationship Id="rId3" Type="http://schemas.openxmlformats.org/officeDocument/2006/relationships/image" Target="../media/image12.gif"/><Relationship Id="rId7" Type="http://schemas.openxmlformats.org/officeDocument/2006/relationships/image" Target="../media/image11.gif"/><Relationship Id="rId12" Type="http://schemas.openxmlformats.org/officeDocument/2006/relationships/image" Target="../media/image40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wmf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openxmlformats.org/officeDocument/2006/relationships/image" Target="../media/image39.png"/><Relationship Id="rId4" Type="http://schemas.openxmlformats.org/officeDocument/2006/relationships/image" Target="../media/image34.wmf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hyperlink" Target="https://doi.org/10.1016/j.ppnp.2019.01.001" TargetMode="Externa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9.emf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2.emf"/><Relationship Id="rId4" Type="http://schemas.openxmlformats.org/officeDocument/2006/relationships/image" Target="../media/image1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5.gif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2.png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gif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 dirty="0"/>
          </a:p>
        </p:txBody>
      </p:sp>
      <p:pic>
        <p:nvPicPr>
          <p:cNvPr id="7" name="図 3" descr="KMI-Eng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176" y="4882648"/>
            <a:ext cx="3711556" cy="178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880772" y="2582614"/>
            <a:ext cx="64082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/>
              <a:t>Exotic </a:t>
            </a:r>
            <a:r>
              <a:rPr lang="en-US" altLang="ja-JP" sz="3600" b="1" dirty="0" err="1" smtClean="0"/>
              <a:t>hadron</a:t>
            </a:r>
            <a:r>
              <a:rPr lang="en-US" altLang="ja-JP" sz="3600" b="1" dirty="0" smtClean="0"/>
              <a:t> physics at Belle II </a:t>
            </a:r>
          </a:p>
          <a:p>
            <a:endParaRPr lang="en-US" altLang="ja-JP" sz="3600" b="1" dirty="0" smtClean="0"/>
          </a:p>
          <a:p>
            <a:r>
              <a:rPr lang="en-US" altLang="ja-JP" sz="3200" b="1" dirty="0" smtClean="0"/>
              <a:t>Y. Kato (KMI, Nagoya) </a:t>
            </a:r>
            <a:endParaRPr lang="ja-JP" altLang="en-US" sz="3200" b="1" dirty="0"/>
          </a:p>
        </p:txBody>
      </p:sp>
      <p:pic>
        <p:nvPicPr>
          <p:cNvPr id="10" name="Picture 2" descr="C:\Users\work\Desktop\belle2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321" y="4882648"/>
            <a:ext cx="2241081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Confirmed by many experiments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kato\Desktop\x3872\0312021v1\PRLFig1FullMass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2" y="1238115"/>
            <a:ext cx="2571833" cy="22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to\Desktop\cdfii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48" y="1067688"/>
            <a:ext cx="854032" cy="6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ato\Desktop\x3872\0405004v2\final_X_plot6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96" y="1196752"/>
            <a:ext cx="335912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337702" y="977506"/>
            <a:ext cx="17636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b="1" dirty="0" smtClean="0"/>
              <a:t>Phys. Rev. Lett. 93, 162002</a:t>
            </a:r>
            <a:endParaRPr lang="en-US" altLang="ja-JP" sz="1100" b="1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01772"/>
              </p:ext>
            </p:extLst>
          </p:nvPr>
        </p:nvGraphicFramePr>
        <p:xfrm>
          <a:off x="8576614" y="3680301"/>
          <a:ext cx="2984672" cy="365760"/>
        </p:xfrm>
        <a:graphic>
          <a:graphicData uri="http://schemas.openxmlformats.org/drawingml/2006/table">
            <a:tbl>
              <a:tblPr/>
              <a:tblGrid>
                <a:gridCol w="1492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121698" marR="121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21698" marR="121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269393" y="947524"/>
            <a:ext cx="19287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Phys.Rev.Lett.93:072001,2004</a:t>
            </a:r>
            <a:endParaRPr lang="en-US" altLang="ja-JP" sz="1100" dirty="0"/>
          </a:p>
        </p:txBody>
      </p:sp>
      <p:pic>
        <p:nvPicPr>
          <p:cNvPr id="2056" name="Picture 8" descr="C:\Users\kato\Desktop\logo-white-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95" y="1108311"/>
            <a:ext cx="1171417" cy="4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kato\Desktop\x3872\babar\fig2_italic.e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12" y="1388536"/>
            <a:ext cx="3494486" cy="26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kato\Desktop\BABARTM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650" y="938898"/>
            <a:ext cx="690056" cy="76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729663" y="1078861"/>
            <a:ext cx="1757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Phys.Rev.D71:071103,2005</a:t>
            </a:r>
            <a:endParaRPr lang="ja-JP" altLang="en-US" sz="1100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" y="4080893"/>
            <a:ext cx="2911745" cy="166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410200" y="3798565"/>
            <a:ext cx="18229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1050" dirty="0" smtClean="0"/>
              <a:t>Eur. Phys. J. C. 72 (2012) 1972</a:t>
            </a:r>
            <a:endParaRPr lang="ja-JP" altLang="en-US" sz="1050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24" y="3990288"/>
            <a:ext cx="3319592" cy="204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4925069" y="3810208"/>
            <a:ext cx="12378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 smtClean="0"/>
              <a:t>JHEP 04 (2013) 154</a:t>
            </a:r>
            <a:endParaRPr lang="ja-JP" altLang="en-US" sz="1050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79" y="4077072"/>
            <a:ext cx="3371576" cy="183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C:\Users\kato\Desktop\lhcb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94" y="3501008"/>
            <a:ext cx="1140916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kato\Desktop\image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79" y="3541191"/>
            <a:ext cx="917554" cy="68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kato\Desktop\image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242" y="3717033"/>
            <a:ext cx="1470291" cy="5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日付プレースホルダ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03710" y="6058793"/>
            <a:ext cx="420897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Existence is established.</a:t>
            </a:r>
          </a:p>
          <a:p>
            <a:r>
              <a:rPr kumimoji="1" lang="ja-JP" altLang="en-US" sz="2400" dirty="0" smtClean="0"/>
              <a:t>・</a:t>
            </a:r>
            <a:r>
              <a:rPr lang="en-US" altLang="ja-JP" sz="2400" dirty="0" smtClean="0"/>
              <a:t>Understanding of the property.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558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922" y="93183"/>
            <a:ext cx="4872815" cy="76473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X(3872) characteristics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86928" y="914401"/>
            <a:ext cx="9286260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No quark model prediction in this mass region.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  <a:p>
            <a:endParaRPr lang="en-US" altLang="ja-JP" sz="2000" dirty="0"/>
          </a:p>
          <a:p>
            <a:endParaRPr lang="en-US" altLang="ja-JP" sz="2000" dirty="0" smtClean="0"/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・</a:t>
            </a:r>
            <a:r>
              <a:rPr lang="en-US" altLang="ja-JP" sz="2400" dirty="0" smtClean="0">
                <a:solidFill>
                  <a:srgbClr val="FF0000"/>
                </a:solidFill>
              </a:rPr>
              <a:t>Decay </a:t>
            </a:r>
            <a:r>
              <a:rPr lang="en-US" altLang="ja-JP" sz="2400" dirty="0">
                <a:solidFill>
                  <a:srgbClr val="FF0000"/>
                </a:solidFill>
              </a:rPr>
              <a:t>into both of J/</a:t>
            </a:r>
            <a:r>
              <a:rPr lang="en-US" altLang="ja-JP" sz="2400" dirty="0" err="1">
                <a:solidFill>
                  <a:srgbClr val="FF0000"/>
                </a:solidFill>
              </a:rPr>
              <a:t>ψρ</a:t>
            </a:r>
            <a:r>
              <a:rPr lang="en-US" altLang="ja-JP" sz="2400" dirty="0">
                <a:solidFill>
                  <a:srgbClr val="FF0000"/>
                </a:solidFill>
              </a:rPr>
              <a:t> (I=1) and J/</a:t>
            </a:r>
            <a:r>
              <a:rPr lang="en-US" altLang="ja-JP" sz="2400" dirty="0" err="1">
                <a:solidFill>
                  <a:srgbClr val="FF0000"/>
                </a:solidFill>
              </a:rPr>
              <a:t>ψω</a:t>
            </a:r>
            <a:r>
              <a:rPr lang="en-US" altLang="ja-JP" sz="2400" dirty="0">
                <a:solidFill>
                  <a:srgbClr val="FF0000"/>
                </a:solidFill>
              </a:rPr>
              <a:t> (I=0): isospin </a:t>
            </a:r>
            <a:r>
              <a:rPr lang="en-US" altLang="ja-JP" sz="2400" dirty="0" smtClean="0">
                <a:solidFill>
                  <a:srgbClr val="FF0000"/>
                </a:solidFill>
              </a:rPr>
              <a:t>breaking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 J</a:t>
            </a:r>
            <a:r>
              <a:rPr lang="en-US" altLang="ja-JP" sz="2400" baseline="30000" dirty="0" smtClean="0"/>
              <a:t>PC</a:t>
            </a:r>
            <a:r>
              <a:rPr lang="en-US" altLang="ja-JP" sz="2400" dirty="0" smtClean="0"/>
              <a:t> = 1</a:t>
            </a:r>
            <a:r>
              <a:rPr lang="en-US" altLang="ja-JP" sz="2400" baseline="30000" dirty="0" smtClean="0"/>
              <a:t>++ </a:t>
            </a:r>
            <a:r>
              <a:rPr lang="en-US" altLang="ja-JP" sz="1600" dirty="0" smtClean="0"/>
              <a:t>(LHCb,</a:t>
            </a:r>
            <a:r>
              <a:rPr lang="en-US" altLang="ja-JP" sz="1600" baseline="30000" dirty="0" smtClean="0"/>
              <a:t> </a:t>
            </a:r>
            <a:r>
              <a:rPr lang="en-US" altLang="ja-JP" sz="1600" dirty="0"/>
              <a:t>Phys. Rev. Lett. 110, </a:t>
            </a:r>
            <a:r>
              <a:rPr lang="en-US" altLang="ja-JP" sz="1600" dirty="0" smtClean="0"/>
              <a:t>222001)</a:t>
            </a:r>
            <a:endParaRPr lang="en-US" altLang="ja-JP" sz="1600" dirty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 Mass is consistent with DD* with O(0.1) MeV precision.</a:t>
            </a:r>
            <a:endParaRPr lang="en-US" altLang="ja-JP" sz="2400" dirty="0"/>
          </a:p>
          <a:p>
            <a:r>
              <a:rPr lang="ja-JP" altLang="en-US" sz="2400" dirty="0" smtClean="0"/>
              <a:t>    </a:t>
            </a:r>
            <a:r>
              <a:rPr lang="en-US" altLang="ja-JP" sz="2400" dirty="0" smtClean="0">
                <a:solidFill>
                  <a:srgbClr val="C00000"/>
                </a:solidFill>
              </a:rPr>
              <a:t>Suggesting DD* molecule state.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-  Isospin breaking can be explained by D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D</a:t>
            </a:r>
            <a:r>
              <a:rPr lang="en-US" altLang="ja-JP" sz="2400" baseline="30000" dirty="0" smtClean="0"/>
              <a:t>*- </a:t>
            </a:r>
            <a:r>
              <a:rPr lang="en-US" altLang="ja-JP" sz="2400" dirty="0" smtClean="0"/>
              <a:t>and D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D</a:t>
            </a:r>
            <a:r>
              <a:rPr lang="en-US" altLang="ja-JP" sz="2400" baseline="30000" dirty="0" smtClean="0"/>
              <a:t>*0</a:t>
            </a:r>
            <a:r>
              <a:rPr lang="en-US" altLang="ja-JP" sz="2400" dirty="0" smtClean="0"/>
              <a:t> mass difference</a:t>
            </a:r>
          </a:p>
          <a:p>
            <a:r>
              <a:rPr lang="en-US" altLang="ja-JP" sz="2400" dirty="0"/>
              <a:t>    </a:t>
            </a:r>
            <a:r>
              <a:rPr lang="en-US" altLang="ja-JP" sz="2400" dirty="0" smtClean="0"/>
              <a:t>-  J</a:t>
            </a:r>
            <a:r>
              <a:rPr lang="en-US" altLang="ja-JP" sz="2400" baseline="30000" dirty="0" smtClean="0"/>
              <a:t>P</a:t>
            </a:r>
            <a:r>
              <a:rPr lang="en-US" altLang="ja-JP" sz="2400" dirty="0" smtClean="0"/>
              <a:t>=1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is consistent with S-wave D (0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), D* (1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) </a:t>
            </a:r>
          </a:p>
          <a:p>
            <a:r>
              <a:rPr lang="en-US" altLang="ja-JP" sz="2400" dirty="0" smtClean="0"/>
              <a:t> </a:t>
            </a:r>
          </a:p>
        </p:txBody>
      </p:sp>
      <p:pic>
        <p:nvPicPr>
          <p:cNvPr id="40" name="Picture 4" descr="C:\Users\kato\Desktop\0505038v1\mpipi_swave_pwave_1box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91" y="2465829"/>
            <a:ext cx="30243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40"/>
          <p:cNvSpPr/>
          <p:nvPr/>
        </p:nvSpPr>
        <p:spPr>
          <a:xfrm>
            <a:off x="5159391" y="2636267"/>
            <a:ext cx="17145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/>
              <a:t>Phys. Rev. Lett. 91.262001</a:t>
            </a:r>
            <a:endParaRPr lang="ja-JP" altLang="en-US" sz="105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439728" y="3820978"/>
            <a:ext cx="17972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M(ππ) in J/ψππ</a:t>
            </a:r>
            <a:endParaRPr kumimoji="1" lang="ja-JP" altLang="en-US" sz="2000" dirty="0"/>
          </a:p>
        </p:txBody>
      </p:sp>
      <p:pic>
        <p:nvPicPr>
          <p:cNvPr id="198658" name="Picture 2" descr="C:\Users\yuji\Desktop\med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10" y="2090899"/>
            <a:ext cx="2714590" cy="24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8661235" y="1821476"/>
            <a:ext cx="17508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ja-JP" sz="1100" b="1" dirty="0"/>
              <a:t>Phys. Rev. D 82, 011101(R)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991572" y="4336008"/>
            <a:ext cx="11384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M(J/</a:t>
            </a:r>
            <a:r>
              <a:rPr kumimoji="1" lang="en-US" altLang="ja-JP" sz="2000" b="1" dirty="0" err="1" smtClean="0"/>
              <a:t>ψω</a:t>
            </a:r>
            <a:r>
              <a:rPr kumimoji="1" lang="en-US" altLang="ja-JP" sz="2000" b="1" dirty="0" smtClean="0"/>
              <a:t>)</a:t>
            </a:r>
            <a:endParaRPr kumimoji="1" lang="ja-JP" altLang="en-US" sz="2000" b="1" dirty="0"/>
          </a:p>
        </p:txBody>
      </p:sp>
      <p:cxnSp>
        <p:nvCxnSpPr>
          <p:cNvPr id="42" name="直線コネクタ 41"/>
          <p:cNvCxnSpPr/>
          <p:nvPr/>
        </p:nvCxnSpPr>
        <p:spPr>
          <a:xfrm>
            <a:off x="3348583" y="4869160"/>
            <a:ext cx="2827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6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9044781" y="6400117"/>
            <a:ext cx="2839614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767922" y="93183"/>
            <a:ext cx="8098993" cy="764732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Counter evidence of pure molecular state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4194" y="1188040"/>
            <a:ext cx="369726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9992431" y="880263"/>
            <a:ext cx="146706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JHEP01(2017)117</a:t>
            </a:r>
            <a:endParaRPr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346373" y="3068960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FF"/>
                </a:solidFill>
              </a:rPr>
              <a:t>Assuming χ</a:t>
            </a:r>
            <a:r>
              <a:rPr lang="en-US" altLang="ja-JP" sz="1400" b="1" baseline="-25000" dirty="0" smtClean="0">
                <a:solidFill>
                  <a:srgbClr val="FF00FF"/>
                </a:solidFill>
              </a:rPr>
              <a:t>c1</a:t>
            </a:r>
            <a:r>
              <a:rPr lang="en-US" altLang="ja-JP" sz="1400" b="1" dirty="0" smtClean="0">
                <a:solidFill>
                  <a:srgbClr val="FF00FF"/>
                </a:solidFill>
              </a:rPr>
              <a:t>(2P)</a:t>
            </a:r>
            <a:endParaRPr kumimoji="1" lang="ja-JP" altLang="en-US" sz="1400" b="1" dirty="0">
              <a:solidFill>
                <a:srgbClr val="FF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33352" y="1340768"/>
            <a:ext cx="77010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Differential cross section for “prompt production”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</a:t>
            </a:r>
            <a:r>
              <a:rPr kumimoji="1" lang="en-US" altLang="ja-JP" sz="2400" dirty="0" smtClean="0"/>
              <a:t> (Not from B meson)</a:t>
            </a:r>
            <a:r>
              <a:rPr lang="en-US" altLang="ja-JP" sz="2400" dirty="0" smtClean="0"/>
              <a:t> </a:t>
            </a:r>
            <a:r>
              <a:rPr kumimoji="1" lang="en-US" altLang="ja-JP" sz="2400" dirty="0" smtClean="0"/>
              <a:t>is measured by LHC.</a:t>
            </a:r>
          </a:p>
          <a:p>
            <a:r>
              <a:rPr kumimoji="1" lang="en-US" altLang="ja-JP" sz="2400" dirty="0" smtClean="0"/>
              <a:t>   </a:t>
            </a:r>
          </a:p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Should be suppressed </a:t>
            </a:r>
            <a:r>
              <a:rPr lang="en-US" altLang="ja-JP" sz="2400" dirty="0" smtClean="0"/>
              <a:t>for molecular, which is a soft object.</a:t>
            </a:r>
          </a:p>
          <a:p>
            <a:endParaRPr lang="en-US" altLang="ja-JP" sz="2400" dirty="0" smtClean="0"/>
          </a:p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C</a:t>
            </a:r>
            <a:r>
              <a:rPr lang="en-US" altLang="ja-JP" sz="2400" dirty="0" smtClean="0">
                <a:solidFill>
                  <a:srgbClr val="C00000"/>
                </a:solidFill>
              </a:rPr>
              <a:t>onsistent with expectation for pure cc state</a:t>
            </a:r>
            <a:r>
              <a:rPr lang="en-US" altLang="ja-JP" sz="2400" dirty="0" smtClean="0"/>
              <a:t> ( χ</a:t>
            </a:r>
            <a:r>
              <a:rPr lang="en-US" altLang="ja-JP" sz="2400" baseline="-25000" dirty="0" smtClean="0"/>
              <a:t>c1</a:t>
            </a:r>
            <a:r>
              <a:rPr lang="en-US" altLang="ja-JP" sz="2400" dirty="0" smtClean="0"/>
              <a:t>(2P) )</a:t>
            </a:r>
          </a:p>
          <a:p>
            <a:endParaRPr kumimoji="1" lang="en-US" altLang="ja-JP" sz="2400" dirty="0"/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Suggesting X(3872) as superposition of molecular and cc</a:t>
            </a:r>
            <a:endParaRPr kumimoji="1" lang="ja-JP" altLang="en-US" sz="2400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4971415" y="3314016"/>
            <a:ext cx="12868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67922" y="5690605"/>
            <a:ext cx="1064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Production and decay </a:t>
            </a:r>
            <a:r>
              <a:rPr kumimoji="1" lang="en-US" altLang="ja-JP" sz="3200" b="1" dirty="0" smtClean="0"/>
              <a:t>are essential to </a:t>
            </a:r>
            <a:r>
              <a:rPr lang="en-US" altLang="ja-JP" sz="3200" b="1" dirty="0" smtClean="0"/>
              <a:t>understand exotic state</a:t>
            </a:r>
            <a:endParaRPr kumimoji="1" lang="ja-JP" altLang="en-US" sz="3200" b="1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7102471" y="4050894"/>
            <a:ext cx="1286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9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295" y="64080"/>
            <a:ext cx="4262848" cy="72008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Missing information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247" y="908720"/>
            <a:ext cx="863204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Many decay modes are observed: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J/ψ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ρ, J/ψ ω, J/ψ γ, ψ(2S) γ, DD*, DDπ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 . . </a:t>
            </a:r>
          </a:p>
          <a:p>
            <a:endParaRPr kumimoji="1" lang="en-US" altLang="ja-JP" sz="2400" dirty="0"/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Their </a:t>
            </a:r>
            <a:r>
              <a:rPr lang="en-US" altLang="ja-JP" sz="2400" dirty="0" smtClean="0">
                <a:solidFill>
                  <a:srgbClr val="C00000"/>
                </a:solidFill>
              </a:rPr>
              <a:t>decay widths</a:t>
            </a:r>
            <a:r>
              <a:rPr lang="en-US" altLang="ja-JP" sz="2400" dirty="0" smtClean="0"/>
              <a:t> and </a:t>
            </a:r>
            <a:r>
              <a:rPr lang="en-US" altLang="ja-JP" sz="2400" dirty="0" smtClean="0">
                <a:solidFill>
                  <a:srgbClr val="C00000"/>
                </a:solidFill>
              </a:rPr>
              <a:t>branching fractions</a:t>
            </a:r>
            <a:r>
              <a:rPr lang="en-US" altLang="ja-JP" sz="2400" dirty="0" smtClean="0"/>
              <a:t> are not known.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- Only the product of two branching fractions are measured.</a:t>
            </a:r>
          </a:p>
          <a:p>
            <a:r>
              <a:rPr lang="en-US" altLang="ja-JP" sz="2400" dirty="0" smtClean="0"/>
              <a:t>   - Only upper limit of 1.2 MeV is determined.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These two variables are essential to increase dynamic information</a:t>
            </a:r>
            <a:endParaRPr kumimoji="1" lang="ja-JP" altLang="en-US" sz="2400" dirty="0"/>
          </a:p>
        </p:txBody>
      </p:sp>
      <p:sp>
        <p:nvSpPr>
          <p:cNvPr id="19" name="楕円 18"/>
          <p:cNvSpPr/>
          <p:nvPr/>
        </p:nvSpPr>
        <p:spPr>
          <a:xfrm>
            <a:off x="2367681" y="3730854"/>
            <a:ext cx="943744" cy="9326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446606" y="3658464"/>
            <a:ext cx="857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B</a:t>
            </a:r>
            <a:r>
              <a:rPr kumimoji="1" lang="en-US" altLang="ja-JP" sz="6000" baseline="30000" dirty="0" smtClean="0"/>
              <a:t>+</a:t>
            </a:r>
            <a:endParaRPr kumimoji="1" lang="ja-JP" altLang="en-US" sz="6000" baseline="30000" dirty="0"/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3210566" y="3597582"/>
            <a:ext cx="1152128" cy="2888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3154473" y="4549637"/>
            <a:ext cx="1208221" cy="12449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443181" y="3271031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K</a:t>
            </a:r>
            <a:r>
              <a:rPr kumimoji="1" lang="en-US" altLang="ja-JP" sz="3600" baseline="30000" dirty="0" smtClean="0"/>
              <a:t>+</a:t>
            </a:r>
            <a:endParaRPr kumimoji="1" lang="ja-JP" altLang="en-US" sz="3600" baseline="30000" dirty="0"/>
          </a:p>
        </p:txBody>
      </p:sp>
      <p:sp>
        <p:nvSpPr>
          <p:cNvPr id="24" name="楕円 23"/>
          <p:cNvSpPr/>
          <p:nvPr/>
        </p:nvSpPr>
        <p:spPr>
          <a:xfrm>
            <a:off x="4381754" y="3285868"/>
            <a:ext cx="640432" cy="6080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26233" y="4185253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X</a:t>
            </a:r>
            <a:endParaRPr kumimoji="1" lang="ja-JP" altLang="en-US" sz="5400" baseline="-25000" dirty="0"/>
          </a:p>
        </p:txBody>
      </p:sp>
      <p:sp>
        <p:nvSpPr>
          <p:cNvPr id="26" name="楕円 25"/>
          <p:cNvSpPr/>
          <p:nvPr/>
        </p:nvSpPr>
        <p:spPr>
          <a:xfrm>
            <a:off x="4359070" y="4234168"/>
            <a:ext cx="894072" cy="8606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5101682" y="4055831"/>
            <a:ext cx="1303588" cy="2715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5253142" y="4591649"/>
            <a:ext cx="1152128" cy="211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122270" y="4937022"/>
            <a:ext cx="1431300" cy="1578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764407" y="5233143"/>
            <a:ext cx="5037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Br(B</a:t>
            </a:r>
            <a:r>
              <a:rPr kumimoji="1" lang="en-US" altLang="ja-JP" sz="2400" baseline="30000" dirty="0" smtClean="0"/>
              <a:t>+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X(3872)K</a:t>
            </a:r>
            <a:r>
              <a:rPr kumimoji="1" lang="en-US" altLang="ja-JP" sz="2400" baseline="30000" dirty="0" smtClean="0"/>
              <a:t>+</a:t>
            </a:r>
            <a:r>
              <a:rPr lang="en-US" altLang="ja-JP" sz="2400" dirty="0"/>
              <a:t>) </a:t>
            </a:r>
            <a:r>
              <a:rPr lang="en-US" altLang="ja-JP" sz="2400" dirty="0" smtClean="0"/>
              <a:t>× </a:t>
            </a:r>
            <a:r>
              <a:rPr lang="en-US" altLang="ja-JP" sz="2400" dirty="0" smtClean="0"/>
              <a:t>Br(X(3872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f)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8464" y="164059"/>
            <a:ext cx="7762687" cy="648377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Strategy to understand X(3872) by KMI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05563" y="1345529"/>
            <a:ext cx="2461090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Br(B</a:t>
            </a:r>
            <a:r>
              <a:rPr kumimoji="1" lang="en-US" altLang="ja-JP" sz="2400" baseline="30000" dirty="0" smtClean="0"/>
              <a:t>+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/>
              <a:t>X(3872)K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870896" y="1343758"/>
            <a:ext cx="3032317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X(3872) </a:t>
            </a:r>
            <a:r>
              <a:rPr lang="en-US" altLang="ja-JP" sz="2400" dirty="0" smtClean="0"/>
              <a:t>Total width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9657" y="2944178"/>
            <a:ext cx="4497054" cy="4616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Br(B</a:t>
            </a:r>
            <a:r>
              <a:rPr lang="en-US" altLang="ja-JP" sz="2400" baseline="30000" dirty="0"/>
              <a:t>+</a:t>
            </a:r>
            <a:r>
              <a:rPr lang="ja-JP" altLang="en-US" sz="2400" dirty="0"/>
              <a:t>→</a:t>
            </a:r>
            <a:r>
              <a:rPr lang="en-US" altLang="ja-JP" sz="2400" dirty="0"/>
              <a:t>X(3872)K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)×Br(X(3872)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f)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56045" y="2925249"/>
            <a:ext cx="2087122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Br(X(3872)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f)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04213" y="2910190"/>
            <a:ext cx="1929255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Γ(X(3872)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f)</a:t>
            </a:r>
            <a:endParaRPr kumimoji="1" lang="ja-JP" altLang="en-US" sz="2400" dirty="0"/>
          </a:p>
        </p:txBody>
      </p:sp>
      <p:cxnSp>
        <p:nvCxnSpPr>
          <p:cNvPr id="10" name="直線矢印コネクタ 9"/>
          <p:cNvCxnSpPr>
            <a:stCxn id="11" idx="3"/>
            <a:endCxn id="14" idx="1"/>
          </p:cNvCxnSpPr>
          <p:nvPr/>
        </p:nvCxnSpPr>
        <p:spPr>
          <a:xfrm>
            <a:off x="3888471" y="4307611"/>
            <a:ext cx="1999689" cy="32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88071" y="4076778"/>
            <a:ext cx="3600400" cy="4616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σ(X(3872))×Br(X(3872)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/>
              <a:t>f)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7967962" y="3173943"/>
            <a:ext cx="79738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endCxn id="8" idx="0"/>
          </p:cNvCxnSpPr>
          <p:nvPr/>
        </p:nvCxnSpPr>
        <p:spPr>
          <a:xfrm>
            <a:off x="6899606" y="1826956"/>
            <a:ext cx="0" cy="10982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888160" y="4080069"/>
            <a:ext cx="1492871" cy="46166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σ(X(3872))</a:t>
            </a:r>
            <a:endParaRPr kumimoji="1" lang="ja-JP" altLang="en-US" sz="2400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776711" y="3186837"/>
            <a:ext cx="9846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5630970" y="1152861"/>
            <a:ext cx="6331279" cy="849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26313" y="797411"/>
            <a:ext cx="290342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Belle II measurement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97278" y="2636617"/>
            <a:ext cx="4723447" cy="2016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630970" y="2636618"/>
            <a:ext cx="6331279" cy="2016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72353" y="2348586"/>
            <a:ext cx="22922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</a:rPr>
              <a:t>Known variables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82718" y="4695527"/>
            <a:ext cx="37763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</a:rPr>
              <a:t>Newly determined variables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0045327" y="1805423"/>
            <a:ext cx="0" cy="11047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088271" y="4571487"/>
            <a:ext cx="1703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LHC, </a:t>
            </a:r>
            <a:r>
              <a:rPr lang="en-US" altLang="ja-JP" dirty="0" err="1" smtClean="0">
                <a:solidFill>
                  <a:srgbClr val="FF0000"/>
                </a:solidFill>
              </a:rPr>
              <a:t>Tevatron</a:t>
            </a:r>
            <a:r>
              <a:rPr lang="en-US" altLang="ja-JP" dirty="0" smtClean="0">
                <a:solidFill>
                  <a:srgbClr val="FF0000"/>
                </a:solidFill>
              </a:rPr>
              <a:t>…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6899606" y="3405843"/>
            <a:ext cx="0" cy="6816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328924" y="5573485"/>
            <a:ext cx="7511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Increase dynamical information drastically!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620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397" y="99440"/>
            <a:ext cx="5829558" cy="648072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Total width ( previous study 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43" y="3921442"/>
            <a:ext cx="1925623" cy="29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584954" y="6257204"/>
            <a:ext cx="2187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/>
              <a:t>Phys. Rev. D 84, 052004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59447" y="874455"/>
            <a:ext cx="980596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Current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 upper limit of 1.2 MeV</a:t>
            </a:r>
            <a:r>
              <a:rPr kumimoji="1" lang="en-US" altLang="ja-JP" sz="2400" dirty="0" smtClean="0"/>
              <a:t> is from Belle, using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X(3872)</a:t>
            </a:r>
            <a:r>
              <a:rPr kumimoji="1" lang="ja-JP" altLang="en-US" sz="2400" dirty="0" smtClean="0">
                <a:solidFill>
                  <a:srgbClr val="C00000"/>
                </a:solidFill>
              </a:rPr>
              <a:t>→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J/ψπ</a:t>
            </a:r>
            <a:r>
              <a:rPr kumimoji="1" lang="en-US" altLang="ja-JP" sz="2400" baseline="30000" dirty="0" smtClean="0">
                <a:solidFill>
                  <a:srgbClr val="C00000"/>
                </a:solidFill>
              </a:rPr>
              <a:t>+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π</a:t>
            </a:r>
            <a:r>
              <a:rPr kumimoji="1" lang="en-US" altLang="ja-JP" sz="2400" baseline="30000" dirty="0" smtClean="0">
                <a:solidFill>
                  <a:srgbClr val="C00000"/>
                </a:solidFill>
              </a:rPr>
              <a:t>-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 </a:t>
            </a:r>
            <a:r>
              <a:rPr kumimoji="1" lang="en-US" altLang="ja-JP" sz="2400" dirty="0" smtClean="0"/>
              <a:t>decay.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- Fit mass distribution with </a:t>
            </a:r>
            <a:r>
              <a:rPr lang="en-US" altLang="ja-JP" sz="2400" dirty="0" err="1" smtClean="0"/>
              <a:t>Breit</a:t>
            </a:r>
            <a:r>
              <a:rPr lang="en-US" altLang="ja-JP" sz="2400" dirty="0" smtClean="0"/>
              <a:t>-Wigner </a:t>
            </a:r>
            <a:r>
              <a:rPr lang="en-US" altLang="ja-JP" sz="2400" dirty="0" smtClean="0">
                <a:solidFill>
                  <a:srgbClr val="C00000"/>
                </a:solidFill>
              </a:rPr>
              <a:t>convolved with mass resolution</a:t>
            </a:r>
            <a:r>
              <a:rPr lang="en-US" altLang="ja-JP" sz="2400" dirty="0" smtClean="0"/>
              <a:t>.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- Mass resolution for J/ψπ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π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is ~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2.0 MeV</a:t>
            </a:r>
            <a:r>
              <a:rPr kumimoji="1" lang="en-US" altLang="ja-JP" sz="2400" dirty="0" smtClean="0"/>
              <a:t>.</a:t>
            </a:r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Bias was observed in the simulation.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- Difficult to measure the width &lt;1.0 MeV with 2.0 MeV resolution.</a:t>
            </a:r>
          </a:p>
          <a:p>
            <a:endParaRPr kumimoji="1" lang="en-US" altLang="ja-JP" sz="2400" dirty="0"/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>
                <a:solidFill>
                  <a:srgbClr val="C00000"/>
                </a:solidFill>
              </a:rPr>
              <a:t>Good mass resolution is essential </a:t>
            </a:r>
            <a:r>
              <a:rPr lang="en-US" altLang="ja-JP" sz="2400" dirty="0" smtClean="0"/>
              <a:t>to measure the small width.</a:t>
            </a:r>
            <a:endParaRPr kumimoji="1" lang="ja-JP" altLang="en-US" sz="2400" dirty="0"/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47" y="4005064"/>
            <a:ext cx="4348858" cy="222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コネクタ 7"/>
          <p:cNvCxnSpPr/>
          <p:nvPr/>
        </p:nvCxnSpPr>
        <p:spPr>
          <a:xfrm flipV="1">
            <a:off x="6510831" y="4324744"/>
            <a:ext cx="3168352" cy="165618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3927" y="-99392"/>
            <a:ext cx="887136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Total </a:t>
            </a:r>
            <a:r>
              <a:rPr lang="en-US" altLang="ja-JP" dirty="0" smtClean="0">
                <a:solidFill>
                  <a:srgbClr val="C00000"/>
                </a:solidFill>
              </a:rPr>
              <a:t>width with </a:t>
            </a:r>
            <a:r>
              <a:rPr kumimoji="1" lang="en-US" altLang="ja-JP" dirty="0" smtClean="0">
                <a:solidFill>
                  <a:srgbClr val="C00000"/>
                </a:solidFill>
              </a:rPr>
              <a:t>X(3872)</a:t>
            </a:r>
            <a:r>
              <a:rPr kumimoji="1" lang="ja-JP" altLang="en-US" dirty="0" smtClean="0">
                <a:solidFill>
                  <a:srgbClr val="C00000"/>
                </a:solidFill>
              </a:rPr>
              <a:t>→</a:t>
            </a:r>
            <a:r>
              <a:rPr kumimoji="1" lang="en-US" altLang="ja-JP" dirty="0" smtClean="0">
                <a:solidFill>
                  <a:srgbClr val="C00000"/>
                </a:solidFill>
              </a:rPr>
              <a:t>DDπ</a:t>
            </a:r>
            <a:r>
              <a:rPr kumimoji="1" lang="en-US" altLang="ja-JP" baseline="30000" dirty="0" smtClean="0">
                <a:solidFill>
                  <a:srgbClr val="C00000"/>
                </a:solidFill>
              </a:rPr>
              <a:t>0</a:t>
            </a:r>
            <a:r>
              <a:rPr kumimoji="1" lang="en-US" altLang="ja-JP" dirty="0" smtClean="0">
                <a:solidFill>
                  <a:srgbClr val="C00000"/>
                </a:solidFill>
              </a:rPr>
              <a:t> decay mode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6261271" y="268740"/>
            <a:ext cx="2880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0" y="989393"/>
            <a:ext cx="749102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 </a:t>
            </a:r>
            <a:r>
              <a:rPr kumimoji="1" lang="en-US" altLang="ja-JP" sz="2000" dirty="0" smtClean="0"/>
              <a:t>In general, the mass resolution is better for smaller mass difference.</a:t>
            </a:r>
          </a:p>
          <a:p>
            <a:endParaRPr lang="en-US" altLang="ja-JP" sz="2000" dirty="0" smtClean="0"/>
          </a:p>
          <a:p>
            <a:r>
              <a:rPr kumimoji="1" lang="ja-JP" altLang="en-US" sz="2000" dirty="0" smtClean="0"/>
              <a:t>・ </a:t>
            </a:r>
            <a:r>
              <a:rPr lang="en-US" altLang="ja-JP" sz="2000" dirty="0" smtClean="0"/>
              <a:t>The mass difference is smallest in DDπ</a:t>
            </a:r>
            <a:r>
              <a:rPr lang="en-US" altLang="ja-JP" sz="2000" baseline="30000" dirty="0" smtClean="0"/>
              <a:t>0</a:t>
            </a:r>
            <a:r>
              <a:rPr lang="en-US" altLang="ja-JP" sz="2000" dirty="0" smtClean="0"/>
              <a:t> mode.</a:t>
            </a:r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The mass resolution is 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680 </a:t>
            </a:r>
            <a:r>
              <a:rPr lang="en-US" altLang="ja-JP" sz="2000" b="1" dirty="0" err="1" smtClean="0">
                <a:solidFill>
                  <a:srgbClr val="C00000"/>
                </a:solidFill>
              </a:rPr>
              <a:t>keV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: ~3 times better 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than J/ψπ</a:t>
            </a:r>
            <a:r>
              <a:rPr lang="en-US" altLang="ja-JP" sz="2000" b="1" baseline="30000" dirty="0" smtClean="0">
                <a:solidFill>
                  <a:srgbClr val="C00000"/>
                </a:solidFill>
              </a:rPr>
              <a:t>+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π</a:t>
            </a:r>
            <a:r>
              <a:rPr lang="en-US" altLang="ja-JP" sz="2000" b="1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 mode</a:t>
            </a:r>
            <a:r>
              <a:rPr lang="en-US" altLang="ja-JP" sz="2000" dirty="0" smtClean="0"/>
              <a:t>.</a:t>
            </a:r>
          </a:p>
          <a:p>
            <a:r>
              <a:rPr lang="en-US" altLang="ja-JP" sz="2000" dirty="0" smtClean="0"/>
              <a:t>   - No width measurement at Belle (1) due to poor statistics</a:t>
            </a:r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No bias seen up to O(100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) in the simulation.</a:t>
            </a:r>
          </a:p>
          <a:p>
            <a:endParaRPr lang="en-US" altLang="ja-JP" sz="2000" dirty="0" smtClean="0"/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・ </a:t>
            </a:r>
            <a:r>
              <a:rPr lang="en-US" altLang="ja-JP" sz="2000" dirty="0" smtClean="0">
                <a:solidFill>
                  <a:srgbClr val="FF0000"/>
                </a:solidFill>
              </a:rPr>
              <a:t>The expected 90% UL is 180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keV</a:t>
            </a:r>
            <a:r>
              <a:rPr lang="en-US" altLang="ja-JP" sz="2000" dirty="0" smtClean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68824"/>
              </p:ext>
            </p:extLst>
          </p:nvPr>
        </p:nvGraphicFramePr>
        <p:xfrm>
          <a:off x="7741071" y="1268760"/>
          <a:ext cx="36037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Decay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Mass difference (MeV/c</a:t>
                      </a:r>
                      <a:r>
                        <a:rPr kumimoji="1" lang="en-US" altLang="ja-JP" b="1" baseline="30000" dirty="0" smtClean="0"/>
                        <a:t>2</a:t>
                      </a:r>
                      <a:r>
                        <a:rPr kumimoji="1" lang="en-US" altLang="ja-JP" b="1" dirty="0" smtClean="0"/>
                        <a:t>)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J/ψπ</a:t>
                      </a:r>
                      <a:r>
                        <a:rPr kumimoji="1" lang="en-US" altLang="ja-JP" b="1" baseline="30000" dirty="0" smtClean="0"/>
                        <a:t>+</a:t>
                      </a:r>
                      <a:r>
                        <a:rPr kumimoji="1" lang="en-US" altLang="ja-JP" b="1" dirty="0" smtClean="0"/>
                        <a:t>π</a:t>
                      </a:r>
                      <a:r>
                        <a:rPr kumimoji="1" lang="en-US" altLang="ja-JP" b="1" baseline="30000" dirty="0" smtClean="0"/>
                        <a:t>-</a:t>
                      </a:r>
                      <a:endParaRPr kumimoji="1" lang="ja-JP" alt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~500</a:t>
                      </a:r>
                      <a:r>
                        <a:rPr kumimoji="1" lang="en-US" altLang="ja-JP" b="1" baseline="0" dirty="0" smtClean="0"/>
                        <a:t> 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DDπ</a:t>
                      </a:r>
                      <a:r>
                        <a:rPr kumimoji="1" lang="en-US" altLang="ja-JP" b="1" baseline="30000" dirty="0" smtClean="0"/>
                        <a:t>0</a:t>
                      </a:r>
                      <a:endParaRPr kumimoji="1" lang="ja-JP" alt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7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直線コネクタ 9"/>
          <p:cNvCxnSpPr/>
          <p:nvPr/>
        </p:nvCxnSpPr>
        <p:spPr>
          <a:xfrm>
            <a:off x="3923812" y="1683770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180231" y="5613047"/>
            <a:ext cx="82179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ja-JP" dirty="0" smtClean="0"/>
          </a:p>
        </p:txBody>
      </p:sp>
      <p:pic>
        <p:nvPicPr>
          <p:cNvPr id="19" name="Picture 2" descr="C:\Users\yuji\Desktop\KMI2019\makegraph_ul_for_MasterThesis_50jo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5" y="3212976"/>
            <a:ext cx="5112568" cy="34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コネクタ 20"/>
          <p:cNvCxnSpPr/>
          <p:nvPr/>
        </p:nvCxnSpPr>
        <p:spPr>
          <a:xfrm>
            <a:off x="6578057" y="4613786"/>
            <a:ext cx="38164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 rot="1063626">
            <a:off x="9783618" y="3486682"/>
            <a:ext cx="14140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Preliminary</a:t>
            </a:r>
            <a:endParaRPr kumimoji="1" lang="ja-JP" altLang="en-US" sz="20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173119" y="3212976"/>
            <a:ext cx="155523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5σ sensitivity</a:t>
            </a:r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3σ sensitivity</a:t>
            </a:r>
          </a:p>
          <a:p>
            <a:r>
              <a:rPr lang="en-US" altLang="ja-JP" sz="2000" dirty="0" smtClean="0"/>
              <a:t>90% UL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541271" y="4653136"/>
            <a:ext cx="1498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current UL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80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2019/2/19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36672" y="-96110"/>
            <a:ext cx="5114074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Br(B</a:t>
            </a:r>
            <a:r>
              <a:rPr lang="en-US" altLang="ja-JP" sz="4000" baseline="30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ja-JP" altLang="en-US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ja-JP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ja-JP" sz="4000" baseline="30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ja-JP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X(3872)</a:t>
            </a:r>
            <a:endParaRPr lang="ja-JP" alt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36672" y="1003597"/>
            <a:ext cx="7996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Extract Br (B</a:t>
            </a:r>
            <a:r>
              <a:rPr lang="en-US" altLang="ja-JP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X(3872) K</a:t>
            </a:r>
            <a:r>
              <a:rPr lang="en-US" altLang="ja-JP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</a:t>
            </a:r>
            <a:r>
              <a:rPr lang="en-US" altLang="ja-JP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for X(3872)</a:t>
            </a:r>
            <a:r>
              <a:rPr lang="en-US" altLang="ja-JP" sz="2400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decay</a:t>
            </a:r>
            <a:endParaRPr lang="en-US" altLang="ja-JP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-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Reconstruct 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 from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mass: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ja-JP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ja-JP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= (</a:t>
            </a:r>
            <a:r>
              <a:rPr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BTag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-P</a:t>
            </a:r>
            <a:r>
              <a:rPr lang="en-US" altLang="ja-JP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K+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ja-JP" sz="2400" baseline="30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KMI 2019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楕円 46"/>
          <p:cNvSpPr/>
          <p:nvPr/>
        </p:nvSpPr>
        <p:spPr>
          <a:xfrm>
            <a:off x="1900012" y="3023386"/>
            <a:ext cx="1273183" cy="116802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>
            <a:off x="3789618" y="3013127"/>
            <a:ext cx="1273183" cy="116802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059012" y="3013127"/>
            <a:ext cx="925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/>
              <a:t>B</a:t>
            </a:r>
            <a:r>
              <a:rPr lang="en-US" altLang="ja-JP" sz="6600" baseline="30000" dirty="0"/>
              <a:t>+</a:t>
            </a:r>
            <a:endParaRPr kumimoji="1" lang="ja-JP" altLang="en-US" sz="6600" baseline="30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145066" y="3031670"/>
            <a:ext cx="8178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/>
              <a:t>B</a:t>
            </a:r>
            <a:r>
              <a:rPr kumimoji="1" lang="en-US" altLang="ja-JP" sz="6600" baseline="30000" dirty="0" smtClean="0"/>
              <a:t>-</a:t>
            </a:r>
            <a:endParaRPr kumimoji="1" lang="ja-JP" altLang="en-US" sz="6600" baseline="30000" dirty="0"/>
          </a:p>
        </p:txBody>
      </p:sp>
      <p:cxnSp>
        <p:nvCxnSpPr>
          <p:cNvPr id="51" name="直線矢印コネクタ 50"/>
          <p:cNvCxnSpPr>
            <a:stCxn id="47" idx="1"/>
          </p:cNvCxnSpPr>
          <p:nvPr/>
        </p:nvCxnSpPr>
        <p:spPr>
          <a:xfrm flipH="1" flipV="1">
            <a:off x="1190284" y="2867331"/>
            <a:ext cx="896183" cy="3271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 flipV="1">
            <a:off x="853573" y="3607401"/>
            <a:ext cx="1052524" cy="210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190282" y="4065290"/>
            <a:ext cx="925485" cy="369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4906296" y="2857072"/>
            <a:ext cx="993177" cy="3767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4906296" y="3987260"/>
            <a:ext cx="1044450" cy="2522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楕円 55"/>
          <p:cNvSpPr/>
          <p:nvPr/>
        </p:nvSpPr>
        <p:spPr>
          <a:xfrm>
            <a:off x="5908979" y="2488857"/>
            <a:ext cx="654232" cy="62936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975755" y="2452841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K</a:t>
            </a:r>
            <a:r>
              <a:rPr kumimoji="1" lang="en-US" altLang="ja-JP" sz="3600" baseline="30000" dirty="0" smtClean="0"/>
              <a:t>+</a:t>
            </a:r>
            <a:endParaRPr kumimoji="1" lang="ja-JP" altLang="en-US" sz="3600" baseline="30000" dirty="0"/>
          </a:p>
        </p:txBody>
      </p:sp>
      <p:sp>
        <p:nvSpPr>
          <p:cNvPr id="58" name="楕円 57"/>
          <p:cNvSpPr/>
          <p:nvPr/>
        </p:nvSpPr>
        <p:spPr>
          <a:xfrm>
            <a:off x="5945585" y="3773700"/>
            <a:ext cx="982679" cy="97159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143194" y="3717912"/>
            <a:ext cx="587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smtClean="0"/>
              <a:t>X</a:t>
            </a:r>
            <a:endParaRPr kumimoji="1" lang="ja-JP" altLang="en-US" sz="6000" baseline="30000" dirty="0"/>
          </a:p>
        </p:txBody>
      </p:sp>
      <p:sp>
        <p:nvSpPr>
          <p:cNvPr id="60" name="楕円 59"/>
          <p:cNvSpPr/>
          <p:nvPr/>
        </p:nvSpPr>
        <p:spPr>
          <a:xfrm>
            <a:off x="781453" y="2572058"/>
            <a:ext cx="598379" cy="2257425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5813904" y="3608446"/>
            <a:ext cx="1321561" cy="127745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373313" y="2605736"/>
            <a:ext cx="1787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Hadronic decay</a:t>
            </a:r>
            <a:endParaRPr kumimoji="1" lang="ja-JP" altLang="en-US" sz="20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50513" y="2153593"/>
            <a:ext cx="1449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B0F0"/>
                </a:solidFill>
              </a:rPr>
              <a:t>Reconstruct</a:t>
            </a:r>
            <a:endParaRPr kumimoji="1" lang="ja-JP" altLang="en-US" sz="2000" b="1" dirty="0">
              <a:solidFill>
                <a:srgbClr val="00B0F0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360010" y="2197875"/>
            <a:ext cx="8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Detect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02" y="2203180"/>
            <a:ext cx="3315042" cy="31922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10074420" y="4733575"/>
            <a:ext cx="15183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b="1" dirty="0" smtClean="0"/>
              <a:t>Phys. Rev. D 97, 012005</a:t>
            </a:r>
            <a:endParaRPr lang="en-US" altLang="ja-JP" sz="105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869361" y="1838853"/>
            <a:ext cx="2891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Belle1 full statistics result</a:t>
            </a:r>
          </a:p>
          <a:p>
            <a:pPr algn="ctr"/>
            <a:r>
              <a:rPr lang="en-US" altLang="ja-JP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&lt; 2.6×10</a:t>
            </a:r>
            <a:r>
              <a:rPr lang="en-US" altLang="ja-JP" sz="20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-4</a:t>
            </a:r>
            <a:endParaRPr lang="ja-JP" altLang="en-US" sz="20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40701" y="5536555"/>
            <a:ext cx="67245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・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7σ 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with Belle II (naïve expectation)</a:t>
            </a:r>
          </a:p>
          <a:p>
            <a:endParaRPr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・ 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realistic simulation on going.</a:t>
            </a:r>
            <a:endParaRPr lang="en-US" altLang="ja-JP" sz="2400" baseline="30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822606" y="2857500"/>
            <a:ext cx="6524564" cy="1143000"/>
          </a:xfrm>
        </p:spPr>
        <p:txBody>
          <a:bodyPr>
            <a:noAutofit/>
          </a:bodyPr>
          <a:lstStyle/>
          <a:p>
            <a:r>
              <a:rPr kumimoji="1" lang="en-US" altLang="ja-JP" sz="6600" dirty="0" smtClean="0">
                <a:solidFill>
                  <a:srgbClr val="C00000"/>
                </a:solidFill>
              </a:rPr>
              <a:t>Charmed baryons</a:t>
            </a:r>
            <a:endParaRPr kumimoji="1" lang="ja-JP" alt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nuhepl\Desktop\図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6078" y="2323272"/>
            <a:ext cx="3207242" cy="3651143"/>
          </a:xfrm>
          <a:prstGeom prst="rect">
            <a:avLst/>
          </a:prstGeom>
          <a:noFill/>
        </p:spPr>
      </p:pic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813433" y="119064"/>
            <a:ext cx="9104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3600" b="1" dirty="0">
                <a:solidFill>
                  <a:srgbClr val="C00000"/>
                </a:solidFill>
                <a:latin typeface="Calibri" pitchFamily="34" charset="0"/>
              </a:rPr>
              <a:t>Physics of </a:t>
            </a:r>
            <a:r>
              <a:rPr lang="en-US" altLang="ja-JP" sz="3600" b="1" dirty="0" smtClean="0">
                <a:solidFill>
                  <a:srgbClr val="C00000"/>
                </a:solidFill>
                <a:latin typeface="Calibri" pitchFamily="34" charset="0"/>
              </a:rPr>
              <a:t>charmed baryons</a:t>
            </a:r>
            <a:endParaRPr lang="ja-JP" alt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77815" y="836712"/>
            <a:ext cx="901414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Calibri" pitchFamily="34" charset="0"/>
              </a:rPr>
              <a:t>・</a:t>
            </a:r>
            <a:r>
              <a:rPr lang="en-US" altLang="ja-JP" sz="2400" dirty="0" smtClean="0">
                <a:latin typeface="Calibri" pitchFamily="34" charset="0"/>
              </a:rPr>
              <a:t>Charm quark is heavy: (1500 MeV/c</a:t>
            </a:r>
            <a:r>
              <a:rPr lang="en-US" altLang="ja-JP" sz="2400" baseline="30000" dirty="0" smtClean="0">
                <a:latin typeface="Calibri" pitchFamily="34" charset="0"/>
              </a:rPr>
              <a:t>2</a:t>
            </a:r>
            <a:r>
              <a:rPr lang="en-US" altLang="ja-JP" sz="2400" dirty="0" smtClean="0">
                <a:latin typeface="Calibri" pitchFamily="34" charset="0"/>
              </a:rPr>
              <a:t>) &gt; </a:t>
            </a:r>
            <a:r>
              <a:rPr lang="en-US" altLang="ja-JP" sz="2400" u="sng" dirty="0" err="1" smtClean="0">
                <a:latin typeface="Calibri" pitchFamily="34" charset="0"/>
                <a:ea typeface="ＭＳ Ｐゴシック" charset="-128"/>
              </a:rPr>
              <a:t>u,d,s</a:t>
            </a:r>
            <a:r>
              <a:rPr lang="en-US" altLang="ja-JP" sz="2400" u="sng" dirty="0" smtClean="0">
                <a:latin typeface="Calibri" pitchFamily="34" charset="0"/>
                <a:ea typeface="ＭＳ Ｐゴシック" charset="-128"/>
              </a:rPr>
              <a:t> quarks (300-500 MeV/c</a:t>
            </a:r>
            <a:r>
              <a:rPr lang="en-US" altLang="ja-JP" sz="2400" u="sng" baseline="30000" dirty="0" smtClean="0">
                <a:latin typeface="Calibri" pitchFamily="34" charset="0"/>
                <a:ea typeface="ＭＳ Ｐゴシック" charset="-128"/>
              </a:rPr>
              <a:t>2</a:t>
            </a:r>
            <a:r>
              <a:rPr lang="en-US" altLang="ja-JP" sz="2400" u="sng" dirty="0" smtClean="0">
                <a:latin typeface="Calibri" pitchFamily="34" charset="0"/>
                <a:ea typeface="ＭＳ Ｐゴシック" charset="-128"/>
              </a:rPr>
              <a:t>)</a:t>
            </a:r>
          </a:p>
          <a:p>
            <a:pPr eaLnBrk="1" hangingPunct="1">
              <a:defRPr/>
            </a:pPr>
            <a:r>
              <a:rPr lang="ja-JP" altLang="en-US" sz="2400" dirty="0" smtClean="0">
                <a:latin typeface="Calibri" pitchFamily="34" charset="0"/>
                <a:ea typeface="ＭＳ Ｐゴシック" charset="-128"/>
              </a:rPr>
              <a:t>・</a:t>
            </a:r>
            <a:r>
              <a:rPr lang="en-US" altLang="ja-JP" sz="2400" dirty="0" smtClean="0">
                <a:latin typeface="Calibri" pitchFamily="34" charset="0"/>
                <a:ea typeface="ＭＳ Ｐゴシック" charset="-128"/>
              </a:rPr>
              <a:t>spin-spin </a:t>
            </a:r>
            <a:r>
              <a:rPr lang="en-US" altLang="ja-JP" sz="2400" dirty="0">
                <a:latin typeface="Calibri" pitchFamily="34" charset="0"/>
                <a:ea typeface="ＭＳ Ｐゴシック" charset="-128"/>
              </a:rPr>
              <a:t>interaction</a:t>
            </a:r>
            <a:r>
              <a:rPr lang="ja-JP" altLang="en-US" sz="2400" dirty="0">
                <a:latin typeface="Calibri" pitchFamily="34" charset="0"/>
                <a:ea typeface="ＭＳ Ｐゴシック" charset="-128"/>
              </a:rPr>
              <a:t>∝</a:t>
            </a:r>
            <a:r>
              <a:rPr lang="en-US" altLang="ja-JP" sz="2400" dirty="0">
                <a:latin typeface="Calibri" pitchFamily="34" charset="0"/>
                <a:ea typeface="ＭＳ Ｐゴシック" charset="-128"/>
              </a:rPr>
              <a:t>1/m</a:t>
            </a:r>
            <a:r>
              <a:rPr lang="en-US" altLang="ja-JP" sz="2400" baseline="-25000" dirty="0">
                <a:latin typeface="Calibri" pitchFamily="34" charset="0"/>
                <a:ea typeface="ＭＳ Ｐゴシック" charset="-128"/>
              </a:rPr>
              <a:t>1</a:t>
            </a:r>
            <a:r>
              <a:rPr lang="en-US" altLang="ja-JP" sz="2400" dirty="0">
                <a:latin typeface="Calibri" pitchFamily="34" charset="0"/>
                <a:ea typeface="ＭＳ Ｐゴシック" charset="-128"/>
              </a:rPr>
              <a:t>m</a:t>
            </a:r>
            <a:r>
              <a:rPr lang="en-US" altLang="ja-JP" sz="2400" baseline="-25000" dirty="0">
                <a:latin typeface="Calibri" pitchFamily="34" charset="0"/>
                <a:ea typeface="ＭＳ Ｐゴシック" charset="-128"/>
              </a:rPr>
              <a:t>2</a:t>
            </a:r>
          </a:p>
          <a:p>
            <a:pPr eaLnBrk="1" hangingPunct="1">
              <a:defRPr/>
            </a:pPr>
            <a:r>
              <a:rPr lang="ja-JP" altLang="en-US" sz="2400" dirty="0" smtClean="0">
                <a:latin typeface="Calibri" pitchFamily="34" charset="0"/>
                <a:ea typeface="ＭＳ Ｐゴシック" charset="-128"/>
              </a:rPr>
              <a:t>・</a:t>
            </a:r>
            <a:r>
              <a:rPr lang="en-US" altLang="ja-JP" sz="2400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Di-quark </a:t>
            </a:r>
            <a:r>
              <a:rPr lang="en-US" altLang="ja-JP" sz="2400" dirty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correlation </a:t>
            </a:r>
            <a:r>
              <a:rPr lang="en-US" altLang="ja-JP" sz="2400" dirty="0">
                <a:latin typeface="Calibri" pitchFamily="34" charset="0"/>
                <a:ea typeface="ＭＳ Ｐゴシック" charset="-128"/>
              </a:rPr>
              <a:t>in light </a:t>
            </a:r>
            <a:r>
              <a:rPr lang="en-US" altLang="ja-JP" sz="2400" dirty="0" smtClean="0">
                <a:latin typeface="Calibri" pitchFamily="34" charset="0"/>
                <a:ea typeface="ＭＳ Ｐゴシック" charset="-128"/>
              </a:rPr>
              <a:t>quarks </a:t>
            </a:r>
          </a:p>
          <a:p>
            <a:pPr eaLnBrk="1" hangingPunct="1">
              <a:defRPr/>
            </a:pPr>
            <a:r>
              <a:rPr lang="en-US" altLang="ja-JP" sz="2400" dirty="0" smtClean="0">
                <a:latin typeface="Calibri" pitchFamily="34" charset="0"/>
                <a:ea typeface="ＭＳ Ｐゴシック" charset="-128"/>
              </a:rPr>
              <a:t>    - New degree of freedom with color (what is the mass?)</a:t>
            </a:r>
          </a:p>
          <a:p>
            <a:pPr eaLnBrk="1" hangingPunct="1">
              <a:defRPr/>
            </a:pPr>
            <a:r>
              <a:rPr lang="en-US" altLang="ja-JP" sz="2400" dirty="0" smtClean="0">
                <a:latin typeface="Calibri" pitchFamily="34" charset="0"/>
                <a:ea typeface="ＭＳ Ｐゴシック" charset="-128"/>
              </a:rPr>
              <a:t>    - More simple to understand baryon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306870" y="3052831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Nucleon</a:t>
            </a:r>
            <a:endParaRPr kumimoji="1" lang="ja-JP" altLang="en-US" sz="3200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345953" y="3052830"/>
            <a:ext cx="267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Charmed baryon</a:t>
            </a:r>
            <a:endParaRPr kumimoji="1" lang="ja-JP" altLang="en-US" sz="28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070869" y="6053226"/>
            <a:ext cx="3880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Every pair can not be distinguished.</a:t>
            </a:r>
          </a:p>
        </p:txBody>
      </p:sp>
      <p:pic>
        <p:nvPicPr>
          <p:cNvPr id="91138" name="Picture 2" descr="C:\Users\nuhepl\Desktop\図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7682" y="3609064"/>
            <a:ext cx="2527397" cy="2372725"/>
          </a:xfrm>
          <a:prstGeom prst="rect">
            <a:avLst/>
          </a:prstGeom>
          <a:noFill/>
        </p:spPr>
      </p:pic>
      <p:sp>
        <p:nvSpPr>
          <p:cNvPr id="32" name="テキスト ボックス 31"/>
          <p:cNvSpPr txBox="1"/>
          <p:nvPr/>
        </p:nvSpPr>
        <p:spPr>
          <a:xfrm>
            <a:off x="6965644" y="6053226"/>
            <a:ext cx="3511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Light </a:t>
            </a:r>
            <a:r>
              <a:rPr lang="en-US" altLang="ja-JP" sz="2000" dirty="0" err="1" smtClean="0"/>
              <a:t>di</a:t>
            </a:r>
            <a:r>
              <a:rPr lang="en-US" altLang="ja-JP" sz="2000" dirty="0" smtClean="0"/>
              <a:t>-quark and charm quark.</a:t>
            </a:r>
            <a:endParaRPr kumimoji="1" lang="en-US" altLang="ja-JP" sz="2000" dirty="0" smtClean="0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51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楕円 19"/>
          <p:cNvSpPr/>
          <p:nvPr/>
        </p:nvSpPr>
        <p:spPr>
          <a:xfrm>
            <a:off x="7059182" y="6080468"/>
            <a:ext cx="1607150" cy="4326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8303" y="188640"/>
            <a:ext cx="3686784" cy="63894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H</a:t>
            </a:r>
            <a:r>
              <a:rPr kumimoji="1" lang="en-US" altLang="ja-JP" dirty="0" smtClean="0">
                <a:solidFill>
                  <a:srgbClr val="C00000"/>
                </a:solidFill>
              </a:rPr>
              <a:t>adron physics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31" y="3258330"/>
            <a:ext cx="3599670" cy="359967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2239" y="893583"/>
            <a:ext cx="1156515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~99.9% of the mass of matter is originated from </a:t>
            </a:r>
            <a:r>
              <a:rPr kumimoji="1" lang="en-US" altLang="ja-JP" sz="2400" dirty="0" smtClean="0"/>
              <a:t>nucleons (</a:t>
            </a:r>
            <a:r>
              <a:rPr lang="en-US" altLang="ja-JP" sz="2400" dirty="0" smtClean="0"/>
              <a:t>=hadron</a:t>
            </a:r>
            <a:r>
              <a:rPr kumimoji="1" lang="en-US" altLang="ja-JP" sz="2400" dirty="0" smtClean="0"/>
              <a:t>s</a:t>
            </a:r>
            <a:r>
              <a:rPr kumimoji="1" lang="en-US" altLang="ja-JP" sz="2400" dirty="0" smtClean="0"/>
              <a:t>).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~</a:t>
            </a:r>
            <a:r>
              <a:rPr kumimoji="1" lang="en-US" altLang="ja-JP" sz="2400" dirty="0" smtClean="0"/>
              <a:t>99% of mass of nucleon is coming from non-perturbative QCD dynamics (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mass generation</a:t>
            </a:r>
            <a:r>
              <a:rPr kumimoji="1" lang="en-US" altLang="ja-JP" sz="2400" dirty="0" smtClean="0"/>
              <a:t>).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Isolated quark has NEVER been observed  (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quark confinement</a:t>
            </a:r>
            <a:r>
              <a:rPr kumimoji="1" lang="en-US" altLang="ja-JP" sz="2400" dirty="0" smtClean="0"/>
              <a:t>).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Mechanism to make these happen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simultaneousl</a:t>
            </a:r>
            <a:r>
              <a:rPr lang="en-US" altLang="ja-JP" sz="2400" dirty="0" smtClean="0">
                <a:solidFill>
                  <a:srgbClr val="C00000"/>
                </a:solidFill>
              </a:rPr>
              <a:t>y</a:t>
            </a:r>
            <a:r>
              <a:rPr lang="en-US" altLang="ja-JP" sz="2400" dirty="0" smtClean="0"/>
              <a:t> is not understood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8" name="楕円 7"/>
          <p:cNvSpPr/>
          <p:nvPr/>
        </p:nvSpPr>
        <p:spPr>
          <a:xfrm>
            <a:off x="2408879" y="4869160"/>
            <a:ext cx="1080120" cy="1988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楕円 8"/>
          <p:cNvSpPr/>
          <p:nvPr/>
        </p:nvSpPr>
        <p:spPr>
          <a:xfrm>
            <a:off x="9609761" y="6107259"/>
            <a:ext cx="1607150" cy="4598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8114141" y="3844978"/>
            <a:ext cx="2088233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7092999" y="5151275"/>
            <a:ext cx="4104456" cy="317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11086535" y="5038904"/>
            <a:ext cx="558705" cy="526612"/>
          </a:xfrm>
          <a:prstGeom prst="ellipse">
            <a:avLst/>
          </a:prstGeom>
          <a:solidFill>
            <a:srgbClr val="12F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Q</a:t>
            </a:r>
            <a:endParaRPr kumimoji="1" lang="ja-JP" altLang="en-US" sz="3200" dirty="0"/>
          </a:p>
        </p:txBody>
      </p:sp>
      <p:sp>
        <p:nvSpPr>
          <p:cNvPr id="13" name="楕円 12"/>
          <p:cNvSpPr/>
          <p:nvPr/>
        </p:nvSpPr>
        <p:spPr>
          <a:xfrm>
            <a:off x="6750318" y="5035804"/>
            <a:ext cx="558705" cy="526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Q</a:t>
            </a:r>
            <a:endParaRPr kumimoji="1" lang="ja-JP" altLang="en-US" sz="3200" dirty="0"/>
          </a:p>
        </p:txBody>
      </p:sp>
      <p:sp>
        <p:nvSpPr>
          <p:cNvPr id="14" name="楕円 13"/>
          <p:cNvSpPr/>
          <p:nvPr/>
        </p:nvSpPr>
        <p:spPr>
          <a:xfrm>
            <a:off x="9986349" y="3868988"/>
            <a:ext cx="558705" cy="526612"/>
          </a:xfrm>
          <a:prstGeom prst="ellipse">
            <a:avLst/>
          </a:prstGeom>
          <a:solidFill>
            <a:srgbClr val="12F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Q</a:t>
            </a:r>
            <a:endParaRPr kumimoji="1" lang="ja-JP" altLang="en-US" sz="3200" dirty="0"/>
          </a:p>
        </p:txBody>
      </p:sp>
      <p:sp>
        <p:nvSpPr>
          <p:cNvPr id="15" name="楕円 14"/>
          <p:cNvSpPr/>
          <p:nvPr/>
        </p:nvSpPr>
        <p:spPr>
          <a:xfrm>
            <a:off x="7610085" y="3859260"/>
            <a:ext cx="558705" cy="526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Q</a:t>
            </a:r>
            <a:endParaRPr kumimoji="1" lang="ja-JP" altLang="en-US" sz="3200" dirty="0"/>
          </a:p>
        </p:txBody>
      </p:sp>
      <p:sp>
        <p:nvSpPr>
          <p:cNvPr id="16" name="楕円 15"/>
          <p:cNvSpPr/>
          <p:nvPr/>
        </p:nvSpPr>
        <p:spPr>
          <a:xfrm>
            <a:off x="11105991" y="6043611"/>
            <a:ext cx="558705" cy="526612"/>
          </a:xfrm>
          <a:prstGeom prst="ellipse">
            <a:avLst/>
          </a:prstGeom>
          <a:solidFill>
            <a:srgbClr val="12F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Q</a:t>
            </a:r>
            <a:endParaRPr kumimoji="1" lang="ja-JP" altLang="en-US" sz="3200" dirty="0"/>
          </a:p>
        </p:txBody>
      </p:sp>
      <p:sp>
        <p:nvSpPr>
          <p:cNvPr id="17" name="楕円 16"/>
          <p:cNvSpPr/>
          <p:nvPr/>
        </p:nvSpPr>
        <p:spPr>
          <a:xfrm>
            <a:off x="6750318" y="6059967"/>
            <a:ext cx="558705" cy="526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Q</a:t>
            </a:r>
            <a:endParaRPr kumimoji="1" lang="ja-JP" altLang="en-US" sz="3200" dirty="0"/>
          </a:p>
        </p:txBody>
      </p:sp>
      <p:sp>
        <p:nvSpPr>
          <p:cNvPr id="18" name="楕円 17"/>
          <p:cNvSpPr/>
          <p:nvPr/>
        </p:nvSpPr>
        <p:spPr>
          <a:xfrm>
            <a:off x="8481316" y="6063067"/>
            <a:ext cx="558705" cy="526612"/>
          </a:xfrm>
          <a:prstGeom prst="ellipse">
            <a:avLst/>
          </a:prstGeom>
          <a:solidFill>
            <a:srgbClr val="12F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Q</a:t>
            </a:r>
            <a:endParaRPr kumimoji="1" lang="ja-JP" altLang="en-US" sz="3200" dirty="0"/>
          </a:p>
        </p:txBody>
      </p:sp>
      <p:sp>
        <p:nvSpPr>
          <p:cNvPr id="19" name="楕円 18"/>
          <p:cNvSpPr/>
          <p:nvPr/>
        </p:nvSpPr>
        <p:spPr>
          <a:xfrm>
            <a:off x="9270061" y="6061012"/>
            <a:ext cx="558705" cy="5266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Q</a:t>
            </a:r>
            <a:endParaRPr kumimoji="1" lang="ja-JP" altLang="en-US" sz="3200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10163462" y="3966152"/>
            <a:ext cx="20299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1269463" y="5112363"/>
            <a:ext cx="20299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1279191" y="6117528"/>
            <a:ext cx="20299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8661022" y="6140896"/>
            <a:ext cx="20299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下矢印 25"/>
          <p:cNvSpPr/>
          <p:nvPr/>
        </p:nvSpPr>
        <p:spPr>
          <a:xfrm>
            <a:off x="9040021" y="4623952"/>
            <a:ext cx="210584" cy="41924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9037215" y="5592315"/>
            <a:ext cx="210584" cy="41924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6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nuhepl\Desktop\図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223" y="723784"/>
            <a:ext cx="3084791" cy="3651143"/>
          </a:xfrm>
          <a:prstGeom prst="rect">
            <a:avLst/>
          </a:prstGeom>
          <a:noFill/>
        </p:spPr>
      </p:pic>
      <p:sp>
        <p:nvSpPr>
          <p:cNvPr id="53260" name="テキスト ボックス 21"/>
          <p:cNvSpPr txBox="1">
            <a:spLocks noChangeArrowheads="1"/>
          </p:cNvSpPr>
          <p:nvPr/>
        </p:nvSpPr>
        <p:spPr bwMode="auto">
          <a:xfrm>
            <a:off x="380265" y="857233"/>
            <a:ext cx="8271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dirty="0" smtClean="0">
                <a:latin typeface="Calibri" pitchFamily="34" charset="0"/>
              </a:rPr>
              <a:t>・</a:t>
            </a:r>
            <a:r>
              <a:rPr lang="en-US" altLang="ja-JP" sz="2000" dirty="0" smtClean="0">
                <a:latin typeface="Calibri" pitchFamily="34" charset="0"/>
              </a:rPr>
              <a:t>There are two kind of excitation modes.</a:t>
            </a:r>
          </a:p>
          <a:p>
            <a:pPr eaLnBrk="1" hangingPunct="1"/>
            <a:r>
              <a:rPr lang="en-US" altLang="ja-JP" sz="2000" dirty="0" smtClean="0">
                <a:latin typeface="Calibri" pitchFamily="34" charset="0"/>
              </a:rPr>
              <a:t>   -</a:t>
            </a:r>
            <a:r>
              <a:rPr lang="en-US" altLang="ja-JP" sz="2000" dirty="0" smtClean="0">
                <a:solidFill>
                  <a:srgbClr val="C00000"/>
                </a:solidFill>
                <a:latin typeface="Calibri" pitchFamily="34" charset="0"/>
              </a:rPr>
              <a:t> λ mode</a:t>
            </a:r>
            <a:r>
              <a:rPr lang="en-US" altLang="ja-JP" sz="2000" dirty="0" smtClean="0">
                <a:latin typeface="Calibri" pitchFamily="34" charset="0"/>
              </a:rPr>
              <a:t>: excitation between c quark and u-d </a:t>
            </a:r>
            <a:r>
              <a:rPr lang="en-US" altLang="ja-JP" sz="2000" dirty="0" err="1" smtClean="0">
                <a:latin typeface="Calibri" pitchFamily="34" charset="0"/>
              </a:rPr>
              <a:t>di</a:t>
            </a:r>
            <a:r>
              <a:rPr lang="en-US" altLang="ja-JP" sz="2000" dirty="0" smtClean="0">
                <a:latin typeface="Calibri" pitchFamily="34" charset="0"/>
              </a:rPr>
              <a:t>-quark.</a:t>
            </a:r>
          </a:p>
          <a:p>
            <a:pPr eaLnBrk="1" hangingPunct="1"/>
            <a:r>
              <a:rPr lang="en-US" altLang="ja-JP" sz="2000" dirty="0" smtClean="0">
                <a:latin typeface="Calibri" pitchFamily="34" charset="0"/>
              </a:rPr>
              <a:t>   - </a:t>
            </a:r>
            <a:r>
              <a:rPr lang="en-US" altLang="ja-JP" sz="2000" dirty="0" smtClean="0">
                <a:solidFill>
                  <a:srgbClr val="C00000"/>
                </a:solidFill>
                <a:latin typeface="Calibri" pitchFamily="34" charset="0"/>
              </a:rPr>
              <a:t>ρ mode</a:t>
            </a:r>
            <a:r>
              <a:rPr lang="en-US" altLang="ja-JP" sz="2000" dirty="0" smtClean="0">
                <a:latin typeface="Calibri" pitchFamily="34" charset="0"/>
              </a:rPr>
              <a:t>: excitation in the </a:t>
            </a:r>
            <a:r>
              <a:rPr lang="en-US" altLang="ja-JP" sz="2000" dirty="0" err="1" smtClean="0">
                <a:latin typeface="Calibri" pitchFamily="34" charset="0"/>
              </a:rPr>
              <a:t>di</a:t>
            </a:r>
            <a:r>
              <a:rPr lang="en-US" altLang="ja-JP" sz="2000" dirty="0" smtClean="0">
                <a:latin typeface="Calibri" pitchFamily="34" charset="0"/>
              </a:rPr>
              <a:t>-quarks.</a:t>
            </a:r>
          </a:p>
        </p:txBody>
      </p:sp>
      <p:sp>
        <p:nvSpPr>
          <p:cNvPr id="53267" name="テキスト ボックス 33"/>
          <p:cNvSpPr txBox="1">
            <a:spLocks noChangeArrowheads="1"/>
          </p:cNvSpPr>
          <p:nvPr/>
        </p:nvSpPr>
        <p:spPr bwMode="auto">
          <a:xfrm>
            <a:off x="866252" y="98426"/>
            <a:ext cx="1087251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ja-JP" sz="3600" b="1" dirty="0" smtClean="0">
                <a:solidFill>
                  <a:srgbClr val="C00000"/>
                </a:solidFill>
                <a:latin typeface="Calibri" pitchFamily="34" charset="0"/>
              </a:rPr>
              <a:t>Excitation modes </a:t>
            </a:r>
            <a:endParaRPr lang="ja-JP" alt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662505"/>
              </p:ext>
            </p:extLst>
          </p:nvPr>
        </p:nvGraphicFramePr>
        <p:xfrm>
          <a:off x="3838671" y="2189905"/>
          <a:ext cx="4088312" cy="95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33" name="数式" r:id="rId5" imgW="1625600" imgH="508000" progId="">
                  <p:embed/>
                </p:oleObj>
              </mc:Choice>
              <mc:Fallback>
                <p:oleObj name="数式" r:id="rId5" imgW="1625600" imgH="508000" progId="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671" y="2189905"/>
                        <a:ext cx="4088312" cy="95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正方形/長方形 24"/>
          <p:cNvSpPr/>
          <p:nvPr/>
        </p:nvSpPr>
        <p:spPr>
          <a:xfrm>
            <a:off x="8747045" y="1628800"/>
            <a:ext cx="22252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T. Yoshida et al. PRD 92, 114029 (2015)</a:t>
            </a:r>
            <a:endParaRPr lang="ja-JP" altLang="en-US" sz="1000" dirty="0"/>
          </a:p>
        </p:txBody>
      </p:sp>
      <p:sp>
        <p:nvSpPr>
          <p:cNvPr id="26" name="テキスト ボックス 19"/>
          <p:cNvSpPr txBox="1">
            <a:spLocks noChangeArrowheads="1"/>
          </p:cNvSpPr>
          <p:nvPr/>
        </p:nvSpPr>
        <p:spPr bwMode="auto">
          <a:xfrm>
            <a:off x="2313131" y="2903175"/>
            <a:ext cx="1138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2400" b="1" dirty="0">
                <a:latin typeface="Calibri" pitchFamily="34" charset="0"/>
              </a:rPr>
              <a:t>λ mode</a:t>
            </a:r>
            <a:endParaRPr lang="ja-JP" altLang="en-US" sz="2400" b="1" dirty="0">
              <a:latin typeface="Calibri" pitchFamily="34" charset="0"/>
            </a:endParaRPr>
          </a:p>
        </p:txBody>
      </p:sp>
      <p:sp>
        <p:nvSpPr>
          <p:cNvPr id="27" name="テキスト ボックス 19"/>
          <p:cNvSpPr txBox="1">
            <a:spLocks noChangeArrowheads="1"/>
          </p:cNvSpPr>
          <p:nvPr/>
        </p:nvSpPr>
        <p:spPr bwMode="auto">
          <a:xfrm>
            <a:off x="1185253" y="4038256"/>
            <a:ext cx="1152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ρ </a:t>
            </a:r>
            <a:r>
              <a:rPr lang="en-US" altLang="ja-JP" sz="2400" b="1" dirty="0">
                <a:latin typeface="Calibri" pitchFamily="34" charset="0"/>
              </a:rPr>
              <a:t>mode</a:t>
            </a:r>
            <a:endParaRPr lang="ja-JP" altLang="en-US" sz="2400" b="1" dirty="0">
              <a:latin typeface="Calibri" pitchFamily="34" charset="0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7428" y="1875580"/>
            <a:ext cx="4202347" cy="23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テキスト ボックス 27"/>
          <p:cNvSpPr txBox="1"/>
          <p:nvPr/>
        </p:nvSpPr>
        <p:spPr>
          <a:xfrm>
            <a:off x="9602738" y="26289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½-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03699" y="3345443"/>
            <a:ext cx="23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fraction of λ mode</a:t>
            </a:r>
          </a:p>
          <a:p>
            <a:r>
              <a:rPr lang="en-US" altLang="ja-JP" dirty="0" smtClean="0"/>
              <a:t>for the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excited state.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0265" y="4537301"/>
            <a:ext cx="68325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 </a:t>
            </a:r>
            <a:r>
              <a:rPr kumimoji="1" lang="en-US" altLang="ja-JP" sz="2000" dirty="0" smtClean="0"/>
              <a:t>No clear indication of ρ and λ mode yet.</a:t>
            </a:r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First excitation has L=1 </a:t>
            </a:r>
            <a:r>
              <a:rPr lang="ja-JP" altLang="en-US" sz="2000" dirty="0" smtClean="0"/>
              <a:t>→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There should be two J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P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=1/2</a:t>
            </a:r>
            <a:r>
              <a:rPr lang="en-US" altLang="ja-JP" sz="20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states.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Experimentally, discover charmed baryons, study the property</a:t>
            </a:r>
          </a:p>
          <a:p>
            <a:r>
              <a:rPr lang="en-US" altLang="ja-JP" sz="2000" dirty="0" smtClean="0"/>
              <a:t>   and check global consistency with </a:t>
            </a:r>
            <a:r>
              <a:rPr lang="en-US" altLang="ja-JP" sz="2000" dirty="0" err="1" smtClean="0"/>
              <a:t>di</a:t>
            </a:r>
            <a:r>
              <a:rPr lang="en-US" altLang="ja-JP" sz="2000" dirty="0" smtClean="0"/>
              <a:t>-quark picture.</a:t>
            </a:r>
          </a:p>
        </p:txBody>
      </p:sp>
      <p:sp>
        <p:nvSpPr>
          <p:cNvPr id="13" name="円弧 12"/>
          <p:cNvSpPr/>
          <p:nvPr/>
        </p:nvSpPr>
        <p:spPr>
          <a:xfrm rot="10800000">
            <a:off x="1188105" y="3069017"/>
            <a:ext cx="1150028" cy="90381"/>
          </a:xfrm>
          <a:prstGeom prst="arc">
            <a:avLst>
              <a:gd name="adj1" fmla="val 9548077"/>
              <a:gd name="adj2" fmla="val 100115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356518" y="3131133"/>
            <a:ext cx="177009" cy="3838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2090351" y="3114206"/>
            <a:ext cx="165417" cy="4076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483565" y="6343850"/>
            <a:ext cx="3853762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 dirty="0"/>
          </a:p>
        </p:txBody>
      </p:sp>
      <p:graphicFrame>
        <p:nvGraphicFramePr>
          <p:cNvPr id="59" name="オブジェクト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091089"/>
              </p:ext>
            </p:extLst>
          </p:nvPr>
        </p:nvGraphicFramePr>
        <p:xfrm>
          <a:off x="-5149610" y="836712"/>
          <a:ext cx="16672623" cy="5939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06" name="Artwork" r:id="rId3" imgW="11660400" imgH="5430960" progId="Adobe.Illustrator.14">
                  <p:embed/>
                </p:oleObj>
              </mc:Choice>
              <mc:Fallback>
                <p:oleObj name="Artwork" r:id="rId3" imgW="11660400" imgH="5430960" progId="Adobe.Illustrator.14">
                  <p:embed/>
                  <p:pic>
                    <p:nvPicPr>
                      <p:cNvPr id="0" name="Picture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49610" y="836712"/>
                        <a:ext cx="16672623" cy="59395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6068" y="116632"/>
            <a:ext cx="9349752" cy="57207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Observed charmed baryons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934047" y="6343850"/>
            <a:ext cx="2839614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39752" y="6328757"/>
            <a:ext cx="162576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C00000"/>
                </a:solidFill>
              </a:rPr>
              <a:t>(</a:t>
            </a:r>
            <a:r>
              <a:rPr kumimoji="1" lang="en-US" altLang="ja-JP" sz="2000" b="1" dirty="0" err="1" smtClean="0">
                <a:solidFill>
                  <a:srgbClr val="C00000"/>
                </a:solidFill>
              </a:rPr>
              <a:t>udc,uuc,ddc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)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45393" y="6328757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C00000"/>
                </a:solidFill>
              </a:rPr>
              <a:t>(</a:t>
            </a:r>
            <a:r>
              <a:rPr kumimoji="1" lang="en-US" altLang="ja-JP" sz="2000" b="1" dirty="0" err="1" smtClean="0">
                <a:solidFill>
                  <a:srgbClr val="C00000"/>
                </a:solidFill>
              </a:rPr>
              <a:t>udc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)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01307" y="6323911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C00000"/>
                </a:solidFill>
              </a:rPr>
              <a:t>(</a:t>
            </a:r>
            <a:r>
              <a:rPr kumimoji="1" lang="en-US" altLang="ja-JP" sz="2000" b="1" dirty="0" err="1" smtClean="0">
                <a:solidFill>
                  <a:srgbClr val="C00000"/>
                </a:solidFill>
              </a:rPr>
              <a:t>usc,dsc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)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20591" y="6328757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C00000"/>
                </a:solidFill>
              </a:rPr>
              <a:t>(</a:t>
            </a:r>
            <a:r>
              <a:rPr kumimoji="1" lang="en-US" altLang="ja-JP" sz="2000" b="1" dirty="0" err="1" smtClean="0">
                <a:solidFill>
                  <a:srgbClr val="C00000"/>
                </a:solidFill>
              </a:rPr>
              <a:t>ssc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)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363037" y="4420737"/>
            <a:ext cx="127875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370434" y="4271413"/>
            <a:ext cx="127875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376443" y="3603016"/>
            <a:ext cx="127875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939020" y="1376525"/>
            <a:ext cx="1278755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890165" y="3426443"/>
            <a:ext cx="1278755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422675" y="3467858"/>
            <a:ext cx="127875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420675" y="3344062"/>
            <a:ext cx="127875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371603" y="3011858"/>
            <a:ext cx="127875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6417168" y="4515223"/>
            <a:ext cx="127875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410445" y="4177262"/>
            <a:ext cx="127875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417001" y="2179301"/>
            <a:ext cx="1278755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422350" y="1862786"/>
            <a:ext cx="1278755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2934180" y="1664557"/>
            <a:ext cx="1278755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955856" y="1913533"/>
            <a:ext cx="1278755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953290" y="2160375"/>
            <a:ext cx="127875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360360" y="2750297"/>
            <a:ext cx="1278755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6413336" y="2046346"/>
            <a:ext cx="1278755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8964842" y="3571176"/>
            <a:ext cx="1278755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8940250" y="1514458"/>
            <a:ext cx="1278755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8964267" y="1892768"/>
            <a:ext cx="1278755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972998" y="1993882"/>
            <a:ext cx="1278755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8971405" y="2146680"/>
            <a:ext cx="1278755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8970585" y="2205703"/>
            <a:ext cx="1278755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8962875" y="2449577"/>
            <a:ext cx="1278755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6417197" y="2606103"/>
            <a:ext cx="1278755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389362" y="117237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LHCb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76577" y="1967047"/>
            <a:ext cx="66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CLEO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375569" y="14722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Belle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376578" y="172727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B0F0"/>
                </a:solidFill>
              </a:rPr>
              <a:t>BaBar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>
            <a:off x="1371324" y="3123674"/>
            <a:ext cx="1278755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819857" y="5495446"/>
            <a:ext cx="363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 State with [] observed in single exp.</a:t>
            </a:r>
          </a:p>
          <a:p>
            <a:r>
              <a:rPr kumimoji="1" lang="en-US" altLang="ja-JP" dirty="0" smtClean="0"/>
              <a:t>- J</a:t>
            </a:r>
            <a:r>
              <a:rPr kumimoji="1" lang="en-US" altLang="ja-JP" baseline="30000" dirty="0" smtClean="0"/>
              <a:t>P</a:t>
            </a:r>
            <a:r>
              <a:rPr kumimoji="1" lang="en-US" altLang="ja-JP" dirty="0" smtClean="0"/>
              <a:t> with () is QM prediction </a:t>
            </a:r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10866993" y="6490963"/>
            <a:ext cx="11945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/>
              <a:t>arXiv:1810.03748</a:t>
            </a:r>
            <a:endParaRPr lang="ja-JP" altLang="en-US" sz="1100" dirty="0"/>
          </a:p>
        </p:txBody>
      </p:sp>
      <p:sp>
        <p:nvSpPr>
          <p:cNvPr id="7" name="正方形/長方形 6"/>
          <p:cNvSpPr/>
          <p:nvPr/>
        </p:nvSpPr>
        <p:spPr>
          <a:xfrm>
            <a:off x="1602169" y="5467945"/>
            <a:ext cx="434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Review paper:</a:t>
            </a:r>
            <a:endParaRPr lang="en-US" altLang="ja-JP" dirty="0" smtClean="0">
              <a:hlinkClick r:id="rId5" tooltip="Persistent link using digital object identifier"/>
            </a:endParaRPr>
          </a:p>
          <a:p>
            <a:r>
              <a:rPr lang="en-US" altLang="ja-JP" dirty="0" smtClean="0">
                <a:hlinkClick r:id="rId5" tooltip="Persistent link using digital object identifier"/>
              </a:rPr>
              <a:t>https</a:t>
            </a:r>
            <a:r>
              <a:rPr lang="en-US" altLang="ja-JP" dirty="0">
                <a:hlinkClick r:id="rId5" tooltip="Persistent link using digital object identifier"/>
              </a:rPr>
              <a:t>://doi.org/10.1016/j.ppnp.2019.01.001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94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6068" y="116632"/>
            <a:ext cx="9349752" cy="57207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Achievements and missing things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0" y="1052737"/>
            <a:ext cx="7481920" cy="56323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All the ground states and many excited states observed.  </a:t>
            </a:r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・ </a:t>
            </a:r>
            <a:r>
              <a:rPr lang="en-US" altLang="ja-JP" sz="2400" dirty="0" smtClean="0"/>
              <a:t>J</a:t>
            </a:r>
            <a:r>
              <a:rPr lang="en-US" altLang="ja-JP" sz="2400" baseline="30000" dirty="0" smtClean="0"/>
              <a:t>P</a:t>
            </a:r>
            <a:r>
              <a:rPr lang="en-US" altLang="ja-JP" sz="2400" dirty="0" smtClean="0"/>
              <a:t> for a few states determined</a:t>
            </a:r>
            <a:r>
              <a:rPr kumimoji="1" lang="en-US" altLang="ja-JP" sz="2400" dirty="0" smtClean="0"/>
              <a:t>.</a:t>
            </a:r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Many decay modes observed. </a:t>
            </a:r>
            <a:endParaRPr lang="en-US" altLang="ja-JP" sz="2400" dirty="0" smtClean="0"/>
          </a:p>
          <a:p>
            <a:r>
              <a:rPr lang="en-US" altLang="ja-JP" sz="2400" dirty="0" smtClean="0"/>
              <a:t>    - Identification of λ - ρ mode. </a:t>
            </a:r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Very precise mass determinations.</a:t>
            </a:r>
          </a:p>
          <a:p>
            <a:r>
              <a:rPr lang="en-US" altLang="ja-JP" sz="2400" dirty="0" smtClean="0"/>
              <a:t>    -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splitting depends on baryons.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However…</a:t>
            </a:r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・ </a:t>
            </a:r>
            <a:r>
              <a:rPr lang="en-US" altLang="ja-JP" sz="2400" dirty="0" smtClean="0">
                <a:solidFill>
                  <a:srgbClr val="C00000"/>
                </a:solidFill>
              </a:rPr>
              <a:t>Still two 1/2</a:t>
            </a:r>
            <a:r>
              <a:rPr lang="en-US" altLang="ja-JP" sz="2400" baseline="30000" dirty="0" smtClean="0">
                <a:solidFill>
                  <a:srgbClr val="C00000"/>
                </a:solidFill>
              </a:rPr>
              <a:t>-</a:t>
            </a:r>
            <a:r>
              <a:rPr lang="en-US" altLang="ja-JP" sz="2400" dirty="0" smtClean="0">
                <a:solidFill>
                  <a:srgbClr val="C00000"/>
                </a:solidFill>
              </a:rPr>
              <a:t> states not observed!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- Even for λ mode, </a:t>
            </a:r>
            <a:r>
              <a:rPr lang="en-US" altLang="ja-JP" sz="2400" dirty="0" smtClean="0"/>
              <a:t>it is from QM</a:t>
            </a:r>
            <a:r>
              <a:rPr lang="en-US" altLang="ja-JP" sz="2400" dirty="0" smtClean="0"/>
              <a:t>.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- J</a:t>
            </a:r>
            <a:r>
              <a:rPr kumimoji="1" lang="en-US" altLang="ja-JP" sz="2400" baseline="30000" dirty="0" smtClean="0"/>
              <a:t>P</a:t>
            </a:r>
            <a:r>
              <a:rPr kumimoji="1" lang="en-US" altLang="ja-JP" sz="2400" dirty="0" smtClean="0"/>
              <a:t> determination is essential.</a:t>
            </a:r>
            <a:endParaRPr kumimoji="1" lang="ja-JP" altLang="en-US" sz="2400" dirty="0"/>
          </a:p>
        </p:txBody>
      </p:sp>
      <p:pic>
        <p:nvPicPr>
          <p:cNvPr id="43" name="Picture 4" descr="C:\Users\nuhepl\Desktop\fig\roofit_mlamdplus_all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793" y="1715617"/>
            <a:ext cx="2556185" cy="1842730"/>
          </a:xfrm>
          <a:prstGeom prst="rect">
            <a:avLst/>
          </a:prstGeom>
          <a:noFill/>
        </p:spPr>
      </p:pic>
      <p:pic>
        <p:nvPicPr>
          <p:cNvPr id="44" name="Picture 3" descr="C:\Users\work\Desktop\fig_bn\roofit_msk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8622" y="1715617"/>
            <a:ext cx="2556405" cy="184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テキスト ボックス 44"/>
          <p:cNvSpPr txBox="1"/>
          <p:nvPr/>
        </p:nvSpPr>
        <p:spPr>
          <a:xfrm>
            <a:off x="7482110" y="1868216"/>
            <a:ext cx="715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err="1" smtClean="0"/>
              <a:t>Ξ</a:t>
            </a:r>
            <a:r>
              <a:rPr kumimoji="1" lang="en-US" altLang="ja-JP" sz="1100" b="1" baseline="-25000" dirty="0" err="1" smtClean="0"/>
              <a:t>c</a:t>
            </a:r>
            <a:r>
              <a:rPr kumimoji="1" lang="en-US" altLang="ja-JP" sz="1100" b="1" dirty="0" smtClean="0"/>
              <a:t>(3055)</a:t>
            </a:r>
            <a:r>
              <a:rPr kumimoji="1" lang="en-US" altLang="ja-JP" sz="1100" b="1" baseline="30000" dirty="0" smtClean="0"/>
              <a:t>+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724959" y="2181152"/>
            <a:ext cx="715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err="1" smtClean="0"/>
              <a:t>Ξ</a:t>
            </a:r>
            <a:r>
              <a:rPr kumimoji="1" lang="en-US" altLang="ja-JP" sz="1100" b="1" baseline="-25000" dirty="0" err="1" smtClean="0"/>
              <a:t>c</a:t>
            </a:r>
            <a:r>
              <a:rPr kumimoji="1" lang="en-US" altLang="ja-JP" sz="1100" b="1" dirty="0" smtClean="0"/>
              <a:t>(3080)</a:t>
            </a:r>
            <a:r>
              <a:rPr kumimoji="1" lang="en-US" altLang="ja-JP" sz="1100" b="1" baseline="30000" dirty="0" smtClean="0"/>
              <a:t>+</a:t>
            </a:r>
          </a:p>
        </p:txBody>
      </p:sp>
      <p:sp>
        <p:nvSpPr>
          <p:cNvPr id="47" name="テキスト ボックス 23"/>
          <p:cNvSpPr txBox="1">
            <a:spLocks noChangeArrowheads="1"/>
          </p:cNvSpPr>
          <p:nvPr/>
        </p:nvSpPr>
        <p:spPr bwMode="auto">
          <a:xfrm>
            <a:off x="8909838" y="2311957"/>
            <a:ext cx="646331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050" b="1" dirty="0" err="1">
                <a:latin typeface="Calibri" pitchFamily="34" charset="0"/>
              </a:rPr>
              <a:t>Ξ</a:t>
            </a:r>
            <a:r>
              <a:rPr lang="en-US" altLang="ja-JP" sz="1050" b="1" baseline="-25000" dirty="0" err="1">
                <a:latin typeface="Calibri" pitchFamily="34" charset="0"/>
              </a:rPr>
              <a:t>c</a:t>
            </a:r>
            <a:r>
              <a:rPr lang="en-US" altLang="ja-JP" sz="1050" b="1" dirty="0">
                <a:latin typeface="Calibri" pitchFamily="34" charset="0"/>
              </a:rPr>
              <a:t>(2980)</a:t>
            </a:r>
            <a:endParaRPr lang="ja-JP" altLang="en-US" sz="1050" b="1" dirty="0">
              <a:latin typeface="Calibri" pitchFamily="34" charset="0"/>
            </a:endParaRPr>
          </a:p>
        </p:txBody>
      </p:sp>
      <p:sp>
        <p:nvSpPr>
          <p:cNvPr id="48" name="テキスト ボックス 23"/>
          <p:cNvSpPr txBox="1">
            <a:spLocks noChangeArrowheads="1"/>
          </p:cNvSpPr>
          <p:nvPr/>
        </p:nvSpPr>
        <p:spPr bwMode="auto">
          <a:xfrm>
            <a:off x="9859091" y="2104208"/>
            <a:ext cx="66877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100" b="1" dirty="0" err="1" smtClean="0">
                <a:latin typeface="Calibri" pitchFamily="34" charset="0"/>
              </a:rPr>
              <a:t>Ξ</a:t>
            </a:r>
            <a:r>
              <a:rPr lang="en-US" altLang="ja-JP" sz="1100" b="1" baseline="-25000" dirty="0" err="1" smtClean="0">
                <a:latin typeface="Calibri" pitchFamily="34" charset="0"/>
              </a:rPr>
              <a:t>c</a:t>
            </a:r>
            <a:r>
              <a:rPr lang="en-US" altLang="ja-JP" sz="1100" b="1" dirty="0" smtClean="0">
                <a:latin typeface="Calibri" pitchFamily="34" charset="0"/>
              </a:rPr>
              <a:t>(3055)</a:t>
            </a:r>
            <a:endParaRPr lang="ja-JP" altLang="en-US" sz="1100" b="1" dirty="0">
              <a:latin typeface="Calibri" pitchFamily="34" charset="0"/>
            </a:endParaRPr>
          </a:p>
        </p:txBody>
      </p:sp>
      <p:sp>
        <p:nvSpPr>
          <p:cNvPr id="49" name="テキスト ボックス 24"/>
          <p:cNvSpPr txBox="1">
            <a:spLocks noChangeArrowheads="1"/>
          </p:cNvSpPr>
          <p:nvPr/>
        </p:nvSpPr>
        <p:spPr bwMode="auto">
          <a:xfrm>
            <a:off x="10652673" y="1973403"/>
            <a:ext cx="6463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050" b="1" dirty="0" err="1">
                <a:latin typeface="Calibri" pitchFamily="34" charset="0"/>
              </a:rPr>
              <a:t>Ξ</a:t>
            </a:r>
            <a:r>
              <a:rPr lang="en-US" altLang="ja-JP" sz="1050" b="1" baseline="-25000" dirty="0" err="1">
                <a:latin typeface="Calibri" pitchFamily="34" charset="0"/>
              </a:rPr>
              <a:t>c</a:t>
            </a:r>
            <a:r>
              <a:rPr lang="en-US" altLang="ja-JP" sz="1050" b="1" dirty="0">
                <a:latin typeface="Calibri" pitchFamily="34" charset="0"/>
              </a:rPr>
              <a:t>(3080)</a:t>
            </a:r>
            <a:endParaRPr lang="ja-JP" altLang="en-US" sz="1050" b="1" dirty="0">
              <a:latin typeface="Calibri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83864" y="1484785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ΛD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0152960" y="148503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C00000"/>
                </a:solidFill>
              </a:rPr>
              <a:t>Σ</a:t>
            </a:r>
            <a:r>
              <a:rPr kumimoji="1" lang="en-US" altLang="ja-JP" sz="2400" baseline="-25000" dirty="0" err="1" smtClean="0">
                <a:solidFill>
                  <a:srgbClr val="C00000"/>
                </a:solidFill>
              </a:rPr>
              <a:t>c</a:t>
            </a:r>
            <a:r>
              <a:rPr kumimoji="1" lang="en-US" altLang="ja-JP" sz="2400" dirty="0" err="1" smtClean="0">
                <a:solidFill>
                  <a:srgbClr val="C00000"/>
                </a:solidFill>
              </a:rPr>
              <a:t>K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632" y="4500140"/>
            <a:ext cx="4650692" cy="19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正方形/長方形 6"/>
          <p:cNvSpPr/>
          <p:nvPr/>
        </p:nvSpPr>
        <p:spPr>
          <a:xfrm>
            <a:off x="7001371" y="3548745"/>
            <a:ext cx="1497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/>
              <a:t>Phys. Rev. D 94, 032002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9601600" y="3558347"/>
            <a:ext cx="1497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/>
              <a:t>Phys. Rev. D 89, 052003</a:t>
            </a:r>
          </a:p>
        </p:txBody>
      </p:sp>
    </p:spTree>
    <p:extLst>
      <p:ext uri="{BB962C8B-B14F-4D97-AF65-F5344CB8AC3E}">
        <p14:creationId xmlns:p14="http://schemas.microsoft.com/office/powerpoint/2010/main" val="12955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J</a:t>
            </a:r>
            <a:r>
              <a:rPr kumimoji="1" lang="en-US" altLang="ja-JP" baseline="30000" dirty="0" smtClean="0">
                <a:solidFill>
                  <a:srgbClr val="C00000"/>
                </a:solidFill>
              </a:rPr>
              <a:t>P </a:t>
            </a:r>
            <a:r>
              <a:rPr lang="en-US" altLang="ja-JP" dirty="0" smtClean="0">
                <a:solidFill>
                  <a:srgbClr val="C00000"/>
                </a:solidFill>
              </a:rPr>
              <a:t>determination at Belle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788" y="1215247"/>
            <a:ext cx="3868498" cy="243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9359287" y="127365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J=5/2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59287" y="18309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J=3</a:t>
            </a:r>
            <a:r>
              <a:rPr kumimoji="1" lang="en-US" altLang="ja-JP" dirty="0" smtClean="0"/>
              <a:t>/2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359287" y="229225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J=1</a:t>
            </a:r>
            <a:r>
              <a:rPr kumimoji="1" lang="en-US" altLang="ja-JP" dirty="0" smtClean="0"/>
              <a:t>/2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98534" y="2965014"/>
            <a:ext cx="361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/>
              <a:t>About 5σ exclusion for spin 1/2, 3/2</a:t>
            </a:r>
            <a:endParaRPr kumimoji="1" lang="ja-JP" altLang="en-US" b="1" u="sng" dirty="0"/>
          </a:p>
        </p:txBody>
      </p:sp>
      <p:sp>
        <p:nvSpPr>
          <p:cNvPr id="9" name="正方形/長方形 8"/>
          <p:cNvSpPr/>
          <p:nvPr/>
        </p:nvSpPr>
        <p:spPr>
          <a:xfrm>
            <a:off x="5164280" y="940658"/>
            <a:ext cx="4328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Λ</a:t>
            </a:r>
            <a:r>
              <a:rPr lang="en-US" altLang="ja-JP" sz="2000" baseline="-25000" dirty="0" smtClean="0">
                <a:solidFill>
                  <a:srgbClr val="C00000"/>
                </a:solidFill>
              </a:rPr>
              <a:t>c</a:t>
            </a:r>
            <a:r>
              <a:rPr lang="en-US" altLang="ja-JP" sz="2000" baseline="30000" dirty="0" smtClean="0">
                <a:solidFill>
                  <a:srgbClr val="C00000"/>
                </a:solidFill>
              </a:rPr>
              <a:t>+</a:t>
            </a:r>
            <a:r>
              <a:rPr lang="en-US" altLang="ja-JP" sz="2000" dirty="0" smtClean="0">
                <a:solidFill>
                  <a:srgbClr val="C00000"/>
                </a:solidFill>
              </a:rPr>
              <a:t>(2880) </a:t>
            </a:r>
            <a:r>
              <a:rPr lang="en-US" altLang="ja-JP" sz="2000" dirty="0" err="1" smtClean="0"/>
              <a:t>Σ</a:t>
            </a:r>
            <a:r>
              <a:rPr lang="en-US" altLang="ja-JP" sz="2000" baseline="-25000" dirty="0" err="1" smtClean="0"/>
              <a:t>c</a:t>
            </a:r>
            <a:r>
              <a:rPr lang="en-US" altLang="ja-JP" sz="2000" dirty="0" err="1" smtClean="0"/>
              <a:t>π</a:t>
            </a:r>
            <a:r>
              <a:rPr lang="en-US" altLang="ja-JP" sz="2000" dirty="0" smtClean="0"/>
              <a:t> decay angular distribution</a:t>
            </a:r>
          </a:p>
        </p:txBody>
      </p:sp>
      <p:pic>
        <p:nvPicPr>
          <p:cNvPr id="10" name="Picture 1" descr="C:\Users\work\Desktop\doc_charmedbaryon\Belle_2880_spinparity_source\fig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84" y="687222"/>
            <a:ext cx="4408440" cy="3312368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2203959" y="1476281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Λ</a:t>
            </a:r>
            <a:r>
              <a:rPr kumimoji="1" lang="en-US" altLang="ja-JP" sz="2000" baseline="-25000" dirty="0" smtClean="0">
                <a:solidFill>
                  <a:srgbClr val="C00000"/>
                </a:solidFill>
              </a:rPr>
              <a:t>c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(2880)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3133" y="2564904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Λ</a:t>
            </a:r>
            <a:r>
              <a:rPr kumimoji="1" lang="en-US" altLang="ja-JP" sz="2000" baseline="-25000" dirty="0" smtClean="0"/>
              <a:t>c</a:t>
            </a:r>
            <a:r>
              <a:rPr kumimoji="1" lang="en-US" altLang="ja-JP" sz="2000" dirty="0" smtClean="0"/>
              <a:t>(2940)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2516" y="1095633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Λ</a:t>
            </a:r>
            <a:r>
              <a:rPr kumimoji="1" lang="en-US" altLang="ja-JP" sz="2000" baseline="-25000" dirty="0" smtClean="0"/>
              <a:t>c</a:t>
            </a:r>
            <a:r>
              <a:rPr kumimoji="1" lang="en-US" altLang="ja-JP" sz="2000" dirty="0" smtClean="0"/>
              <a:t>(2765)</a:t>
            </a:r>
            <a:endParaRPr kumimoji="1" lang="ja-JP" altLang="en-US" sz="2000" dirty="0"/>
          </a:p>
        </p:txBody>
      </p:sp>
      <p:pic>
        <p:nvPicPr>
          <p:cNvPr id="23" name="Picture 5" descr="C:\Users\kato\Desktop\B-logo-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2218"/>
            <a:ext cx="621911" cy="3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9359286" y="2701226"/>
            <a:ext cx="17956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b="1" dirty="0"/>
              <a:t>Phys. Rev. Lett. 98, 262001 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59790" y="836712"/>
            <a:ext cx="11753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M(</a:t>
            </a:r>
            <a:r>
              <a:rPr kumimoji="1" lang="en-US" altLang="ja-JP" sz="2800" dirty="0" err="1" smtClean="0"/>
              <a:t>Σ</a:t>
            </a:r>
            <a:r>
              <a:rPr kumimoji="1" lang="en-US" altLang="ja-JP" sz="2800" baseline="-25000" dirty="0" err="1" smtClean="0"/>
              <a:t>c</a:t>
            </a:r>
            <a:r>
              <a:rPr kumimoji="1" lang="en-US" altLang="ja-JP" sz="2800" dirty="0" err="1" smtClean="0"/>
              <a:t>π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3369" y="4037240"/>
            <a:ext cx="5803038" cy="95114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272287" y="3653527"/>
            <a:ext cx="4670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The decay angular distribution for spin 5/2.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64578" y="5169146"/>
            <a:ext cx="9840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 </a:t>
            </a:r>
            <a:r>
              <a:rPr lang="en-US" altLang="ja-JP" sz="2000" dirty="0" smtClean="0"/>
              <a:t>Decay angular distribution depends on helicity fraction (</a:t>
            </a:r>
            <a:r>
              <a:rPr lang="en-US" altLang="ja-JP" sz="2000" dirty="0" err="1" smtClean="0"/>
              <a:t>ρ</a:t>
            </a:r>
            <a:r>
              <a:rPr lang="en-US" altLang="ja-JP" sz="2000" baseline="-25000" dirty="0" err="1" smtClean="0"/>
              <a:t>ii</a:t>
            </a:r>
            <a:r>
              <a:rPr lang="en-US" altLang="ja-JP" sz="2000" dirty="0" smtClean="0"/>
              <a:t>).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</a:t>
            </a:r>
            <a:r>
              <a:rPr lang="en-US" altLang="ja-JP" sz="2000" dirty="0" smtClean="0">
                <a:solidFill>
                  <a:srgbClr val="FF0000"/>
                </a:solidFill>
              </a:rPr>
              <a:t>Difficult to predict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ρ</a:t>
            </a:r>
            <a:r>
              <a:rPr lang="en-US" altLang="ja-JP" sz="2000" baseline="-25000" dirty="0" err="1" smtClean="0">
                <a:solidFill>
                  <a:srgbClr val="FF0000"/>
                </a:solidFill>
              </a:rPr>
              <a:t>ii</a:t>
            </a:r>
            <a:r>
              <a:rPr lang="en-US" altLang="ja-JP" sz="2000" dirty="0" smtClean="0">
                <a:solidFill>
                  <a:srgbClr val="FF0000"/>
                </a:solidFill>
              </a:rPr>
              <a:t> in continuum production</a:t>
            </a:r>
            <a:r>
              <a:rPr lang="en-US" altLang="ja-JP" sz="2000" dirty="0" smtClean="0"/>
              <a:t>.</a:t>
            </a:r>
          </a:p>
          <a:p>
            <a:endParaRPr kumimoji="1" lang="en-US" altLang="ja-JP" sz="2000" dirty="0"/>
          </a:p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If a charm baryon is not polarized (</a:t>
            </a:r>
            <a:r>
              <a:rPr lang="en-US" altLang="ja-JP" sz="2000" dirty="0" err="1" smtClean="0"/>
              <a:t>ρ</a:t>
            </a:r>
            <a:r>
              <a:rPr lang="en-US" altLang="ja-JP" sz="2000" baseline="-25000" dirty="0" err="1" smtClean="0"/>
              <a:t>ii</a:t>
            </a:r>
            <a:r>
              <a:rPr lang="en-US" altLang="ja-JP" sz="2000" dirty="0" smtClean="0"/>
              <a:t> have same value), angular distribution becomes flat.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</a:t>
            </a:r>
            <a:r>
              <a:rPr kumimoji="1" lang="ja-JP" altLang="en-US" sz="2000" dirty="0" smtClean="0"/>
              <a:t>→ </a:t>
            </a:r>
            <a:r>
              <a:rPr kumimoji="1" lang="en-US" altLang="ja-JP" sz="2000" dirty="0" smtClean="0"/>
              <a:t>It is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difficult to distinguish spin 1/2 and no polarization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880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work\Desktop\babar_btolambdacpbarpi_source\figures\fig05a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89" y="4212969"/>
            <a:ext cx="2927043" cy="2162663"/>
          </a:xfrm>
          <a:prstGeom prst="rect">
            <a:avLst/>
          </a:prstGeom>
          <a:noFill/>
        </p:spPr>
      </p:pic>
      <p:pic>
        <p:nvPicPr>
          <p:cNvPr id="5" name="Picture 15" descr="C:\Users\work\Desktop\babar_btolambdacpbarpi_source\figures\fig10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631" y="4182930"/>
            <a:ext cx="3191069" cy="2156404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4114210" y="6239944"/>
            <a:ext cx="263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S=1/2</a:t>
            </a:r>
            <a:r>
              <a:rPr kumimoji="1" lang="en-US" altLang="ja-JP" dirty="0" smtClean="0"/>
              <a:t>, exclude 3/2 </a:t>
            </a:r>
            <a:r>
              <a:rPr lang="en-US" altLang="ja-JP" dirty="0" smtClean="0"/>
              <a:t>by</a:t>
            </a:r>
            <a:r>
              <a:rPr kumimoji="1" lang="en-US" altLang="ja-JP" dirty="0" smtClean="0"/>
              <a:t> ~4σ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28419" y="4599296"/>
            <a:ext cx="4635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C00000"/>
                </a:solidFill>
              </a:rPr>
              <a:t>Σ</a:t>
            </a:r>
            <a:r>
              <a:rPr kumimoji="1" lang="en-US" altLang="ja-JP" sz="2000" b="1" baseline="-25000" dirty="0" smtClean="0">
                <a:solidFill>
                  <a:srgbClr val="C00000"/>
                </a:solidFill>
              </a:rPr>
              <a:t>c</a:t>
            </a:r>
            <a:r>
              <a:rPr kumimoji="1" lang="en-US" altLang="ja-JP" sz="2000" b="1" baseline="30000" dirty="0" smtClean="0">
                <a:solidFill>
                  <a:srgbClr val="C00000"/>
                </a:solidFill>
              </a:rPr>
              <a:t>0</a:t>
            </a:r>
            <a:endParaRPr kumimoji="1" lang="ja-JP" altLang="en-US" sz="2000" b="1" baseline="30000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3970" y="3717032"/>
            <a:ext cx="2864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Λ</a:t>
            </a:r>
            <a:r>
              <a:rPr kumimoji="1" lang="en-US" altLang="ja-JP" sz="2000" baseline="-25000" dirty="0" err="1" smtClean="0"/>
              <a:t>c</a:t>
            </a:r>
            <a:r>
              <a:rPr kumimoji="1" lang="en-US" altLang="ja-JP" sz="2000" baseline="30000" dirty="0" err="1" smtClean="0"/>
              <a:t>+</a:t>
            </a:r>
            <a:r>
              <a:rPr kumimoji="1" lang="en-US" altLang="ja-JP" sz="2000" dirty="0" err="1" smtClean="0"/>
              <a:t>π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/>
              <a:t> angula</a:t>
            </a:r>
            <a:r>
              <a:rPr lang="en-US" altLang="ja-JP" sz="2000" dirty="0" smtClean="0"/>
              <a:t>r distribution</a:t>
            </a:r>
            <a:endParaRPr kumimoji="1" lang="ja-JP" altLang="en-US" sz="20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720654" y="-138448"/>
            <a:ext cx="65142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 smtClean="0">
                <a:solidFill>
                  <a:srgbClr val="C00000"/>
                </a:solidFill>
              </a:rPr>
              <a:t>Spin determination at Belle II</a:t>
            </a:r>
            <a:endParaRPr lang="ja-JP" altLang="en-US" sz="3600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70246" y="807845"/>
            <a:ext cx="7787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lang="en-US" altLang="ja-JP" dirty="0" smtClean="0">
                <a:solidFill>
                  <a:srgbClr val="C00000"/>
                </a:solidFill>
              </a:rPr>
              <a:t>B-meson two body decay constrains the helicity to be ½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as B meson has spin zero and proton has spin ½. This largely reduce uncertainty</a:t>
            </a:r>
          </a:p>
          <a:p>
            <a:endParaRPr lang="en-US" altLang="ja-JP" dirty="0"/>
          </a:p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Statistics at current B-factory is not good enough for higher excited states.</a:t>
            </a:r>
          </a:p>
        </p:txBody>
      </p:sp>
      <p:pic>
        <p:nvPicPr>
          <p:cNvPr id="13" name="Picture 13" descr="C:\Users\kato\Desktop\BABART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" y="4534832"/>
            <a:ext cx="479178" cy="5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640750" y="6187873"/>
            <a:ext cx="17876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 smtClean="0"/>
              <a:t>10.1103/PhysRevD.78.112003</a:t>
            </a:r>
            <a:endParaRPr lang="en-US" altLang="ja-JP" sz="10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6751" y="3713635"/>
            <a:ext cx="284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/>
              <a:t>Σ</a:t>
            </a:r>
            <a:r>
              <a:rPr kumimoji="1" lang="en-US" altLang="ja-JP" sz="2400" baseline="-25000" dirty="0" smtClean="0"/>
              <a:t>c</a:t>
            </a:r>
            <a:r>
              <a:rPr kumimoji="1" lang="en-US" altLang="ja-JP" sz="2400" baseline="30000" dirty="0" smtClean="0"/>
              <a:t>0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baseline="30000" dirty="0" err="1" smtClean="0"/>
              <a:t>bar</a:t>
            </a:r>
            <a:r>
              <a:rPr lang="en-US" altLang="ja-JP" sz="2400" dirty="0" smtClean="0"/>
              <a:t>,   </a:t>
            </a:r>
            <a:r>
              <a:rPr lang="en-US" altLang="ja-JP" sz="2400" dirty="0" err="1" smtClean="0"/>
              <a:t>Σ</a:t>
            </a:r>
            <a:r>
              <a:rPr lang="en-US" altLang="ja-JP" sz="2400" baseline="-25000" dirty="0" err="1" smtClean="0"/>
              <a:t>c</a:t>
            </a:r>
            <a:r>
              <a:rPr lang="ja-JP" altLang="en-US" sz="2400" dirty="0" smtClean="0"/>
              <a:t>→</a:t>
            </a:r>
            <a:r>
              <a:rPr lang="en-US" altLang="ja-JP" sz="2400" dirty="0" err="1" smtClean="0"/>
              <a:t>Λ</a:t>
            </a:r>
            <a:r>
              <a:rPr lang="en-US" altLang="ja-JP" sz="2400" baseline="-25000" dirty="0" err="1" smtClean="0"/>
              <a:t>c</a:t>
            </a:r>
            <a:r>
              <a:rPr lang="en-US" altLang="ja-JP" sz="2400" baseline="30000" dirty="0" err="1" smtClean="0"/>
              <a:t>+</a:t>
            </a:r>
            <a:r>
              <a:rPr lang="en-US" altLang="ja-JP" sz="2400" dirty="0" err="1" smtClean="0"/>
              <a:t>π</a:t>
            </a:r>
            <a:r>
              <a:rPr lang="en-US" altLang="ja-JP" sz="2400" baseline="30000" dirty="0" smtClean="0"/>
              <a:t>-</a:t>
            </a:r>
            <a:endParaRPr kumimoji="1" lang="ja-JP" altLang="en-US" sz="2400" baseline="30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9565" y="4293435"/>
            <a:ext cx="3716002" cy="237963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8872906" y="3877391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ja-JP" altLang="en-US" dirty="0" smtClean="0"/>
              <a:t>→</a:t>
            </a:r>
            <a:r>
              <a:rPr kumimoji="1" lang="en-US" altLang="ja-JP" dirty="0" err="1" smtClean="0"/>
              <a:t>Ξ</a:t>
            </a:r>
            <a:r>
              <a:rPr kumimoji="1" lang="en-US" altLang="ja-JP" baseline="-25000" dirty="0" err="1" smtClean="0"/>
              <a:t>c</a:t>
            </a:r>
            <a:r>
              <a:rPr kumimoji="1" lang="en-US" altLang="ja-JP" dirty="0" smtClean="0"/>
              <a:t>(2930)Λ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Ξ</a:t>
            </a:r>
            <a:r>
              <a:rPr kumimoji="1" lang="en-US" altLang="ja-JP" baseline="-25000" dirty="0" err="1" smtClean="0"/>
              <a:t>c</a:t>
            </a:r>
            <a:r>
              <a:rPr kumimoji="1" lang="en-US" altLang="ja-JP" dirty="0" smtClean="0"/>
              <a:t>(2930)</a:t>
            </a:r>
            <a:r>
              <a:rPr kumimoji="1" lang="ja-JP" altLang="en-US" dirty="0" smtClean="0"/>
              <a:t>→</a:t>
            </a:r>
            <a:r>
              <a:rPr kumimoji="1" lang="en-US" altLang="ja-JP" dirty="0" err="1" smtClean="0"/>
              <a:t>KΛ</a:t>
            </a:r>
            <a:r>
              <a:rPr kumimoji="1" lang="en-US" altLang="ja-JP" baseline="-25000" dirty="0" err="1" smtClean="0"/>
              <a:t>c</a:t>
            </a:r>
            <a:endParaRPr kumimoji="1" lang="ja-JP" altLang="en-US" baseline="-25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9735104" y="6631468"/>
            <a:ext cx="17892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1050" dirty="0"/>
              <a:t>Eur. Phys. J. C (2018) 78: 252.</a:t>
            </a:r>
            <a:endParaRPr lang="ja-JP" altLang="en-US" sz="1050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3103064" y="2620106"/>
            <a:ext cx="5579995" cy="45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7"/>
          <p:cNvSpPr/>
          <p:nvPr/>
        </p:nvSpPr>
        <p:spPr>
          <a:xfrm>
            <a:off x="5399566" y="2106054"/>
            <a:ext cx="1176698" cy="108767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86390" y="2112274"/>
            <a:ext cx="60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B</a:t>
            </a:r>
            <a:endParaRPr kumimoji="1" lang="ja-JP" altLang="en-US" sz="6000" baseline="30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51461" y="2138612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p</a:t>
            </a:r>
            <a:endParaRPr kumimoji="1" lang="ja-JP" altLang="en-US" sz="4400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2291483" y="2320774"/>
            <a:ext cx="5750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4"/>
          <p:cNvSpPr/>
          <p:nvPr/>
        </p:nvSpPr>
        <p:spPr>
          <a:xfrm>
            <a:off x="8768286" y="2076270"/>
            <a:ext cx="1089274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990677" y="2170141"/>
            <a:ext cx="762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/>
              <a:t>Y</a:t>
            </a:r>
            <a:r>
              <a:rPr kumimoji="1" lang="en-US" altLang="ja-JP" sz="4400" baseline="-25000" dirty="0" err="1" smtClean="0"/>
              <a:t>c</a:t>
            </a:r>
            <a:r>
              <a:rPr kumimoji="1" lang="en-US" altLang="ja-JP" sz="4400" baseline="30000" dirty="0" smtClean="0"/>
              <a:t>*</a:t>
            </a:r>
            <a:endParaRPr kumimoji="1" lang="ja-JP" altLang="en-US" sz="4400" baseline="30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9902" y="3111352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J=0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95448" y="3039344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J=1/2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052714" y="3106488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J=?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3368098"/>
            <a:ext cx="106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Example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784961" y="3640462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Higher excited states observed!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414932" y="5063870"/>
            <a:ext cx="365699" cy="23043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9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295" y="116632"/>
            <a:ext cx="5328593" cy="648072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>
                <a:solidFill>
                  <a:srgbClr val="C00000"/>
                </a:solidFill>
              </a:rPr>
              <a:t>Λ</a:t>
            </a:r>
            <a:r>
              <a:rPr kumimoji="1" lang="en-US" altLang="ja-JP" baseline="-25000" dirty="0" err="1" smtClean="0">
                <a:solidFill>
                  <a:srgbClr val="C00000"/>
                </a:solidFill>
              </a:rPr>
              <a:t>c</a:t>
            </a:r>
            <a:r>
              <a:rPr kumimoji="1" lang="en-US" altLang="ja-JP" baseline="30000" dirty="0" smtClean="0">
                <a:solidFill>
                  <a:srgbClr val="C00000"/>
                </a:solidFill>
              </a:rPr>
              <a:t>+ 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smtClean="0">
                <a:solidFill>
                  <a:srgbClr val="C00000"/>
                </a:solidFill>
              </a:rPr>
              <a:t>in </a:t>
            </a:r>
            <a:r>
              <a:rPr lang="en-US" altLang="ja-JP" dirty="0" smtClean="0">
                <a:solidFill>
                  <a:srgbClr val="C00000"/>
                </a:solidFill>
              </a:rPr>
              <a:t>Belle </a:t>
            </a:r>
            <a:r>
              <a:rPr lang="en-US" altLang="ja-JP" dirty="0" smtClean="0">
                <a:solidFill>
                  <a:srgbClr val="C00000"/>
                </a:solidFill>
              </a:rPr>
              <a:t>II phase2 data!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2829" y="1043608"/>
            <a:ext cx="8304118" cy="566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7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Summary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9396" y="1628507"/>
            <a:ext cx="99309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 </a:t>
            </a:r>
            <a:r>
              <a:rPr kumimoji="1" lang="en-US" altLang="ja-JP" sz="2800" dirty="0" smtClean="0"/>
              <a:t>B-factory experiment is an ideal field for the hadron spectroscopy</a:t>
            </a:r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・ </a:t>
            </a:r>
            <a:r>
              <a:rPr lang="en-US" altLang="ja-JP" sz="2800" dirty="0" err="1" smtClean="0"/>
              <a:t>Homeworks</a:t>
            </a:r>
            <a:r>
              <a:rPr lang="en-US" altLang="ja-JP" sz="2800" dirty="0" smtClean="0"/>
              <a:t> from B-factories: Understanding XYZ exotics</a:t>
            </a:r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・ </a:t>
            </a:r>
            <a:r>
              <a:rPr lang="en-US" altLang="ja-JP" sz="2800" dirty="0" smtClean="0"/>
              <a:t>Understand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Di-quark degree of freedom in charm baryons</a:t>
            </a:r>
          </a:p>
          <a:p>
            <a:r>
              <a:rPr kumimoji="1" lang="en-US" altLang="ja-JP" sz="2800" dirty="0" smtClean="0"/>
              <a:t>   - Spin, observe new states..</a:t>
            </a:r>
          </a:p>
          <a:p>
            <a:endParaRPr kumimoji="1" lang="en-US" altLang="ja-JP" sz="2800" dirty="0" smtClean="0"/>
          </a:p>
          <a:p>
            <a:pPr algn="ctr"/>
            <a:r>
              <a:rPr lang="en-US" altLang="ja-JP" sz="3200" b="1" dirty="0" smtClean="0"/>
              <a:t>Stay tuned  for Belle II phase3!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685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0130" y="80863"/>
            <a:ext cx="7271639" cy="728671"/>
          </a:xfrm>
        </p:spPr>
        <p:txBody>
          <a:bodyPr/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Constituent quark model and beyond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989" y="1263228"/>
            <a:ext cx="3744690" cy="205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10"/>
          <p:cNvSpPr>
            <a:spLocks noChangeArrowheads="1"/>
          </p:cNvSpPr>
          <p:nvPr/>
        </p:nvSpPr>
        <p:spPr bwMode="auto">
          <a:xfrm>
            <a:off x="10405367" y="3285762"/>
            <a:ext cx="1326004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 b="1" dirty="0" err="1"/>
              <a:t>Phys.Rev</a:t>
            </a:r>
            <a:r>
              <a:rPr lang="en-US" altLang="ja-JP" sz="800" b="1" dirty="0"/>
              <a:t>. D18 (1978) 4187</a:t>
            </a:r>
            <a:r>
              <a:rPr lang="en-US" altLang="ja-JP" sz="800" dirty="0"/>
              <a:t> </a:t>
            </a:r>
            <a:endParaRPr lang="ja-JP" altLang="en-US" sz="800" dirty="0"/>
          </a:p>
        </p:txBody>
      </p:sp>
      <p:sp>
        <p:nvSpPr>
          <p:cNvPr id="8" name="テキスト ボックス 14"/>
          <p:cNvSpPr txBox="1">
            <a:spLocks noChangeArrowheads="1"/>
          </p:cNvSpPr>
          <p:nvPr/>
        </p:nvSpPr>
        <p:spPr bwMode="auto">
          <a:xfrm>
            <a:off x="2556495" y="4736030"/>
            <a:ext cx="4913396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Why does it work so well? </a:t>
            </a:r>
            <a:endParaRPr lang="en-US" altLang="ja-JP" sz="2800" dirty="0"/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Where </a:t>
            </a:r>
            <a:r>
              <a:rPr lang="en-US" altLang="ja-JP" sz="2800" dirty="0"/>
              <a:t>is </a:t>
            </a:r>
            <a:r>
              <a:rPr lang="en-US" altLang="ja-JP" sz="2800" dirty="0" smtClean="0"/>
              <a:t>the adaptive limit?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Any other degrees of freedom?</a:t>
            </a:r>
            <a:endParaRPr lang="en-US" altLang="ja-JP" sz="2800" dirty="0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7685915" y="5262889"/>
            <a:ext cx="927002" cy="35719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23689" y="4923165"/>
            <a:ext cx="24028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C00000"/>
                </a:solidFill>
              </a:rPr>
              <a:t>Exotic </a:t>
            </a:r>
            <a:r>
              <a:rPr lang="en-US" altLang="ja-JP" sz="2800" b="1" dirty="0" smtClean="0">
                <a:solidFill>
                  <a:srgbClr val="C00000"/>
                </a:solidFill>
              </a:rPr>
              <a:t>hadrons</a:t>
            </a:r>
          </a:p>
          <a:p>
            <a:r>
              <a:rPr lang="en-US" altLang="ja-JP" sz="2800" b="1" dirty="0" smtClean="0">
                <a:solidFill>
                  <a:srgbClr val="C00000"/>
                </a:solidFill>
              </a:rPr>
              <a:t>Heavy hadrons</a:t>
            </a:r>
            <a:endParaRPr lang="en-US" altLang="ja-JP" sz="28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806" y="1222747"/>
            <a:ext cx="4926477" cy="193899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u="sng" dirty="0" smtClean="0"/>
              <a:t>Simple</a:t>
            </a:r>
            <a:r>
              <a:rPr kumimoji="1" lang="en-US" altLang="ja-JP" sz="2000" b="1" u="sng" dirty="0" smtClean="0"/>
              <a:t> model:</a:t>
            </a:r>
            <a:endParaRPr lang="en-US" altLang="ja-JP" sz="2000" b="1" u="sng" dirty="0"/>
          </a:p>
          <a:p>
            <a:r>
              <a:rPr kumimoji="1" lang="ja-JP" altLang="en-US" sz="2000" dirty="0" smtClean="0"/>
              <a:t>・ </a:t>
            </a:r>
            <a:r>
              <a:rPr kumimoji="1" lang="en-US" altLang="ja-JP" sz="2000" dirty="0" smtClean="0"/>
              <a:t>Give ~300 MeV mass to each quark 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by hand</a:t>
            </a:r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Put into the confinement potential.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・ </a:t>
            </a:r>
            <a:r>
              <a:rPr kumimoji="1" lang="en-US" altLang="ja-JP" sz="2000" dirty="0" smtClean="0"/>
              <a:t>Hyper-fine interactions.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381558" y="1824486"/>
            <a:ext cx="2443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Works </a:t>
            </a:r>
            <a:r>
              <a:rPr lang="en-US" altLang="ja-JP" b="1" dirty="0">
                <a:solidFill>
                  <a:srgbClr val="FF0000"/>
                </a:solidFill>
              </a:rPr>
              <a:t>fine </a:t>
            </a:r>
            <a:r>
              <a:rPr lang="en-US" altLang="ja-JP" b="1" dirty="0" smtClean="0">
                <a:solidFill>
                  <a:srgbClr val="FF0000"/>
                </a:solidFill>
              </a:rPr>
              <a:t>surprisingly!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48606" y="3625229"/>
            <a:ext cx="9472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/>
              <a:t>“Constituent quark” must be a good degree of freedom… but not the end.</a:t>
            </a:r>
            <a:endParaRPr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5767446" y="2203423"/>
            <a:ext cx="1368152" cy="3600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中かっこ 24"/>
          <p:cNvSpPr/>
          <p:nvPr/>
        </p:nvSpPr>
        <p:spPr>
          <a:xfrm>
            <a:off x="4854338" y="1449848"/>
            <a:ext cx="402092" cy="186243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6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pic>
        <p:nvPicPr>
          <p:cNvPr id="5" name="Picture 2" descr="C:\Users\work\Desktop\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933" y="936104"/>
            <a:ext cx="9106458" cy="5589240"/>
          </a:xfrm>
          <a:prstGeom prst="rect">
            <a:avLst/>
          </a:prstGeom>
          <a:noFill/>
        </p:spPr>
      </p:pic>
      <p:pic>
        <p:nvPicPr>
          <p:cNvPr id="6" name="Picture 5" descr="C:\Users\kato\Desktop\B-logo-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00" y="3869791"/>
            <a:ext cx="730487" cy="5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021809" y="376266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C00000"/>
                </a:solidFill>
              </a:rPr>
              <a:t>・</a:t>
            </a:r>
            <a:endParaRPr kumimoji="1" lang="ja-JP" alt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47507" y="3416054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C00000"/>
                </a:solidFill>
              </a:rPr>
              <a:t>・</a:t>
            </a:r>
            <a:endParaRPr kumimoji="1" lang="ja-JP" alt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15333" y="4430516"/>
            <a:ext cx="14189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16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10.58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GeV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0" name="Picture 17" descr="C:\Users\kato\Desktop\lhcb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68" y="3854452"/>
            <a:ext cx="687136" cy="4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C:\Users\kato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3861048"/>
            <a:ext cx="465498" cy="4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C:\Users\kato\Desktop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4" y="3850162"/>
            <a:ext cx="883883" cy="4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063784" y="4218799"/>
            <a:ext cx="1422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pp 7, 8, 13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TeV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19317" y="371043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C00000"/>
                </a:solidFill>
              </a:rPr>
              <a:t>・</a:t>
            </a:r>
            <a:endParaRPr kumimoji="1" lang="ja-JP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15" name="Picture 3" descr="C:\Users\work\Desktop\BES3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647" y="4090658"/>
            <a:ext cx="974662" cy="456857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3696355" y="4574532"/>
            <a:ext cx="115448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16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~4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GeV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91597" y="372420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C00000"/>
                </a:solidFill>
              </a:rPr>
              <a:t>・</a:t>
            </a:r>
            <a:endParaRPr kumimoji="1" lang="ja-JP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18" name="Picture 13" descr="C:\Users\kato\Desktop\BABARTM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91" y="3438315"/>
            <a:ext cx="520187" cy="7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7491597" y="4142484"/>
            <a:ext cx="14189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16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 10.58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GeV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331629" y="35664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C00000"/>
                </a:solidFill>
              </a:rPr>
              <a:t>・</a:t>
            </a:r>
            <a:endParaRPr kumimoji="1" lang="ja-JP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21" name="Picture 4" descr="C:\Users\kato\Desktop\cdfii_logo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19" y="3140968"/>
            <a:ext cx="588800" cy="5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kato\Desktop\logo-white-b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58" y="3212976"/>
            <a:ext cx="864861" cy="45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8667605" y="3710436"/>
            <a:ext cx="10693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pp 1.9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TeV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8838667" y="3814718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95645" y="116632"/>
            <a:ext cx="7122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C00000"/>
                </a:solidFill>
              </a:rPr>
              <a:t>Exotic </a:t>
            </a:r>
            <a:r>
              <a:rPr kumimoji="1" lang="en-US" altLang="ja-JP" sz="3600" b="1" dirty="0" smtClean="0">
                <a:solidFill>
                  <a:srgbClr val="C00000"/>
                </a:solidFill>
              </a:rPr>
              <a:t>hadron </a:t>
            </a:r>
            <a:r>
              <a:rPr kumimoji="1" lang="en-US" altLang="ja-JP" sz="3600" b="1" dirty="0" smtClean="0">
                <a:solidFill>
                  <a:srgbClr val="C00000"/>
                </a:solidFill>
              </a:rPr>
              <a:t>facilities in the world</a:t>
            </a:r>
            <a:endParaRPr kumimoji="1" lang="ja-JP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27" name="Picture 2" descr="C:\Users\work\Desktop\belle2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4002" y="3865113"/>
            <a:ext cx="720079" cy="556919"/>
          </a:xfrm>
          <a:prstGeom prst="rect">
            <a:avLst/>
          </a:prstGeom>
          <a:noFill/>
        </p:spPr>
      </p:pic>
      <p:sp>
        <p:nvSpPr>
          <p:cNvPr id="29" name="四角形吹き出し 28"/>
          <p:cNvSpPr/>
          <p:nvPr/>
        </p:nvSpPr>
        <p:spPr>
          <a:xfrm>
            <a:off x="5220791" y="5025147"/>
            <a:ext cx="2088232" cy="648072"/>
          </a:xfrm>
          <a:prstGeom prst="wedgeRectCallout">
            <a:avLst>
              <a:gd name="adj1" fmla="val -34724"/>
              <a:gd name="adj2" fmla="val -908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</a:rPr>
              <a:t>X(3872) (2003) etc</a:t>
            </a:r>
          </a:p>
          <a:p>
            <a:pPr algn="ctr"/>
            <a:r>
              <a:rPr lang="en-US" altLang="ja-JP" b="1" dirty="0" err="1" smtClean="0">
                <a:solidFill>
                  <a:srgbClr val="0070C0"/>
                </a:solidFill>
              </a:rPr>
              <a:t>Charmonium</a:t>
            </a:r>
            <a:r>
              <a:rPr lang="en-US" altLang="ja-JP" b="1" dirty="0" smtClean="0">
                <a:solidFill>
                  <a:srgbClr val="0070C0"/>
                </a:solidFill>
              </a:rPr>
              <a:t>-like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30" name="四角形吹き出し 29"/>
          <p:cNvSpPr/>
          <p:nvPr/>
        </p:nvSpPr>
        <p:spPr>
          <a:xfrm>
            <a:off x="7669063" y="4725144"/>
            <a:ext cx="2088232" cy="576064"/>
          </a:xfrm>
          <a:prstGeom prst="wedgeRectCallout">
            <a:avLst>
              <a:gd name="adj1" fmla="val -43064"/>
              <a:gd name="adj2" fmla="val -947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</a:rPr>
              <a:t>Y(4260) (2006)</a:t>
            </a:r>
          </a:p>
          <a:p>
            <a:pPr algn="ctr"/>
            <a:r>
              <a:rPr lang="en-US" altLang="ja-JP" b="1" dirty="0" err="1" smtClean="0">
                <a:solidFill>
                  <a:srgbClr val="0070C0"/>
                </a:solidFill>
              </a:rPr>
              <a:t>Charmonium</a:t>
            </a:r>
            <a:r>
              <a:rPr lang="en-US" altLang="ja-JP" b="1" dirty="0" smtClean="0">
                <a:solidFill>
                  <a:srgbClr val="0070C0"/>
                </a:solidFill>
              </a:rPr>
              <a:t>-like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2844527" y="5301208"/>
            <a:ext cx="2088232" cy="648072"/>
          </a:xfrm>
          <a:prstGeom prst="wedgeRectCallout">
            <a:avLst>
              <a:gd name="adj1" fmla="val 6979"/>
              <a:gd name="adj2" fmla="val -1108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</a:rPr>
              <a:t>Z(3900) (2013) etc</a:t>
            </a:r>
          </a:p>
          <a:p>
            <a:pPr algn="ctr"/>
            <a:r>
              <a:rPr lang="en-US" altLang="ja-JP" b="1" dirty="0" err="1" smtClean="0">
                <a:solidFill>
                  <a:srgbClr val="0070C0"/>
                </a:solidFill>
              </a:rPr>
              <a:t>charmonium</a:t>
            </a:r>
            <a:r>
              <a:rPr lang="en-US" altLang="ja-JP" b="1" dirty="0" smtClean="0">
                <a:solidFill>
                  <a:srgbClr val="0070C0"/>
                </a:solidFill>
              </a:rPr>
              <a:t>-like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32" name="四角形吹き出し 31"/>
          <p:cNvSpPr/>
          <p:nvPr/>
        </p:nvSpPr>
        <p:spPr>
          <a:xfrm>
            <a:off x="8151347" y="2492896"/>
            <a:ext cx="1872208" cy="504056"/>
          </a:xfrm>
          <a:prstGeom prst="wedgeRectCallout">
            <a:avLst>
              <a:gd name="adj1" fmla="val -41777"/>
              <a:gd name="adj2" fmla="val 927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</a:rPr>
              <a:t>[X(5568)] (2017)</a:t>
            </a:r>
          </a:p>
          <a:p>
            <a:pPr algn="ctr"/>
            <a:r>
              <a:rPr lang="en-US" altLang="ja-JP" b="1" dirty="0" err="1" smtClean="0">
                <a:solidFill>
                  <a:srgbClr val="0070C0"/>
                </a:solidFill>
              </a:rPr>
              <a:t>bsud</a:t>
            </a:r>
            <a:r>
              <a:rPr lang="en-US" altLang="ja-JP" b="1" dirty="0" smtClean="0">
                <a:solidFill>
                  <a:srgbClr val="0070C0"/>
                </a:solidFill>
              </a:rPr>
              <a:t> tetra quark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07951" y="3212976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C00000"/>
                </a:solidFill>
              </a:rPr>
              <a:t>・</a:t>
            </a:r>
            <a:endParaRPr kumimoji="1" lang="ja-JP" altLang="en-US" sz="4000" b="1" dirty="0">
              <a:solidFill>
                <a:srgbClr val="C00000"/>
              </a:solidFill>
            </a:endParaRPr>
          </a:p>
        </p:txBody>
      </p:sp>
      <p:sp>
        <p:nvSpPr>
          <p:cNvPr id="34" name="四角形吹き出し 33"/>
          <p:cNvSpPr/>
          <p:nvPr/>
        </p:nvSpPr>
        <p:spPr>
          <a:xfrm>
            <a:off x="900311" y="2204864"/>
            <a:ext cx="1800200" cy="648072"/>
          </a:xfrm>
          <a:prstGeom prst="wedgeRectCallout">
            <a:avLst>
              <a:gd name="adj1" fmla="val 8502"/>
              <a:gd name="adj2" fmla="val 903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rgbClr val="0070C0"/>
                </a:solidFill>
              </a:rPr>
              <a:t>d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*(2380) (2011)</a:t>
            </a:r>
          </a:p>
          <a:p>
            <a:pPr algn="ctr"/>
            <a:r>
              <a:rPr lang="en-US" altLang="ja-JP" b="1" dirty="0" smtClean="0">
                <a:solidFill>
                  <a:srgbClr val="0070C0"/>
                </a:solidFill>
              </a:rPr>
              <a:t>Di-baryon 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4527" y="2348880"/>
            <a:ext cx="1889738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正方形/長方形 36"/>
          <p:cNvSpPr/>
          <p:nvPr/>
        </p:nvSpPr>
        <p:spPr>
          <a:xfrm>
            <a:off x="3132559" y="2132856"/>
            <a:ext cx="1377300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700" dirty="0" err="1" smtClean="0"/>
              <a:t>Phys.Rev</a:t>
            </a:r>
            <a:r>
              <a:rPr lang="en-US" altLang="ja-JP" sz="700" dirty="0" smtClean="0"/>
              <a:t>. Lett.106(2011) 242302</a:t>
            </a:r>
            <a:endParaRPr lang="ja-JP" altLang="en-US" sz="700" dirty="0"/>
          </a:p>
        </p:txBody>
      </p:sp>
      <p:pic>
        <p:nvPicPr>
          <p:cNvPr id="239619" name="Picture 3" descr="C:\Users\work\Desktop\mjpsip-default-inset-all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5128538"/>
            <a:ext cx="1908423" cy="1568416"/>
          </a:xfrm>
          <a:prstGeom prst="rect">
            <a:avLst/>
          </a:prstGeom>
          <a:noFill/>
        </p:spPr>
      </p:pic>
      <p:sp>
        <p:nvSpPr>
          <p:cNvPr id="39" name="四角形吹き出し 38"/>
          <p:cNvSpPr/>
          <p:nvPr/>
        </p:nvSpPr>
        <p:spPr>
          <a:xfrm>
            <a:off x="180231" y="4581128"/>
            <a:ext cx="2304256" cy="504056"/>
          </a:xfrm>
          <a:prstGeom prst="wedgeRectCallout">
            <a:avLst>
              <a:gd name="adj1" fmla="val 20131"/>
              <a:gd name="adj2" fmla="val -1034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</a:rPr>
              <a:t>P</a:t>
            </a:r>
            <a:r>
              <a:rPr kumimoji="1" lang="en-US" altLang="ja-JP" b="1" baseline="-25000" dirty="0" smtClean="0">
                <a:solidFill>
                  <a:srgbClr val="0070C0"/>
                </a:solidFill>
              </a:rPr>
              <a:t>c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(4450/4380) (2015)</a:t>
            </a:r>
          </a:p>
          <a:p>
            <a:pPr algn="ctr"/>
            <a:r>
              <a:rPr lang="en-US" altLang="ja-JP" b="1" dirty="0" err="1" smtClean="0">
                <a:solidFill>
                  <a:srgbClr val="0070C0"/>
                </a:solidFill>
              </a:rPr>
              <a:t>Pentaquark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pic>
        <p:nvPicPr>
          <p:cNvPr id="239620" name="Picture 4" descr="C:\Users\work\Desktop\wasa-15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4327" y="3219017"/>
            <a:ext cx="874929" cy="419966"/>
          </a:xfrm>
          <a:prstGeom prst="rect">
            <a:avLst/>
          </a:prstGeom>
          <a:noFill/>
        </p:spPr>
      </p:pic>
      <p:sp>
        <p:nvSpPr>
          <p:cNvPr id="42" name="正方形/長方形 41"/>
          <p:cNvSpPr/>
          <p:nvPr/>
        </p:nvSpPr>
        <p:spPr>
          <a:xfrm>
            <a:off x="1850549" y="6525344"/>
            <a:ext cx="17860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b="1" dirty="0" smtClean="0"/>
              <a:t>Phys. Rev. </a:t>
            </a:r>
            <a:r>
              <a:rPr lang="en-US" altLang="ja-JP" sz="1050" b="1" dirty="0" err="1" smtClean="0"/>
              <a:t>Lett</a:t>
            </a:r>
            <a:r>
              <a:rPr lang="en-US" altLang="ja-JP" sz="1050" b="1" dirty="0" smtClean="0"/>
              <a:t>. 115, 072001 </a:t>
            </a:r>
            <a:endParaRPr lang="en-US" altLang="ja-JP" sz="1050" b="1" dirty="0"/>
          </a:p>
        </p:txBody>
      </p:sp>
      <p:pic>
        <p:nvPicPr>
          <p:cNvPr id="239621" name="Picture 5" descr="C:\Users\work\Desktop\mediu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7095" y="1196752"/>
            <a:ext cx="1898466" cy="1268175"/>
          </a:xfrm>
          <a:prstGeom prst="rect">
            <a:avLst/>
          </a:prstGeom>
          <a:noFill/>
        </p:spPr>
      </p:pic>
      <p:sp>
        <p:nvSpPr>
          <p:cNvPr id="44" name="正方形/長方形 43"/>
          <p:cNvSpPr/>
          <p:nvPr/>
        </p:nvSpPr>
        <p:spPr>
          <a:xfrm>
            <a:off x="7669063" y="980728"/>
            <a:ext cx="15167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00" b="1" dirty="0" smtClean="0"/>
              <a:t>Phys. Rev. </a:t>
            </a:r>
            <a:r>
              <a:rPr lang="en-US" altLang="ja-JP" sz="900" b="1" dirty="0" err="1" smtClean="0"/>
              <a:t>Lett</a:t>
            </a:r>
            <a:r>
              <a:rPr lang="en-US" altLang="ja-JP" sz="900" b="1" dirty="0" smtClean="0"/>
              <a:t>. 117, 022003</a:t>
            </a:r>
            <a:endParaRPr lang="en-US" altLang="ja-JP" sz="9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381031" y="5517232"/>
            <a:ext cx="455355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Mostly from collider experiments</a:t>
            </a:r>
          </a:p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General purpose detector</a:t>
            </a:r>
            <a:endParaRPr lang="en-US" altLang="ja-JP" sz="2400" dirty="0" smtClean="0"/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What we can do with Belle II?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7129" y="58597"/>
            <a:ext cx="5486984" cy="755012"/>
          </a:xfrm>
        </p:spPr>
        <p:txBody>
          <a:bodyPr/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B-factory = hadron factory!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988692" y="2293591"/>
            <a:ext cx="2276072" cy="123110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 smtClean="0">
                <a:solidFill>
                  <a:srgbClr val="C00000"/>
                </a:solidFill>
              </a:rPr>
              <a:t>B meson decay 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1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, 0</a:t>
            </a:r>
            <a:r>
              <a:rPr lang="en-US" altLang="ja-JP" baseline="30000" dirty="0" smtClean="0"/>
              <a:t>-/+ </a:t>
            </a:r>
            <a:r>
              <a:rPr lang="en-US" altLang="ja-JP" dirty="0" smtClean="0"/>
              <a:t>….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X(3872), Z(4430)….</a:t>
            </a:r>
            <a:r>
              <a:rPr kumimoji="1" lang="en-US" altLang="ja-JP" dirty="0" smtClean="0"/>
              <a:t> 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Open charm hadrons</a:t>
            </a:r>
            <a:endParaRPr kumimoji="1" lang="ja-JP" altLang="en-US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955667" y="5282033"/>
            <a:ext cx="2930339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u="sng" dirty="0" err="1" smtClean="0">
                <a:solidFill>
                  <a:srgbClr val="C00000"/>
                </a:solidFill>
              </a:rPr>
              <a:t>e</a:t>
            </a:r>
            <a:r>
              <a:rPr kumimoji="1" lang="en-US" altLang="ja-JP" b="1" u="sng" baseline="30000" dirty="0" err="1" smtClean="0">
                <a:solidFill>
                  <a:srgbClr val="C00000"/>
                </a:solidFill>
              </a:rPr>
              <a:t>+</a:t>
            </a:r>
            <a:r>
              <a:rPr kumimoji="1" lang="en-US" altLang="ja-JP" b="1" u="sng" dirty="0" err="1" smtClean="0">
                <a:solidFill>
                  <a:srgbClr val="C00000"/>
                </a:solidFill>
              </a:rPr>
              <a:t>e</a:t>
            </a:r>
            <a:r>
              <a:rPr kumimoji="1" lang="en-US" altLang="ja-JP" b="1" u="sng" baseline="30000" dirty="0" smtClean="0">
                <a:solidFill>
                  <a:srgbClr val="C00000"/>
                </a:solidFill>
              </a:rPr>
              <a:t>-</a:t>
            </a:r>
            <a:r>
              <a:rPr kumimoji="1" lang="ja-JP" altLang="en-US" b="1" u="sng" dirty="0" smtClean="0">
                <a:solidFill>
                  <a:srgbClr val="C00000"/>
                </a:solidFill>
              </a:rPr>
              <a:t>→ </a:t>
            </a:r>
            <a:r>
              <a:rPr kumimoji="1" lang="en-US" altLang="ja-JP" b="1" u="sng" dirty="0" smtClean="0">
                <a:solidFill>
                  <a:srgbClr val="C00000"/>
                </a:solidFill>
              </a:rPr>
              <a:t>cc </a:t>
            </a:r>
          </a:p>
          <a:p>
            <a:r>
              <a:rPr lang="en-US" altLang="ja-JP" dirty="0" smtClean="0"/>
              <a:t>Charm mesons/baryons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56569" y="2546195"/>
            <a:ext cx="2173095" cy="92333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C00000"/>
                </a:solidFill>
              </a:rPr>
              <a:t>Initial state radiation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J</a:t>
            </a:r>
            <a:r>
              <a:rPr lang="en-US" altLang="ja-JP" baseline="30000" dirty="0" smtClean="0"/>
              <a:t>PC</a:t>
            </a:r>
            <a:r>
              <a:rPr lang="en-US" altLang="ja-JP" dirty="0" smtClean="0"/>
              <a:t>=1</a:t>
            </a:r>
            <a:r>
              <a:rPr lang="en-US" altLang="ja-JP" baseline="30000" dirty="0" smtClean="0"/>
              <a:t>--</a:t>
            </a:r>
            <a:r>
              <a:rPr lang="en-US" altLang="ja-JP" dirty="0" smtClean="0"/>
              <a:t> 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Y(4260)</a:t>
            </a: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8317297" y="2664871"/>
            <a:ext cx="2414892" cy="83099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u="sng" dirty="0" smtClean="0">
                <a:solidFill>
                  <a:srgbClr val="C00000"/>
                </a:solidFill>
              </a:rPr>
              <a:t>Two photon collision</a:t>
            </a:r>
          </a:p>
          <a:p>
            <a:r>
              <a:rPr lang="ja-JP" altLang="en-US" sz="1600" dirty="0" smtClean="0"/>
              <a:t>・</a:t>
            </a:r>
            <a:r>
              <a:rPr lang="en-US" altLang="ja-JP" sz="1600" dirty="0" smtClean="0"/>
              <a:t>J</a:t>
            </a:r>
            <a:r>
              <a:rPr lang="en-US" altLang="ja-JP" sz="1600" baseline="30000" dirty="0" smtClean="0"/>
              <a:t>PC</a:t>
            </a:r>
            <a:r>
              <a:rPr lang="en-US" altLang="ja-JP" sz="1600" dirty="0" smtClean="0"/>
              <a:t>=0</a:t>
            </a:r>
            <a:r>
              <a:rPr lang="en-US" altLang="ja-JP" sz="1600" baseline="30000" dirty="0" smtClean="0"/>
              <a:t>++</a:t>
            </a:r>
            <a:r>
              <a:rPr lang="en-US" altLang="ja-JP" sz="1600" dirty="0" smtClean="0"/>
              <a:t>, 2</a:t>
            </a:r>
            <a:r>
              <a:rPr lang="en-US" altLang="ja-JP" sz="1600" baseline="30000" dirty="0" smtClean="0"/>
              <a:t>++</a:t>
            </a:r>
            <a:r>
              <a:rPr lang="en-US" altLang="ja-JP" sz="1600" dirty="0" smtClean="0"/>
              <a:t>....</a:t>
            </a:r>
            <a:r>
              <a:rPr lang="en-US" altLang="ja-JP" sz="1600" baseline="30000" dirty="0" smtClean="0"/>
              <a:t>.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Extract t</a:t>
            </a:r>
            <a:r>
              <a:rPr lang="en-US" altLang="ja-JP" sz="1600" dirty="0" smtClean="0"/>
              <a:t>wo photon width</a:t>
            </a:r>
            <a:endParaRPr kumimoji="1" lang="ja-JP" altLang="en-US" sz="16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3" y="837684"/>
            <a:ext cx="3228788" cy="147062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11" y="1172059"/>
            <a:ext cx="3323624" cy="163581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58" y="1143901"/>
            <a:ext cx="2817257" cy="159879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3" y="3722003"/>
            <a:ext cx="3538178" cy="160444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21" y="3779582"/>
            <a:ext cx="3318984" cy="1515560"/>
          </a:xfrm>
          <a:prstGeom prst="rect">
            <a:avLst/>
          </a:prstGeom>
        </p:spPr>
      </p:pic>
      <p:sp>
        <p:nvSpPr>
          <p:cNvPr id="109" name="テキスト ボックス 108"/>
          <p:cNvSpPr txBox="1"/>
          <p:nvPr/>
        </p:nvSpPr>
        <p:spPr>
          <a:xfrm>
            <a:off x="900311" y="5229200"/>
            <a:ext cx="2197846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C00000"/>
                </a:solidFill>
              </a:rPr>
              <a:t>Double </a:t>
            </a:r>
            <a:r>
              <a:rPr kumimoji="1" lang="en-US" altLang="ja-JP" b="1" u="sng" dirty="0" err="1" smtClean="0">
                <a:solidFill>
                  <a:srgbClr val="C00000"/>
                </a:solidFill>
              </a:rPr>
              <a:t>charmonium</a:t>
            </a:r>
            <a:endParaRPr kumimoji="1" lang="en-US" altLang="ja-JP" b="1" u="sng" dirty="0" smtClean="0">
              <a:solidFill>
                <a:srgbClr val="C00000"/>
              </a:solidFill>
            </a:endParaRP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C-even </a:t>
            </a:r>
            <a:r>
              <a:rPr lang="en-US" altLang="ja-JP" dirty="0" err="1" smtClean="0"/>
              <a:t>charmonium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25068" y="1975222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</a:t>
            </a:r>
            <a:r>
              <a:rPr kumimoji="1" lang="en-US" altLang="ja-JP" sz="2400" baseline="-25000" dirty="0" smtClean="0"/>
              <a:t>cc</a:t>
            </a:r>
            <a:endParaRPr kumimoji="1" lang="ja-JP" altLang="en-US" sz="2400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6372919" y="2242628"/>
            <a:ext cx="9583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8687447" y="1699185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</a:t>
            </a:r>
            <a:r>
              <a:rPr kumimoji="1" lang="en-US" altLang="ja-JP" sz="2400" baseline="-25000" dirty="0" smtClean="0"/>
              <a:t>cc</a:t>
            </a:r>
            <a:endParaRPr kumimoji="1" lang="ja-JP" altLang="en-US" sz="2400" dirty="0"/>
          </a:p>
        </p:txBody>
      </p:sp>
      <p:cxnSp>
        <p:nvCxnSpPr>
          <p:cNvPr id="115" name="直線コネクタ 114"/>
          <p:cNvCxnSpPr/>
          <p:nvPr/>
        </p:nvCxnSpPr>
        <p:spPr>
          <a:xfrm>
            <a:off x="9038101" y="1966591"/>
            <a:ext cx="9583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08489" y="6309321"/>
            <a:ext cx="2839614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125" name="フッター プレースホルダ 10"/>
          <p:cNvSpPr>
            <a:spLocks noGrp="1"/>
          </p:cNvSpPr>
          <p:nvPr>
            <p:ph type="ftr" sz="quarter" idx="11"/>
          </p:nvPr>
        </p:nvSpPr>
        <p:spPr>
          <a:xfrm>
            <a:off x="4158007" y="6309321"/>
            <a:ext cx="3853762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5755364" y="5382316"/>
            <a:ext cx="958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08" y="3573016"/>
            <a:ext cx="1922715" cy="163603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8615240" y="5294780"/>
            <a:ext cx="3008643" cy="58477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u="sng" dirty="0" err="1" smtClean="0">
                <a:solidFill>
                  <a:srgbClr val="C00000"/>
                </a:solidFill>
              </a:rPr>
              <a:t>Bottomonium</a:t>
            </a:r>
            <a:r>
              <a:rPr kumimoji="1" lang="en-US" altLang="ja-JP" sz="1600" b="1" u="sng" dirty="0" smtClean="0">
                <a:solidFill>
                  <a:srgbClr val="C00000"/>
                </a:solidFill>
              </a:rPr>
              <a:t> transition</a:t>
            </a:r>
          </a:p>
          <a:p>
            <a:r>
              <a:rPr lang="en-US" altLang="ja-JP" sz="1600" dirty="0" err="1" smtClean="0"/>
              <a:t>Z</a:t>
            </a:r>
            <a:r>
              <a:rPr lang="en-US" altLang="ja-JP" sz="1600" baseline="-25000" dirty="0" err="1" smtClean="0"/>
              <a:t>b</a:t>
            </a:r>
            <a:r>
              <a:rPr lang="en-US" altLang="ja-JP" sz="1600" dirty="0" smtClean="0"/>
              <a:t> states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918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024764"/>
              </p:ext>
            </p:extLst>
          </p:nvPr>
        </p:nvGraphicFramePr>
        <p:xfrm>
          <a:off x="891296" y="679310"/>
          <a:ext cx="10195795" cy="5981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9467998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9352263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61793998"/>
                    </a:ext>
                  </a:extLst>
                </a:gridCol>
              </a:tblGrid>
              <a:tr h="380063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Charmonium</a:t>
                      </a:r>
                      <a:r>
                        <a:rPr kumimoji="1" lang="en-US" altLang="ja-JP" sz="1600" dirty="0" smtClean="0"/>
                        <a:t> (-like)</a:t>
                      </a:r>
                    </a:p>
                    <a:p>
                      <a:r>
                        <a:rPr kumimoji="1" lang="en-US" altLang="ja-JP" sz="1600" dirty="0" smtClean="0"/>
                        <a:t>=cc</a:t>
                      </a:r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Bottomonium</a:t>
                      </a:r>
                      <a:r>
                        <a:rPr kumimoji="1" lang="en-US" altLang="ja-JP" sz="1600" dirty="0" smtClean="0"/>
                        <a:t> (-like)</a:t>
                      </a:r>
                    </a:p>
                    <a:p>
                      <a:r>
                        <a:rPr kumimoji="1" lang="en-US" altLang="ja-JP" sz="1600" dirty="0" smtClean="0"/>
                        <a:t>=bb</a:t>
                      </a:r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D</a:t>
                      </a:r>
                      <a:r>
                        <a:rPr kumimoji="1" lang="en-US" altLang="ja-JP" sz="2000" b="1" baseline="-25000" dirty="0" smtClean="0"/>
                        <a:t>,</a:t>
                      </a:r>
                      <a:r>
                        <a:rPr kumimoji="1" lang="en-US" altLang="ja-JP" sz="2000" b="1" baseline="0" dirty="0" smtClean="0"/>
                        <a:t> D</a:t>
                      </a:r>
                      <a:r>
                        <a:rPr kumimoji="1" lang="en-US" altLang="ja-JP" sz="2000" b="1" baseline="-25000" dirty="0" smtClean="0"/>
                        <a:t>(s)</a:t>
                      </a:r>
                    </a:p>
                    <a:p>
                      <a:r>
                        <a:rPr kumimoji="1" lang="en-US" altLang="ja-JP" sz="2000" b="1" baseline="0" dirty="0" smtClean="0"/>
                        <a:t>cu</a:t>
                      </a:r>
                      <a:r>
                        <a:rPr kumimoji="1" lang="en-US" altLang="ja-JP" sz="2000" b="1" baseline="-25000" dirty="0" smtClean="0"/>
                        <a:t>,</a:t>
                      </a:r>
                      <a:r>
                        <a:rPr kumimoji="1" lang="en-US" altLang="ja-JP" sz="2000" b="1" baseline="0" dirty="0" smtClean="0"/>
                        <a:t> </a:t>
                      </a:r>
                      <a:r>
                        <a:rPr kumimoji="1" lang="en-US" altLang="ja-JP" sz="2000" b="1" baseline="0" dirty="0" err="1" smtClean="0"/>
                        <a:t>cs</a:t>
                      </a:r>
                      <a:endParaRPr kumimoji="1" lang="ja-JP" altLang="en-US" sz="1600" b="1" baseline="-25000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Charmed baryon </a:t>
                      </a:r>
                    </a:p>
                    <a:p>
                      <a:r>
                        <a:rPr kumimoji="1" lang="en-US" altLang="ja-JP" sz="1600" dirty="0" smtClean="0"/>
                        <a:t>cud, </a:t>
                      </a:r>
                      <a:r>
                        <a:rPr kumimoji="1" lang="en-US" altLang="ja-JP" sz="1600" dirty="0" err="1" smtClean="0"/>
                        <a:t>csd</a:t>
                      </a:r>
                      <a:r>
                        <a:rPr kumimoji="1" lang="en-US" altLang="ja-JP" sz="1600" dirty="0" smtClean="0"/>
                        <a:t>,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baseline="0" dirty="0" err="1" smtClean="0"/>
                        <a:t>css</a:t>
                      </a:r>
                      <a:r>
                        <a:rPr kumimoji="1" lang="en-US" altLang="ja-JP" sz="1600" baseline="0" dirty="0" smtClean="0"/>
                        <a:t>..</a:t>
                      </a:r>
                      <a:endParaRPr kumimoji="1" lang="en-US" altLang="ja-JP" sz="1600" dirty="0" smtClean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Hyperon</a:t>
                      </a:r>
                    </a:p>
                    <a:p>
                      <a:r>
                        <a:rPr kumimoji="1" lang="en-US" altLang="ja-JP" sz="1600" dirty="0" err="1" smtClean="0"/>
                        <a:t>ssu</a:t>
                      </a:r>
                      <a:r>
                        <a:rPr kumimoji="1" lang="en-US" altLang="ja-JP" sz="1600" dirty="0" smtClean="0"/>
                        <a:t>, </a:t>
                      </a:r>
                      <a:r>
                        <a:rPr kumimoji="1" lang="en-US" altLang="ja-JP" sz="1600" dirty="0" err="1" smtClean="0"/>
                        <a:t>sss</a:t>
                      </a:r>
                      <a:r>
                        <a:rPr kumimoji="1" lang="en-US" altLang="ja-JP" sz="1600" dirty="0" smtClean="0"/>
                        <a:t>…</a:t>
                      </a:r>
                    </a:p>
                  </a:txBody>
                  <a:tcPr marL="91273" marR="91273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B-decay</a:t>
                      </a:r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600" b="1" u="none" dirty="0" err="1" smtClean="0">
                          <a:solidFill>
                            <a:srgbClr val="FF0000"/>
                          </a:solidFill>
                        </a:rPr>
                        <a:t>η</a:t>
                      </a:r>
                      <a:r>
                        <a:rPr lang="en-US" altLang="ja-JP" sz="1600" b="1" u="none" baseline="-2500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ja-JP" sz="1600" b="1" u="none" dirty="0" smtClean="0">
                          <a:solidFill>
                            <a:srgbClr val="FF0000"/>
                          </a:solidFill>
                        </a:rPr>
                        <a:t>(2S) ψ</a:t>
                      </a:r>
                      <a:r>
                        <a:rPr lang="en-US" altLang="ja-JP" sz="1600" b="1" u="none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altLang="ja-JP" sz="1600" b="1" u="none" dirty="0" smtClean="0">
                          <a:solidFill>
                            <a:srgbClr val="FF0000"/>
                          </a:solidFill>
                        </a:rPr>
                        <a:t>(3823)   X(3872) X(3915)</a:t>
                      </a:r>
                      <a:r>
                        <a:rPr lang="en-US" altLang="ja-JP" sz="1600" b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altLang="ja-JP" sz="1600" b="1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ja-JP" sz="1600" b="1" dirty="0" err="1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altLang="ja-JP" sz="1600" b="1" baseline="-2500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(4050) </a:t>
                      </a:r>
                      <a:r>
                        <a:rPr lang="en-US" altLang="ja-JP" sz="1600" b="1" dirty="0" err="1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altLang="ja-JP" sz="1600" b="1" baseline="-2500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(4250)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err="1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altLang="ja-JP" sz="1600" b="1" baseline="-2500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(4430) </a:t>
                      </a:r>
                      <a:r>
                        <a:rPr lang="en-US" altLang="ja-JP" sz="1600" b="1" dirty="0" err="1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altLang="ja-JP" sz="1600" b="1" baseline="-2500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(4200) </a:t>
                      </a:r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D*</a:t>
                      </a:r>
                      <a:r>
                        <a:rPr lang="en-US" altLang="ja-JP" sz="1600" b="1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(2400) D</a:t>
                      </a:r>
                      <a:r>
                        <a:rPr lang="en-US" altLang="ja-JP" sz="1600" b="1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(2430)</a:t>
                      </a:r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baseline="0" dirty="0" err="1" smtClean="0">
                          <a:solidFill>
                            <a:srgbClr val="00B0F0"/>
                          </a:solidFill>
                        </a:rPr>
                        <a:t>Ξ</a:t>
                      </a:r>
                      <a:r>
                        <a:rPr lang="en-US" altLang="ja-JP" sz="1600" b="1" baseline="-25000" dirty="0" err="1" smtClean="0">
                          <a:solidFill>
                            <a:srgbClr val="00B0F0"/>
                          </a:solidFill>
                        </a:rPr>
                        <a:t>c</a:t>
                      </a:r>
                      <a:r>
                        <a:rPr lang="en-US" altLang="ja-JP" sz="1600" b="1" baseline="0" dirty="0" smtClean="0">
                          <a:solidFill>
                            <a:srgbClr val="00B0F0"/>
                          </a:solidFill>
                        </a:rPr>
                        <a:t>(2930)</a:t>
                      </a:r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baseline="0" dirty="0" smtClean="0">
                        <a:solidFill>
                          <a:srgbClr val="00B0F0"/>
                        </a:solidFill>
                      </a:endParaRPr>
                    </a:p>
                  </a:txBody>
                  <a:tcPr marL="91273" marR="91273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Initial</a:t>
                      </a:r>
                    </a:p>
                    <a:p>
                      <a:r>
                        <a:rPr kumimoji="1" lang="en-US" altLang="ja-JP" sz="1600" b="1" dirty="0" smtClean="0"/>
                        <a:t>State</a:t>
                      </a:r>
                    </a:p>
                    <a:p>
                      <a:r>
                        <a:rPr kumimoji="1" lang="en-US" altLang="ja-JP" sz="1600" b="1" dirty="0" smtClean="0"/>
                        <a:t>Radiation</a:t>
                      </a:r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rgbClr val="00B0F0"/>
                          </a:solidFill>
                        </a:rPr>
                        <a:t>Y(4260) 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Z(3900)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Y(4008) Y(4360)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Y(4660)</a:t>
                      </a:r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08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Double </a:t>
                      </a:r>
                      <a:r>
                        <a:rPr kumimoji="1" lang="en-US" altLang="ja-JP" sz="1600" b="1" dirty="0" err="1" smtClean="0"/>
                        <a:t>charmonium</a:t>
                      </a:r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X(3860) </a:t>
                      </a:r>
                      <a:r>
                        <a:rPr lang="ja-JP" altLang="en-US" sz="1600" b="1" dirty="0" smtClean="0">
                          <a:solidFill>
                            <a:srgbClr val="FF0000"/>
                          </a:solidFill>
                        </a:rPr>
                        <a:t>≒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 χ</a:t>
                      </a:r>
                      <a:r>
                        <a:rPr lang="en-US" altLang="ja-JP" sz="1600" b="1" baseline="-25000" dirty="0" smtClean="0">
                          <a:solidFill>
                            <a:srgbClr val="FF0000"/>
                          </a:solidFill>
                        </a:rPr>
                        <a:t>c0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(2P)</a:t>
                      </a:r>
                      <a:r>
                        <a:rPr lang="en-US" altLang="ja-JP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X(3940) X(4160)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96">
                <a:tc>
                  <a:txBody>
                    <a:bodyPr/>
                    <a:lstStyle/>
                    <a:p>
                      <a:r>
                        <a:rPr lang="en-US" altLang="ja-JP" sz="1600" b="1" dirty="0" smtClean="0"/>
                        <a:t>Two-photon </a:t>
                      </a:r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χ</a:t>
                      </a:r>
                      <a:r>
                        <a:rPr lang="en-US" altLang="ja-JP" sz="1600" b="1" baseline="-25000" dirty="0" smtClean="0">
                          <a:solidFill>
                            <a:srgbClr val="FF0000"/>
                          </a:solidFill>
                        </a:rPr>
                        <a:t>c2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(2P)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kumimoji="1" lang="en-US" altLang="ja-JP" sz="1600" b="1" dirty="0" err="1" smtClean="0"/>
                        <a:t>e</a:t>
                      </a:r>
                      <a:r>
                        <a:rPr kumimoji="1" lang="en-US" altLang="ja-JP" sz="1600" b="1" baseline="30000" dirty="0" err="1" smtClean="0"/>
                        <a:t>+</a:t>
                      </a:r>
                      <a:r>
                        <a:rPr kumimoji="1" lang="en-US" altLang="ja-JP" sz="1600" b="1" dirty="0" err="1" smtClean="0"/>
                        <a:t>e</a:t>
                      </a:r>
                      <a:r>
                        <a:rPr kumimoji="1" lang="en-US" altLang="ja-JP" sz="1600" b="1" baseline="30000" dirty="0" smtClean="0"/>
                        <a:t>-</a:t>
                      </a:r>
                      <a:r>
                        <a:rPr kumimoji="1" lang="ja-JP" altLang="en-US" sz="1600" b="1" dirty="0" smtClean="0"/>
                        <a:t>→</a:t>
                      </a:r>
                      <a:r>
                        <a:rPr kumimoji="1" lang="en-US" altLang="ja-JP" sz="1600" b="1" dirty="0" err="1" smtClean="0"/>
                        <a:t>cc</a:t>
                      </a:r>
                      <a:r>
                        <a:rPr kumimoji="1" lang="en-US" altLang="ja-JP" sz="1600" b="1" baseline="30000" dirty="0" err="1" smtClean="0"/>
                        <a:t>bar</a:t>
                      </a:r>
                      <a:endParaRPr kumimoji="1" lang="ja-JP" altLang="en-US" sz="1600" b="1" baseline="30000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00B0F0"/>
                          </a:solidFill>
                        </a:rPr>
                        <a:t>D</a:t>
                      </a:r>
                      <a:r>
                        <a:rPr kumimoji="1" lang="en-US" altLang="ja-JP" sz="1600" b="1" baseline="30000" dirty="0" smtClean="0">
                          <a:solidFill>
                            <a:srgbClr val="00B0F0"/>
                          </a:solidFill>
                        </a:rPr>
                        <a:t>*</a:t>
                      </a:r>
                      <a:r>
                        <a:rPr kumimoji="1" lang="en-US" altLang="ja-JP" sz="1600" b="1" baseline="-25000" dirty="0" smtClean="0">
                          <a:solidFill>
                            <a:srgbClr val="00B0F0"/>
                          </a:solidFill>
                        </a:rPr>
                        <a:t>s0 </a:t>
                      </a:r>
                      <a:r>
                        <a:rPr kumimoji="1" lang="en-US" altLang="ja-JP" sz="1600" b="1" dirty="0" smtClean="0">
                          <a:solidFill>
                            <a:srgbClr val="00B0F0"/>
                          </a:solidFill>
                        </a:rPr>
                        <a:t>(2317) D</a:t>
                      </a:r>
                      <a:r>
                        <a:rPr kumimoji="1" lang="en-US" altLang="ja-JP" sz="1600" b="1" baseline="-25000" dirty="0" smtClean="0">
                          <a:solidFill>
                            <a:srgbClr val="00B0F0"/>
                          </a:solidFill>
                        </a:rPr>
                        <a:t>0</a:t>
                      </a:r>
                      <a:r>
                        <a:rPr kumimoji="1" lang="en-US" altLang="ja-JP" sz="1600" b="1" dirty="0" smtClean="0">
                          <a:solidFill>
                            <a:srgbClr val="00B0F0"/>
                          </a:solidFill>
                        </a:rPr>
                        <a:t>(2550) D</a:t>
                      </a:r>
                      <a:r>
                        <a:rPr kumimoji="1" lang="en-US" altLang="ja-JP" sz="1600" b="1" baseline="-25000" dirty="0" smtClean="0">
                          <a:solidFill>
                            <a:srgbClr val="00B0F0"/>
                          </a:solidFill>
                        </a:rPr>
                        <a:t>J</a:t>
                      </a:r>
                      <a:r>
                        <a:rPr kumimoji="1" lang="en-US" altLang="ja-JP" sz="1600" b="1" baseline="30000" dirty="0" smtClean="0">
                          <a:solidFill>
                            <a:srgbClr val="00B0F0"/>
                          </a:solidFill>
                        </a:rPr>
                        <a:t>*</a:t>
                      </a:r>
                      <a:r>
                        <a:rPr kumimoji="1" lang="en-US" altLang="ja-JP" sz="1600" b="1" dirty="0" smtClean="0">
                          <a:solidFill>
                            <a:srgbClr val="00B0F0"/>
                          </a:solidFill>
                        </a:rPr>
                        <a:t>(2600)  D</a:t>
                      </a:r>
                      <a:r>
                        <a:rPr kumimoji="1" lang="en-US" altLang="ja-JP" sz="1600" b="1" baseline="-25000" dirty="0" smtClean="0">
                          <a:solidFill>
                            <a:srgbClr val="00B0F0"/>
                          </a:solidFill>
                        </a:rPr>
                        <a:t>J</a:t>
                      </a:r>
                      <a:r>
                        <a:rPr kumimoji="1" lang="en-US" altLang="ja-JP" sz="1600" b="1" dirty="0" smtClean="0">
                          <a:solidFill>
                            <a:srgbClr val="00B0F0"/>
                          </a:solidFill>
                        </a:rPr>
                        <a:t>(2740) D</a:t>
                      </a:r>
                      <a:r>
                        <a:rPr kumimoji="1" lang="en-US" altLang="ja-JP" sz="1600" b="1" baseline="-25000" dirty="0" smtClean="0">
                          <a:solidFill>
                            <a:srgbClr val="00B0F0"/>
                          </a:solidFill>
                        </a:rPr>
                        <a:t>3</a:t>
                      </a:r>
                      <a:r>
                        <a:rPr kumimoji="1" lang="en-US" altLang="ja-JP" sz="1600" b="1" baseline="30000" dirty="0" smtClean="0">
                          <a:solidFill>
                            <a:srgbClr val="00B0F0"/>
                          </a:solidFill>
                        </a:rPr>
                        <a:t>*</a:t>
                      </a:r>
                      <a:r>
                        <a:rPr kumimoji="1" lang="en-US" altLang="ja-JP" sz="1600" b="1" dirty="0" smtClean="0">
                          <a:solidFill>
                            <a:srgbClr val="00B0F0"/>
                          </a:solidFill>
                        </a:rPr>
                        <a:t>(2750) </a:t>
                      </a:r>
                      <a:r>
                        <a:rPr lang="en-US" altLang="ja-JP" sz="1600" b="1" dirty="0" smtClean="0">
                          <a:solidFill>
                            <a:srgbClr val="00B0F0"/>
                          </a:solidFill>
                        </a:rPr>
                        <a:t>D</a:t>
                      </a:r>
                      <a:r>
                        <a:rPr lang="en-US" altLang="ja-JP" sz="1600" b="1" baseline="30000" dirty="0" smtClean="0">
                          <a:solidFill>
                            <a:srgbClr val="00B0F0"/>
                          </a:solidFill>
                        </a:rPr>
                        <a:t>*</a:t>
                      </a:r>
                      <a:r>
                        <a:rPr lang="en-US" altLang="ja-JP" sz="1600" b="1" baseline="-25000" dirty="0" smtClean="0">
                          <a:solidFill>
                            <a:srgbClr val="00B0F0"/>
                          </a:solidFill>
                        </a:rPr>
                        <a:t>s1</a:t>
                      </a:r>
                      <a:r>
                        <a:rPr lang="en-US" altLang="ja-JP" sz="1600" b="1" dirty="0" smtClean="0">
                          <a:solidFill>
                            <a:srgbClr val="00B0F0"/>
                          </a:solidFill>
                        </a:rPr>
                        <a:t>(2700)</a:t>
                      </a:r>
                      <a:endParaRPr kumimoji="1" lang="ja-JP" altLang="en-US" sz="1600" b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00B0F0"/>
                          </a:solidFill>
                        </a:rPr>
                        <a:t>D</a:t>
                      </a:r>
                      <a:r>
                        <a:rPr kumimoji="1" lang="en-US" altLang="ja-JP" sz="1600" b="1" baseline="30000" dirty="0" smtClean="0">
                          <a:solidFill>
                            <a:srgbClr val="00B0F0"/>
                          </a:solidFill>
                        </a:rPr>
                        <a:t>*</a:t>
                      </a:r>
                      <a:r>
                        <a:rPr kumimoji="1" lang="en-US" altLang="ja-JP" sz="1600" b="1" baseline="-25000" dirty="0" smtClean="0">
                          <a:solidFill>
                            <a:srgbClr val="00B0F0"/>
                          </a:solidFill>
                        </a:rPr>
                        <a:t>s1</a:t>
                      </a:r>
                      <a:r>
                        <a:rPr kumimoji="1" lang="en-US" altLang="ja-JP" sz="1600" b="1" dirty="0" smtClean="0">
                          <a:solidFill>
                            <a:srgbClr val="00B0F0"/>
                          </a:solidFill>
                        </a:rPr>
                        <a:t>(2860)  </a:t>
                      </a:r>
                      <a:r>
                        <a:rPr kumimoji="1" lang="en-US" altLang="ja-JP" sz="1600" b="1" dirty="0" err="1" smtClean="0">
                          <a:solidFill>
                            <a:srgbClr val="00B0F0"/>
                          </a:solidFill>
                        </a:rPr>
                        <a:t>D</a:t>
                      </a:r>
                      <a:r>
                        <a:rPr kumimoji="1" lang="en-US" altLang="ja-JP" sz="1600" b="1" baseline="-25000" dirty="0" err="1" smtClean="0">
                          <a:solidFill>
                            <a:srgbClr val="00B0F0"/>
                          </a:solidFill>
                        </a:rPr>
                        <a:t>sJ</a:t>
                      </a:r>
                      <a:r>
                        <a:rPr kumimoji="1" lang="en-US" altLang="ja-JP" sz="1600" b="1" dirty="0" smtClean="0">
                          <a:solidFill>
                            <a:srgbClr val="00B0F0"/>
                          </a:solidFill>
                        </a:rPr>
                        <a:t>(3040)</a:t>
                      </a:r>
                      <a:endParaRPr kumimoji="1" lang="ja-JP" altLang="en-US" sz="1600" b="1" dirty="0">
                        <a:solidFill>
                          <a:srgbClr val="00B0F0"/>
                        </a:solidFill>
                      </a:endParaRPr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Σ</a:t>
                      </a:r>
                      <a:r>
                        <a:rPr lang="en-US" altLang="ja-JP" sz="1600" b="1" baseline="-25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(2800) </a:t>
                      </a:r>
                      <a:r>
                        <a:rPr lang="en-US" altLang="ja-JP" sz="1600" b="1" dirty="0" smtClean="0">
                          <a:solidFill>
                            <a:srgbClr val="00B0F0"/>
                          </a:solidFill>
                        </a:rPr>
                        <a:t>Λ</a:t>
                      </a:r>
                      <a:r>
                        <a:rPr lang="en-US" altLang="ja-JP" sz="1600" b="1" baseline="-25000" dirty="0" smtClean="0">
                          <a:solidFill>
                            <a:srgbClr val="00B0F0"/>
                          </a:solidFill>
                        </a:rPr>
                        <a:t>c</a:t>
                      </a:r>
                      <a:r>
                        <a:rPr lang="en-US" altLang="ja-JP" sz="1600" b="1" dirty="0" smtClean="0">
                          <a:solidFill>
                            <a:srgbClr val="00B0F0"/>
                          </a:solidFill>
                        </a:rPr>
                        <a:t>(2940)</a:t>
                      </a:r>
                      <a:r>
                        <a:rPr lang="en-US" altLang="ja-JP" sz="1600" b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altLang="ja-JP" sz="1600" b="1" u="none" dirty="0" err="1" smtClean="0">
                          <a:solidFill>
                            <a:srgbClr val="FF0000"/>
                          </a:solidFill>
                        </a:rPr>
                        <a:t>Ξ</a:t>
                      </a:r>
                      <a:r>
                        <a:rPr lang="en-US" altLang="ja-JP" sz="1600" b="1" u="none" baseline="-25000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ja-JP" sz="1600" b="1" u="none" dirty="0" smtClean="0">
                          <a:solidFill>
                            <a:srgbClr val="FF0000"/>
                          </a:solidFill>
                        </a:rPr>
                        <a:t>(2980) Ξ</a:t>
                      </a:r>
                      <a:r>
                        <a:rPr lang="en-US" altLang="ja-JP" sz="1600" b="1" u="none" baseline="-25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ja-JP" sz="1600" b="1" u="none" dirty="0" smtClean="0">
                          <a:solidFill>
                            <a:srgbClr val="FF0000"/>
                          </a:solidFill>
                        </a:rPr>
                        <a:t>(3080)</a:t>
                      </a:r>
                    </a:p>
                    <a:p>
                      <a:r>
                        <a:rPr lang="en-US" altLang="ja-JP" sz="1600" b="1" dirty="0" err="1" smtClean="0">
                          <a:solidFill>
                            <a:srgbClr val="00B0F0"/>
                          </a:solidFill>
                        </a:rPr>
                        <a:t>Ω</a:t>
                      </a:r>
                      <a:r>
                        <a:rPr lang="en-US" altLang="ja-JP" sz="1600" b="1" baseline="-25000" dirty="0" err="1" smtClean="0">
                          <a:solidFill>
                            <a:srgbClr val="00B0F0"/>
                          </a:solidFill>
                        </a:rPr>
                        <a:t>c</a:t>
                      </a:r>
                      <a:r>
                        <a:rPr lang="en-US" altLang="ja-JP" sz="1600" b="1" dirty="0" smtClean="0">
                          <a:solidFill>
                            <a:srgbClr val="00B0F0"/>
                          </a:solidFill>
                        </a:rPr>
                        <a:t>(2770) </a:t>
                      </a:r>
                      <a:r>
                        <a:rPr lang="en-US" altLang="ja-JP" sz="1600" b="1" u="none" dirty="0" smtClean="0">
                          <a:solidFill>
                            <a:srgbClr val="00B0F0"/>
                          </a:solidFill>
                        </a:rPr>
                        <a:t>Ξ</a:t>
                      </a:r>
                      <a:r>
                        <a:rPr lang="en-US" altLang="ja-JP" sz="1600" b="1" u="none" baseline="-25000" dirty="0" smtClean="0">
                          <a:solidFill>
                            <a:srgbClr val="00B0F0"/>
                          </a:solidFill>
                        </a:rPr>
                        <a:t>c</a:t>
                      </a:r>
                      <a:r>
                        <a:rPr lang="en-US" altLang="ja-JP" sz="1600" b="1" u="none" dirty="0" smtClean="0">
                          <a:solidFill>
                            <a:srgbClr val="00B0F0"/>
                          </a:solidFill>
                        </a:rPr>
                        <a:t>(3055)</a:t>
                      </a:r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lang="en-US" altLang="ja-JP" sz="1600" b="1" u="none" dirty="0" smtClean="0">
                        <a:solidFill>
                          <a:srgbClr val="00B0F0"/>
                        </a:solidFill>
                      </a:endParaRPr>
                    </a:p>
                  </a:txBody>
                  <a:tcPr marL="91273" marR="91273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Y(</a:t>
                      </a:r>
                      <a:r>
                        <a:rPr kumimoji="1" lang="en-US" altLang="ja-JP" sz="1600" b="1" dirty="0" err="1" smtClean="0"/>
                        <a:t>nS</a:t>
                      </a:r>
                      <a:r>
                        <a:rPr kumimoji="1" lang="en-US" altLang="ja-JP" sz="1600" b="1" dirty="0" smtClean="0"/>
                        <a:t>) decay</a:t>
                      </a:r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r>
                        <a:rPr lang="en-US" altLang="ja-JP" sz="1600" b="1" dirty="0" err="1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altLang="ja-JP" sz="1600" b="1" baseline="-2500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(10610) </a:t>
                      </a:r>
                      <a:r>
                        <a:rPr lang="en-US" altLang="ja-JP" sz="1600" b="1" dirty="0" err="1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altLang="ja-JP" sz="1600" b="1" baseline="-2500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(10650)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baseline="0" dirty="0" err="1" smtClean="0">
                          <a:solidFill>
                            <a:srgbClr val="00B0F0"/>
                          </a:solidFill>
                        </a:rPr>
                        <a:t>η</a:t>
                      </a:r>
                      <a:r>
                        <a:rPr lang="en-US" altLang="ja-JP" sz="1600" b="1" baseline="-25000" dirty="0" err="1" smtClean="0">
                          <a:solidFill>
                            <a:srgbClr val="00B0F0"/>
                          </a:solidFill>
                        </a:rPr>
                        <a:t>b</a:t>
                      </a:r>
                      <a:r>
                        <a:rPr lang="en-US" altLang="ja-JP" sz="1600" b="1" baseline="0" dirty="0" smtClean="0">
                          <a:solidFill>
                            <a:srgbClr val="00B0F0"/>
                          </a:solidFill>
                        </a:rPr>
                        <a:t>(1S)</a:t>
                      </a:r>
                      <a:r>
                        <a:rPr lang="en-US" altLang="ja-JP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ja-JP" sz="1600" b="1" dirty="0" err="1" smtClean="0">
                          <a:solidFill>
                            <a:srgbClr val="FF0000"/>
                          </a:solidFill>
                        </a:rPr>
                        <a:t>η</a:t>
                      </a:r>
                      <a:r>
                        <a:rPr lang="en-US" altLang="ja-JP" sz="1600" b="1" baseline="-2500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(2S)</a:t>
                      </a:r>
                    </a:p>
                    <a:p>
                      <a:r>
                        <a:rPr lang="en-US" altLang="ja-JP" sz="1600" b="1" dirty="0" err="1" smtClean="0">
                          <a:solidFill>
                            <a:srgbClr val="00B0F0"/>
                          </a:solidFill>
                        </a:rPr>
                        <a:t>h</a:t>
                      </a:r>
                      <a:r>
                        <a:rPr lang="en-US" altLang="ja-JP" sz="1600" b="1" baseline="-25000" dirty="0" err="1" smtClean="0">
                          <a:solidFill>
                            <a:srgbClr val="00B0F0"/>
                          </a:solidFill>
                        </a:rPr>
                        <a:t>b</a:t>
                      </a:r>
                      <a:r>
                        <a:rPr lang="en-US" altLang="ja-JP" sz="1600" b="1" dirty="0" smtClean="0">
                          <a:solidFill>
                            <a:srgbClr val="00B0F0"/>
                          </a:solidFill>
                        </a:rPr>
                        <a:t>(1P)</a:t>
                      </a:r>
                      <a:r>
                        <a:rPr lang="en-US" altLang="ja-JP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ja-JP" sz="1600" b="1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altLang="ja-JP" sz="1600" b="1" baseline="-2500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(2P)</a:t>
                      </a:r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 smtClean="0">
                          <a:solidFill>
                            <a:srgbClr val="FF0000"/>
                          </a:solidFill>
                        </a:rPr>
                        <a:t>Ω(2012)</a:t>
                      </a:r>
                    </a:p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2113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Charm baryon decay</a:t>
                      </a:r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lang="en-US" altLang="ja-JP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600" b="1" dirty="0"/>
                    </a:p>
                  </a:txBody>
                  <a:tcPr marL="91273" marR="91273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FF0000"/>
                          </a:solidFill>
                        </a:rPr>
                        <a:t>Ξ(1620)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273" marR="91273" marT="34290" marB="34290"/>
                </a:tc>
                <a:extLst>
                  <a:ext uri="{0D108BD9-81ED-4DB2-BD59-A6C34878D82A}">
                    <a16:rowId xmlns:a16="http://schemas.microsoft.com/office/drawing/2014/main" val="3301312831"/>
                  </a:ext>
                </a:extLst>
              </a:tr>
            </a:tbl>
          </a:graphicData>
        </a:graphic>
      </p:graphicFrame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27393" y="6488469"/>
            <a:ext cx="2839614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>
          <a:xfrm>
            <a:off x="4639727" y="6381331"/>
            <a:ext cx="2890322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813927" y="188640"/>
            <a:ext cx="6900949" cy="490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solidFill>
                  <a:srgbClr val="C00000"/>
                </a:solidFill>
              </a:rPr>
              <a:t>“New hadrons” from B-factories</a:t>
            </a:r>
            <a:endParaRPr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333359" y="1844824"/>
            <a:ext cx="753732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Belle</a:t>
            </a:r>
          </a:p>
          <a:p>
            <a:r>
              <a:rPr lang="en-US" altLang="ja-JP" b="1" dirty="0" err="1">
                <a:solidFill>
                  <a:srgbClr val="00B0F0"/>
                </a:solidFill>
              </a:rPr>
              <a:t>BaBar</a:t>
            </a:r>
            <a:endParaRPr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247464" y="332656"/>
            <a:ext cx="1809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Hadron Type</a:t>
            </a:r>
            <a:endParaRPr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35048" y="6165304"/>
            <a:ext cx="29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~ 40 new hadrons!</a:t>
            </a:r>
          </a:p>
          <a:p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(Some states may be missed)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8343" y="4381580"/>
            <a:ext cx="470314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1.</a:t>
            </a:r>
            <a:r>
              <a:rPr lang="ja-JP" altLang="en-US" dirty="0" smtClean="0"/>
              <a:t>  </a:t>
            </a:r>
            <a:r>
              <a:rPr lang="en-US" altLang="ja-JP" dirty="0" err="1" smtClean="0"/>
              <a:t>Charmonium</a:t>
            </a:r>
            <a:r>
              <a:rPr lang="en-US" altLang="ja-JP" dirty="0" smtClean="0"/>
              <a:t>-like states </a:t>
            </a:r>
          </a:p>
          <a:p>
            <a:r>
              <a:rPr kumimoji="1" lang="en-US" altLang="ja-JP" dirty="0" smtClean="0"/>
              <a:t>     which can not be identified as simple cc :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XYZ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     In particular, focus on X(3872).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5157021" y="4766334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2124447" y="1033612"/>
            <a:ext cx="2067946" cy="331236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714876" y="1140975"/>
            <a:ext cx="2762499" cy="4232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23073" y="3334361"/>
            <a:ext cx="39817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2. Baryons which contain a charm quark 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4628251" y="980728"/>
            <a:ext cx="7200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731329" y="1011546"/>
            <a:ext cx="7200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6200000">
            <a:off x="-124714" y="2911462"/>
            <a:ext cx="1302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Reaction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02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2019/2/19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756295" y="133860"/>
            <a:ext cx="6984776" cy="595262"/>
          </a:xfrm>
        </p:spPr>
        <p:txBody>
          <a:bodyPr>
            <a:noAutofit/>
          </a:bodyPr>
          <a:lstStyle/>
          <a:p>
            <a:r>
              <a:rPr kumimoji="1" lang="en-US" altLang="ja-JP" dirty="0" err="1" smtClean="0">
                <a:solidFill>
                  <a:srgbClr val="C00000"/>
                </a:solidFill>
              </a:rPr>
              <a:t>Charmonium</a:t>
            </a:r>
            <a:r>
              <a:rPr kumimoji="1" lang="en-US" altLang="ja-JP" dirty="0" smtClean="0">
                <a:solidFill>
                  <a:srgbClr val="C00000"/>
                </a:solidFill>
              </a:rPr>
              <a:t>-like XYZ: An overview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371570"/>
              </p:ext>
            </p:extLst>
          </p:nvPr>
        </p:nvGraphicFramePr>
        <p:xfrm>
          <a:off x="-60485" y="980728"/>
          <a:ext cx="3887991" cy="5030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74" name="Acrobat Document" r:id="rId3" imgW="5645520" imgH="7365600" progId="AcroExch.Document.DC">
                  <p:embed/>
                </p:oleObj>
              </mc:Choice>
              <mc:Fallback>
                <p:oleObj name="Acrobat Document" r:id="rId3" imgW="5645520" imgH="7365600" progId="AcroExch.Document.DC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485" y="980728"/>
                        <a:ext cx="3887991" cy="5030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636615" y="879103"/>
            <a:ext cx="748089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Before the B-factory era, </a:t>
            </a:r>
            <a:r>
              <a:rPr kumimoji="1" lang="en-US" altLang="ja-JP" sz="2400" dirty="0" err="1" smtClean="0"/>
              <a:t>charmonium</a:t>
            </a:r>
            <a:r>
              <a:rPr kumimoji="1" lang="en-US" altLang="ja-JP" sz="2400" dirty="0" smtClean="0"/>
              <a:t> are well understood</a:t>
            </a:r>
          </a:p>
          <a:p>
            <a:r>
              <a:rPr kumimoji="1" lang="en-US" altLang="ja-JP" sz="2400" dirty="0" smtClean="0"/>
              <a:t>by the constituent quark model.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6615" y="1877070"/>
            <a:ext cx="7192482" cy="830997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B-factories discovered m</a:t>
            </a:r>
            <a:r>
              <a:rPr lang="en-US" altLang="ja-JP" sz="2400" dirty="0" smtClean="0"/>
              <a:t>any </a:t>
            </a:r>
            <a:r>
              <a:rPr lang="en-US" altLang="ja-JP" sz="2400" dirty="0" err="1" smtClean="0"/>
              <a:t>charmonium</a:t>
            </a:r>
            <a:r>
              <a:rPr lang="en-US" altLang="ja-JP" sz="2400" dirty="0" smtClean="0"/>
              <a:t>-like hadrons</a:t>
            </a:r>
          </a:p>
          <a:p>
            <a:r>
              <a:rPr lang="en-US" altLang="ja-JP" sz="2400" dirty="0" smtClean="0"/>
              <a:t>deviated from quark model 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36615" y="2967335"/>
            <a:ext cx="7635488" cy="461665"/>
          </a:xfrm>
          <a:prstGeom prst="rect">
            <a:avLst/>
          </a:prstGeom>
          <a:solidFill>
            <a:srgbClr val="9900CC">
              <a:alpha val="5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Some states have charge, which can not be achieved by cc</a:t>
            </a:r>
            <a:endParaRPr kumimoji="1" lang="ja-JP" altLang="en-US" sz="2400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0734039" y="3111351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755673" y="5732260"/>
            <a:ext cx="15841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Phys. Rev. Lett. 91.262001</a:t>
            </a:r>
            <a:endParaRPr lang="ja-JP" altLang="en-US" sz="1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6825" y="4034948"/>
            <a:ext cx="1561190" cy="170080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605900" y="3648974"/>
            <a:ext cx="1681871" cy="338554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X(3872)</a:t>
            </a:r>
            <a:r>
              <a:rPr kumimoji="1" lang="ja-JP" altLang="en-US" sz="1600" b="1" dirty="0" smtClean="0"/>
              <a:t>→</a:t>
            </a:r>
            <a:r>
              <a:rPr kumimoji="1" lang="en-US" altLang="ja-JP" sz="1600" b="1" dirty="0" smtClean="0"/>
              <a:t>J/ψπ</a:t>
            </a:r>
            <a:r>
              <a:rPr kumimoji="1" lang="en-US" altLang="ja-JP" sz="1600" b="1" baseline="30000" dirty="0" smtClean="0"/>
              <a:t>+</a:t>
            </a:r>
            <a:r>
              <a:rPr kumimoji="1" lang="en-US" altLang="ja-JP" sz="1600" b="1" dirty="0" smtClean="0"/>
              <a:t>π</a:t>
            </a:r>
            <a:r>
              <a:rPr kumimoji="1" lang="en-US" altLang="ja-JP" sz="1600" b="1" baseline="30000" dirty="0" smtClean="0"/>
              <a:t>-</a:t>
            </a:r>
            <a:endParaRPr kumimoji="1" lang="ja-JP" altLang="en-US" sz="1600" b="1" baseline="30000" dirty="0"/>
          </a:p>
        </p:txBody>
      </p:sp>
      <p:pic>
        <p:nvPicPr>
          <p:cNvPr id="18" name="Picture 3" descr="C:\Users\work\Desktop\for_b2js\0506081v2\eps\fit_m2PiJsi-Y4260-low-withInset3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664" y="4006494"/>
            <a:ext cx="2462153" cy="1725766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8072191" y="3635102"/>
            <a:ext cx="1675459" cy="338554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Y(4260)</a:t>
            </a:r>
            <a:r>
              <a:rPr kumimoji="1" lang="ja-JP" altLang="en-US" sz="1600" b="1" dirty="0" smtClean="0"/>
              <a:t>→</a:t>
            </a:r>
            <a:r>
              <a:rPr kumimoji="1" lang="en-US" altLang="ja-JP" sz="1600" b="1" dirty="0" smtClean="0"/>
              <a:t>J/ψπ</a:t>
            </a:r>
            <a:r>
              <a:rPr kumimoji="1" lang="en-US" altLang="ja-JP" sz="1600" b="1" baseline="30000" dirty="0" smtClean="0"/>
              <a:t>+</a:t>
            </a:r>
            <a:r>
              <a:rPr kumimoji="1" lang="en-US" altLang="ja-JP" sz="1600" b="1" dirty="0" smtClean="0"/>
              <a:t>π</a:t>
            </a:r>
            <a:r>
              <a:rPr kumimoji="1" lang="en-US" altLang="ja-JP" sz="1600" b="1" baseline="30000" dirty="0" smtClean="0"/>
              <a:t>-</a:t>
            </a:r>
            <a:endParaRPr kumimoji="1" lang="ja-JP" altLang="en-US" sz="1600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9988" y="3967900"/>
            <a:ext cx="2329686" cy="165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5722555" y="3635102"/>
            <a:ext cx="1483098" cy="338554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X(3915)</a:t>
            </a:r>
            <a:r>
              <a:rPr kumimoji="1" lang="ja-JP" altLang="en-US" sz="1600" b="1" dirty="0" smtClean="0"/>
              <a:t>→</a:t>
            </a:r>
            <a:r>
              <a:rPr kumimoji="1" lang="en-US" altLang="ja-JP" sz="1600" b="1" dirty="0" smtClean="0"/>
              <a:t>J/</a:t>
            </a:r>
            <a:r>
              <a:rPr kumimoji="1" lang="en-US" altLang="ja-JP" sz="1600" b="1" dirty="0" err="1" smtClean="0"/>
              <a:t>ψω</a:t>
            </a:r>
            <a:endParaRPr kumimoji="1" lang="ja-JP" altLang="en-US" sz="1600" b="1" baseline="30000" dirty="0"/>
          </a:p>
        </p:txBody>
      </p:sp>
      <p:pic>
        <p:nvPicPr>
          <p:cNvPr id="24" name="Picture 5" descr="C:\Users\work\Desktop\fig7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98315" y="3840514"/>
            <a:ext cx="2055716" cy="1972328"/>
          </a:xfrm>
          <a:prstGeom prst="rect">
            <a:avLst/>
          </a:prstGeom>
          <a:noFill/>
        </p:spPr>
      </p:pic>
      <p:sp>
        <p:nvSpPr>
          <p:cNvPr id="25" name="正方形/長方形 24"/>
          <p:cNvSpPr/>
          <p:nvPr/>
        </p:nvSpPr>
        <p:spPr>
          <a:xfrm>
            <a:off x="10068430" y="5759678"/>
            <a:ext cx="1984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Phys. Rev. D </a:t>
            </a:r>
            <a:r>
              <a:rPr lang="en-US" altLang="ja-JP" sz="1100" b="1" dirty="0" smtClean="0"/>
              <a:t>88</a:t>
            </a:r>
            <a:r>
              <a:rPr lang="en-US" altLang="ja-JP" sz="1100" dirty="0" smtClean="0"/>
              <a:t>, 074026 (2013)</a:t>
            </a:r>
            <a:endParaRPr lang="en-US" altLang="ja-JP" sz="11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262219" y="3629346"/>
            <a:ext cx="1747594" cy="338554"/>
          </a:xfrm>
          <a:prstGeom prst="rect">
            <a:avLst/>
          </a:prstGeom>
          <a:solidFill>
            <a:srgbClr val="9900CC">
              <a:alpha val="5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Z(4430)</a:t>
            </a:r>
            <a:r>
              <a:rPr lang="en-US" altLang="ja-JP" sz="1600" b="1" baseline="30000" dirty="0" smtClean="0"/>
              <a:t>+</a:t>
            </a:r>
            <a:r>
              <a:rPr lang="ja-JP" altLang="en-US" sz="1600" b="1" dirty="0" smtClean="0"/>
              <a:t>→</a:t>
            </a:r>
            <a:r>
              <a:rPr lang="en-US" altLang="ja-JP" sz="1600" b="1" dirty="0" smtClean="0"/>
              <a:t>ψ(2S)π</a:t>
            </a:r>
            <a:r>
              <a:rPr lang="en-US" altLang="ja-JP" sz="1600" b="1" baseline="30000" dirty="0" smtClean="0"/>
              <a:t>+</a:t>
            </a:r>
            <a:endParaRPr kumimoji="1" lang="ja-JP" altLang="en-US" sz="1600" b="1" baseline="30000" dirty="0"/>
          </a:p>
        </p:txBody>
      </p:sp>
      <p:sp>
        <p:nvSpPr>
          <p:cNvPr id="27" name="正方形/長方形 26"/>
          <p:cNvSpPr/>
          <p:nvPr/>
        </p:nvSpPr>
        <p:spPr>
          <a:xfrm>
            <a:off x="396255" y="5659603"/>
            <a:ext cx="11945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/>
              <a:t>arXiv:1511.01589</a:t>
            </a:r>
            <a:endParaRPr lang="ja-JP" altLang="en-US" sz="11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61118" y="6070968"/>
            <a:ext cx="847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Their natures are not understood well: homework from B-factory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60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Role of Belle II for exotic hadrons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2019/2/19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KMI 2019</a:t>
            </a:r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9856" y="1263984"/>
            <a:ext cx="6547818" cy="56323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 </a:t>
            </a:r>
            <a:r>
              <a:rPr lang="en-US" altLang="ja-JP" sz="2400" dirty="0" smtClean="0"/>
              <a:t>Nature of 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each XYZ?</a:t>
            </a:r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Understand (part of) XYZ in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a</a:t>
            </a:r>
            <a:r>
              <a:rPr lang="en-US" altLang="ja-JP" sz="2400" b="1" dirty="0" smtClean="0"/>
              <a:t> 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unified way?</a:t>
            </a:r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・ </a:t>
            </a:r>
            <a:r>
              <a:rPr kumimoji="1" lang="en-US" altLang="ja-JP" sz="2400" dirty="0" smtClean="0"/>
              <a:t>Understand </a:t>
            </a:r>
            <a:r>
              <a:rPr kumimoji="1" lang="en-US" altLang="ja-JP" sz="2400" b="1" dirty="0" smtClean="0">
                <a:solidFill>
                  <a:srgbClr val="C00000"/>
                </a:solidFill>
              </a:rPr>
              <a:t>charm and bottom in a unified way?</a:t>
            </a:r>
          </a:p>
          <a:p>
            <a:endParaRPr lang="en-US" altLang="ja-JP" sz="2400" b="1" dirty="0" smtClean="0">
              <a:solidFill>
                <a:srgbClr val="C00000"/>
              </a:solidFill>
            </a:endParaRPr>
          </a:p>
          <a:p>
            <a:endParaRPr kumimoji="1" lang="en-US" altLang="ja-JP" sz="2400" b="1" dirty="0" smtClean="0">
              <a:solidFill>
                <a:srgbClr val="C00000"/>
              </a:solidFill>
            </a:endParaRPr>
          </a:p>
          <a:p>
            <a:r>
              <a:rPr lang="ja-JP" altLang="en-US" sz="2400" dirty="0" smtClean="0"/>
              <a:t>・ </a:t>
            </a:r>
            <a:r>
              <a:rPr lang="en-US" altLang="ja-JP" sz="2400" dirty="0" smtClean="0"/>
              <a:t>Finally, study </a:t>
            </a:r>
          </a:p>
          <a:p>
            <a:r>
              <a:rPr lang="en-US" altLang="ja-JP" sz="2400" dirty="0" smtClean="0"/>
              <a:t>   - Constituent quark (or gluon) mass</a:t>
            </a:r>
          </a:p>
          <a:p>
            <a:r>
              <a:rPr lang="en-US" altLang="ja-JP" sz="2400" dirty="0" smtClean="0"/>
              <a:t>   - Confinement potential</a:t>
            </a:r>
          </a:p>
          <a:p>
            <a:r>
              <a:rPr lang="en-US" altLang="ja-JP" sz="2400" dirty="0" smtClean="0"/>
              <a:t>in the different environment</a:t>
            </a:r>
            <a:endParaRPr kumimoji="1" lang="en-US" altLang="ja-JP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43" y="2060848"/>
            <a:ext cx="1296144" cy="1308411"/>
          </a:xfrm>
          <a:prstGeom prst="rect">
            <a:avLst/>
          </a:prstGeom>
        </p:spPr>
      </p:pic>
      <p:sp>
        <p:nvSpPr>
          <p:cNvPr id="7" name="楕円 37"/>
          <p:cNvSpPr/>
          <p:nvPr/>
        </p:nvSpPr>
        <p:spPr>
          <a:xfrm>
            <a:off x="4421893" y="1311719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38"/>
          <p:cNvSpPr/>
          <p:nvPr/>
        </p:nvSpPr>
        <p:spPr>
          <a:xfrm>
            <a:off x="4937279" y="1311719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71161" y="1276286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54638" y="12852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D*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04083" y="920276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Molecule?</a:t>
            </a:r>
            <a:endParaRPr kumimoji="1"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6588943" y="2135895"/>
            <a:ext cx="1296144" cy="1221097"/>
          </a:xfrm>
          <a:prstGeom prst="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43"/>
          <p:cNvSpPr/>
          <p:nvPr/>
        </p:nvSpPr>
        <p:spPr>
          <a:xfrm>
            <a:off x="5916251" y="1228733"/>
            <a:ext cx="748025" cy="73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42603" y="1124955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48456" y="1123813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73517" y="152611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u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79370" y="152738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18793" y="892165"/>
            <a:ext cx="129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Tetraquark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6333199" y="1311719"/>
            <a:ext cx="15911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348299" y="1610104"/>
            <a:ext cx="15911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57"/>
          <p:cNvSpPr/>
          <p:nvPr/>
        </p:nvSpPr>
        <p:spPr>
          <a:xfrm>
            <a:off x="7268991" y="1227395"/>
            <a:ext cx="748025" cy="73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95343" y="1123617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</a:t>
            </a:r>
            <a:endParaRPr kumimoji="1" lang="ja-JP" altLang="en-US" sz="3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01196" y="1122475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</a:t>
            </a:r>
            <a:endParaRPr kumimoji="1" lang="ja-JP" altLang="en-US" sz="3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31260" y="890827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Hybrid?</a:t>
            </a:r>
            <a:endParaRPr kumimoji="1" lang="ja-JP" altLang="en-US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7685939" y="1310381"/>
            <a:ext cx="15911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485797" y="145145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996445" y="2933230"/>
            <a:ext cx="182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New </a:t>
            </a:r>
            <a:r>
              <a:rPr kumimoji="1" lang="en-US" altLang="ja-JP" sz="2000" b="1" dirty="0" err="1" smtClean="0"/>
              <a:t>multiplet</a:t>
            </a:r>
            <a:r>
              <a:rPr kumimoji="1" lang="en-US" altLang="ja-JP" sz="2000" b="1" dirty="0" smtClean="0"/>
              <a:t>?</a:t>
            </a:r>
            <a:endParaRPr kumimoji="1" lang="ja-JP" altLang="en-US" sz="20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696003" y="4901098"/>
            <a:ext cx="264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Further new </a:t>
            </a:r>
            <a:r>
              <a:rPr kumimoji="1" lang="en-US" altLang="ja-JP" sz="2000" b="1" dirty="0" err="1" smtClean="0"/>
              <a:t>multiplet</a:t>
            </a:r>
            <a:r>
              <a:rPr kumimoji="1" lang="en-US" altLang="ja-JP" sz="2000" b="1" dirty="0" smtClean="0"/>
              <a:t>?</a:t>
            </a:r>
            <a:endParaRPr kumimoji="1" lang="ja-JP" altLang="en-US" sz="2000" b="1" dirty="0"/>
          </a:p>
        </p:txBody>
      </p:sp>
      <p:sp>
        <p:nvSpPr>
          <p:cNvPr id="29" name="楕円 73"/>
          <p:cNvSpPr/>
          <p:nvPr/>
        </p:nvSpPr>
        <p:spPr>
          <a:xfrm>
            <a:off x="8508539" y="1350190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74"/>
          <p:cNvSpPr/>
          <p:nvPr/>
        </p:nvSpPr>
        <p:spPr>
          <a:xfrm>
            <a:off x="9023925" y="1350190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557807" y="1314757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041284" y="132371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D*</a:t>
            </a:r>
            <a:endParaRPr kumimoji="1" lang="ja-JP" altLang="en-US" sz="2800" dirty="0"/>
          </a:p>
        </p:txBody>
      </p:sp>
      <p:sp>
        <p:nvSpPr>
          <p:cNvPr id="33" name="楕円 77"/>
          <p:cNvSpPr/>
          <p:nvPr/>
        </p:nvSpPr>
        <p:spPr>
          <a:xfrm>
            <a:off x="9875126" y="1362290"/>
            <a:ext cx="689995" cy="4798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861120" y="1276786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</a:t>
            </a:r>
            <a:endParaRPr kumimoji="1" lang="ja-JP" altLang="en-US" sz="3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166973" y="1275644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</a:t>
            </a:r>
            <a:endParaRPr kumimoji="1" lang="ja-JP" altLang="en-US" sz="3200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10251716" y="1463550"/>
            <a:ext cx="15911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9278682" y="897947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Mixing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481820" y="123137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+</a:t>
            </a:r>
            <a:endParaRPr kumimoji="1" lang="ja-JP" altLang="en-US" sz="4000" dirty="0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51" y="3532946"/>
            <a:ext cx="1527907" cy="1479248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83" y="3532946"/>
            <a:ext cx="1512167" cy="1482898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7615883" y="3604954"/>
            <a:ext cx="3040074" cy="1296144"/>
          </a:xfrm>
          <a:prstGeom prst="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9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2019/2/19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KMI 2019</a:t>
            </a:r>
            <a:endParaRPr kumimoji="1" lang="ja-JP" altLang="en-US" dirty="0"/>
          </a:p>
        </p:txBody>
      </p:sp>
      <p:sp>
        <p:nvSpPr>
          <p:cNvPr id="5" name="タイトル 3"/>
          <p:cNvSpPr>
            <a:spLocks noGrp="1"/>
          </p:cNvSpPr>
          <p:nvPr>
            <p:ph type="title"/>
          </p:nvPr>
        </p:nvSpPr>
        <p:spPr>
          <a:xfrm>
            <a:off x="608489" y="-125896"/>
            <a:ext cx="10952798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X(3872):Discovery by Belle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26" y="2640321"/>
            <a:ext cx="4200128" cy="3150096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7910774" y="3484961"/>
            <a:ext cx="367240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16200000">
            <a:off x="7800651" y="5565568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2004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0577381" y="5537654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2016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9665080" y="5570883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2012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8757725" y="5551427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2008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253220" y="3032191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100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65472" y="856083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C00000"/>
                </a:solidFill>
              </a:rPr>
              <a:t>B</a:t>
            </a:r>
            <a:r>
              <a:rPr lang="en-US" altLang="ja-JP" sz="3200" baseline="30000" dirty="0">
                <a:solidFill>
                  <a:srgbClr val="C00000"/>
                </a:solidFill>
              </a:rPr>
              <a:t>+</a:t>
            </a:r>
            <a:r>
              <a:rPr kumimoji="1" lang="en-US" altLang="ja-JP" sz="3200" dirty="0" smtClean="0">
                <a:solidFill>
                  <a:srgbClr val="C00000"/>
                </a:solidFill>
              </a:rPr>
              <a:t> </a:t>
            </a:r>
            <a:r>
              <a:rPr kumimoji="1" lang="ja-JP" altLang="en-US" sz="3200" dirty="0" smtClean="0">
                <a:solidFill>
                  <a:srgbClr val="C00000"/>
                </a:solidFill>
              </a:rPr>
              <a:t>→</a:t>
            </a:r>
            <a:r>
              <a:rPr kumimoji="1" lang="en-US" altLang="ja-JP" sz="3200" dirty="0" smtClean="0">
                <a:solidFill>
                  <a:srgbClr val="C00000"/>
                </a:solidFill>
              </a:rPr>
              <a:t>K</a:t>
            </a:r>
            <a:r>
              <a:rPr lang="en-US" altLang="ja-JP" sz="3200" baseline="30000" dirty="0">
                <a:solidFill>
                  <a:srgbClr val="C00000"/>
                </a:solidFill>
              </a:rPr>
              <a:t>+</a:t>
            </a:r>
            <a:r>
              <a:rPr kumimoji="1" lang="en-US" altLang="ja-JP" sz="3200" dirty="0" smtClean="0">
                <a:solidFill>
                  <a:srgbClr val="C00000"/>
                </a:solidFill>
              </a:rPr>
              <a:t> J/ψπ</a:t>
            </a:r>
            <a:r>
              <a:rPr kumimoji="1" lang="en-US" altLang="ja-JP" sz="3200" baseline="30000" dirty="0" smtClean="0">
                <a:solidFill>
                  <a:srgbClr val="C00000"/>
                </a:solidFill>
              </a:rPr>
              <a:t>+</a:t>
            </a:r>
            <a:r>
              <a:rPr kumimoji="1" lang="en-US" altLang="ja-JP" sz="3200" dirty="0" smtClean="0">
                <a:solidFill>
                  <a:srgbClr val="C00000"/>
                </a:solidFill>
              </a:rPr>
              <a:t>π</a:t>
            </a:r>
            <a:r>
              <a:rPr kumimoji="1" lang="en-US" altLang="ja-JP" sz="3200" baseline="30000" dirty="0" smtClean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6" name="円/楕円 13"/>
          <p:cNvSpPr/>
          <p:nvPr/>
        </p:nvSpPr>
        <p:spPr>
          <a:xfrm>
            <a:off x="4149852" y="1857624"/>
            <a:ext cx="679716" cy="698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61784" y="1848081"/>
            <a:ext cx="633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B</a:t>
            </a:r>
            <a:r>
              <a:rPr lang="en-US" altLang="ja-JP" sz="4000" baseline="30000" dirty="0"/>
              <a:t>+</a:t>
            </a:r>
            <a:endParaRPr kumimoji="1" lang="ja-JP" altLang="en-US" sz="4000" baseline="30000" dirty="0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4817710" y="1782425"/>
            <a:ext cx="734234" cy="2541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4785258" y="2430497"/>
            <a:ext cx="862521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28"/>
          <p:cNvSpPr/>
          <p:nvPr/>
        </p:nvSpPr>
        <p:spPr>
          <a:xfrm>
            <a:off x="5647779" y="1494393"/>
            <a:ext cx="538643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86059" y="141014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X</a:t>
            </a:r>
            <a:endParaRPr kumimoji="1" lang="ja-JP" altLang="en-US" sz="4000" baseline="30000" dirty="0"/>
          </a:p>
        </p:txBody>
      </p:sp>
      <p:sp>
        <p:nvSpPr>
          <p:cNvPr id="22" name="円/楕円 30"/>
          <p:cNvSpPr/>
          <p:nvPr/>
        </p:nvSpPr>
        <p:spPr>
          <a:xfrm>
            <a:off x="5688272" y="2339675"/>
            <a:ext cx="526351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05200" y="2296243"/>
            <a:ext cx="53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K</a:t>
            </a:r>
            <a:r>
              <a:rPr lang="en-US" altLang="ja-JP" sz="3200" baseline="30000" dirty="0"/>
              <a:t>+</a:t>
            </a:r>
            <a:endParaRPr kumimoji="1" lang="ja-JP" altLang="en-US" sz="3200" baseline="30000" dirty="0"/>
          </a:p>
        </p:txBody>
      </p:sp>
      <p:sp>
        <p:nvSpPr>
          <p:cNvPr id="24" name="円/楕円 32"/>
          <p:cNvSpPr/>
          <p:nvPr/>
        </p:nvSpPr>
        <p:spPr>
          <a:xfrm>
            <a:off x="7169520" y="2309928"/>
            <a:ext cx="48183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169520" y="2247445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π</a:t>
            </a:r>
            <a:r>
              <a:rPr lang="en-US" altLang="ja-JP" sz="2800" baseline="30000" dirty="0" smtClean="0"/>
              <a:t>-</a:t>
            </a:r>
            <a:endParaRPr kumimoji="1" lang="ja-JP" altLang="en-US" sz="2800" baseline="30000" dirty="0"/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6121691" y="1494393"/>
            <a:ext cx="1245005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6159409" y="1969760"/>
            <a:ext cx="958356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6207982" y="1782425"/>
            <a:ext cx="1339982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46"/>
          <p:cNvSpPr/>
          <p:nvPr/>
        </p:nvSpPr>
        <p:spPr>
          <a:xfrm>
            <a:off x="7603623" y="1920107"/>
            <a:ext cx="51138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603624" y="185762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π</a:t>
            </a:r>
            <a:r>
              <a:rPr kumimoji="1" lang="en-US" altLang="ja-JP" sz="2800" baseline="30000" dirty="0" smtClean="0"/>
              <a:t>+</a:t>
            </a:r>
            <a:endParaRPr kumimoji="1" lang="ja-JP" altLang="en-US" sz="2800" baseline="30000" dirty="0"/>
          </a:p>
        </p:txBody>
      </p:sp>
      <p:sp>
        <p:nvSpPr>
          <p:cNvPr id="31" name="円/楕円 48"/>
          <p:cNvSpPr/>
          <p:nvPr/>
        </p:nvSpPr>
        <p:spPr>
          <a:xfrm>
            <a:off x="7415009" y="1124966"/>
            <a:ext cx="729245" cy="6767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453039" y="1163180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J/ψ</a:t>
            </a:r>
            <a:endParaRPr kumimoji="1" lang="ja-JP" altLang="en-US" sz="2800" baseline="30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44503" y="5975163"/>
            <a:ext cx="736208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</a:rPr>
              <a:t>Most cited among &gt; 500 papers in Belle (~1570@INSPIRE)</a:t>
            </a:r>
          </a:p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Still 100 citation/year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60449" y="2434741"/>
            <a:ext cx="2085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Phys. Rev. Lett. 91.262001</a:t>
            </a:r>
            <a:endParaRPr lang="ja-JP" altLang="en-US" sz="1400" dirty="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6988" y="2735707"/>
            <a:ext cx="2736109" cy="2980802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8749183" y="2276872"/>
            <a:ext cx="2093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Citation/year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488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42136</TotalTime>
  <Words>2063</Words>
  <Application>Microsoft Office PowerPoint</Application>
  <PresentationFormat>ユーザー設定</PresentationFormat>
  <Paragraphs>482</Paragraphs>
  <Slides>26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ＭＳ Ｐゴシック</vt:lpstr>
      <vt:lpstr>宋体</vt:lpstr>
      <vt:lpstr>Arial</vt:lpstr>
      <vt:lpstr>Calibri</vt:lpstr>
      <vt:lpstr>Office テーマ</vt:lpstr>
      <vt:lpstr>Acrobat Document</vt:lpstr>
      <vt:lpstr>数式</vt:lpstr>
      <vt:lpstr>Artwork</vt:lpstr>
      <vt:lpstr>PowerPoint プレゼンテーション</vt:lpstr>
      <vt:lpstr>Hadron physics</vt:lpstr>
      <vt:lpstr>Constituent quark model and beyond</vt:lpstr>
      <vt:lpstr>PowerPoint プレゼンテーション</vt:lpstr>
      <vt:lpstr>B-factory = hadron factory!</vt:lpstr>
      <vt:lpstr>PowerPoint プレゼンテーション</vt:lpstr>
      <vt:lpstr>Charmonium-like XYZ: An overview</vt:lpstr>
      <vt:lpstr>Role of Belle II for exotic hadrons</vt:lpstr>
      <vt:lpstr>X(3872):Discovery by Belle</vt:lpstr>
      <vt:lpstr>Confirmed by many experiments</vt:lpstr>
      <vt:lpstr>X(3872) characteristics</vt:lpstr>
      <vt:lpstr>Counter evidence of pure molecular state</vt:lpstr>
      <vt:lpstr>Missing information</vt:lpstr>
      <vt:lpstr>Strategy to understand X(3872) by KMI</vt:lpstr>
      <vt:lpstr>Total width ( previous study )</vt:lpstr>
      <vt:lpstr>Total width with X(3872)→DDπ0 decay mode</vt:lpstr>
      <vt:lpstr>Br(B+→K+X(3872)</vt:lpstr>
      <vt:lpstr>Charmed baryons</vt:lpstr>
      <vt:lpstr>PowerPoint プレゼンテーション</vt:lpstr>
      <vt:lpstr>PowerPoint プレゼンテーション</vt:lpstr>
      <vt:lpstr>Observed charmed baryons</vt:lpstr>
      <vt:lpstr>Achievements and missing things</vt:lpstr>
      <vt:lpstr>JP determination at Belle</vt:lpstr>
      <vt:lpstr>PowerPoint プレゼンテーション</vt:lpstr>
      <vt:lpstr>Λc+  in Belle II phase2 data!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Windows User</dc:creator>
  <cp:lastModifiedBy>UNITCOM PC User</cp:lastModifiedBy>
  <cp:revision>1153</cp:revision>
  <cp:lastPrinted>2019-02-18T11:45:37Z</cp:lastPrinted>
  <dcterms:created xsi:type="dcterms:W3CDTF">2015-12-30T01:39:01Z</dcterms:created>
  <dcterms:modified xsi:type="dcterms:W3CDTF">2019-02-18T23:40:20Z</dcterms:modified>
</cp:coreProperties>
</file>